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8" r:id="rId1"/>
  </p:sldMasterIdLst>
  <p:notesMasterIdLst>
    <p:notesMasterId r:id="rId29"/>
  </p:notesMasterIdLst>
  <p:sldIdLst>
    <p:sldId id="257" r:id="rId2"/>
    <p:sldId id="258" r:id="rId3"/>
    <p:sldId id="259" r:id="rId4"/>
    <p:sldId id="261" r:id="rId5"/>
    <p:sldId id="262" r:id="rId6"/>
    <p:sldId id="265" r:id="rId7"/>
    <p:sldId id="289" r:id="rId8"/>
    <p:sldId id="266" r:id="rId9"/>
    <p:sldId id="274" r:id="rId10"/>
    <p:sldId id="277" r:id="rId11"/>
    <p:sldId id="267" r:id="rId12"/>
    <p:sldId id="268" r:id="rId13"/>
    <p:sldId id="278" r:id="rId14"/>
    <p:sldId id="279" r:id="rId15"/>
    <p:sldId id="280" r:id="rId16"/>
    <p:sldId id="281" r:id="rId17"/>
    <p:sldId id="269" r:id="rId18"/>
    <p:sldId id="283" r:id="rId19"/>
    <p:sldId id="282" r:id="rId20"/>
    <p:sldId id="284" r:id="rId21"/>
    <p:sldId id="270" r:id="rId22"/>
    <p:sldId id="285" r:id="rId23"/>
    <p:sldId id="271" r:id="rId24"/>
    <p:sldId id="273" r:id="rId25"/>
    <p:sldId id="287" r:id="rId26"/>
    <p:sldId id="288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lanbrunomouradelima:Downloads:PROVAB%202013_09_10%20Coleta%20de%20dados%20Pre-Natal%20+%20Sa&#250;de%20Buc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0.244444444444445</c:v>
                </c:pt>
                <c:pt idx="1">
                  <c:v>0.355555555555556</c:v>
                </c:pt>
                <c:pt idx="2">
                  <c:v>0.377777777777779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836696"/>
        <c:axId val="2126840120"/>
      </c:barChart>
      <c:catAx>
        <c:axId val="212683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840120"/>
        <c:crosses val="autoZero"/>
        <c:auto val="1"/>
        <c:lblAlgn val="ctr"/>
        <c:lblOffset val="100"/>
        <c:noMultiLvlLbl val="0"/>
      </c:catAx>
      <c:valAx>
        <c:axId val="2126840120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8366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Indicadores!$C$107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Indicadores!$D$106:$F$106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Indicadores!$D$107:$F$107</c:f>
              <c:numCache>
                <c:formatCode>0.0%</c:formatCode>
                <c:ptCount val="3"/>
                <c:pt idx="0">
                  <c:v>0.0909090909090911</c:v>
                </c:pt>
                <c:pt idx="1">
                  <c:v>0.1875</c:v>
                </c:pt>
                <c:pt idx="2">
                  <c:v>0.235294117647059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148456"/>
        <c:axId val="2126151880"/>
      </c:barChart>
      <c:catAx>
        <c:axId val="2126148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151880"/>
        <c:crosses val="autoZero"/>
        <c:auto val="1"/>
        <c:lblAlgn val="ctr"/>
        <c:lblOffset val="100"/>
        <c:noMultiLvlLbl val="0"/>
      </c:catAx>
      <c:valAx>
        <c:axId val="2126151880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148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gestantes com exame de puerpério entre 30º e 42º dia do pós-parto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0.0909090909090911</c:v>
                </c:pt>
                <c:pt idx="1">
                  <c:v>0.0625</c:v>
                </c:pt>
                <c:pt idx="2">
                  <c:v>0.0588235294117647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019528"/>
        <c:axId val="2080022952"/>
      </c:barChart>
      <c:catAx>
        <c:axId val="208001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022952"/>
        <c:crosses val="autoZero"/>
        <c:auto val="1"/>
        <c:lblAlgn val="ctr"/>
        <c:lblOffset val="100"/>
        <c:noMultiLvlLbl val="0"/>
      </c:catAx>
      <c:valAx>
        <c:axId val="2080022952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0195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Indicadores!$C$132</c:f>
              <c:strCache>
                <c:ptCount val="1"/>
                <c:pt idx="0">
                  <c:v>Proporção de gestantes com avaliação de prioridade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Indicadores!$D$131:$F$131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Indicadores!$D$132:$F$132</c:f>
              <c:numCache>
                <c:formatCode>0.0%</c:formatCode>
                <c:ptCount val="3"/>
                <c:pt idx="0">
                  <c:v>0.0</c:v>
                </c:pt>
                <c:pt idx="1">
                  <c:v>0.1875</c:v>
                </c:pt>
                <c:pt idx="2">
                  <c:v>0.235294117647059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912776"/>
        <c:axId val="2124916136"/>
      </c:barChart>
      <c:catAx>
        <c:axId val="2124912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4916136"/>
        <c:crosses val="autoZero"/>
        <c:auto val="1"/>
        <c:lblAlgn val="ctr"/>
        <c:lblOffset val="100"/>
        <c:noMultiLvlLbl val="0"/>
      </c:catAx>
      <c:valAx>
        <c:axId val="2124916136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49127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0.545454545454545</c:v>
                </c:pt>
                <c:pt idx="1">
                  <c:v>0.625000000000002</c:v>
                </c:pt>
                <c:pt idx="2">
                  <c:v>0.588235294117645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948344"/>
        <c:axId val="2079951752"/>
      </c:barChart>
      <c:catAx>
        <c:axId val="20799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9951752"/>
        <c:crosses val="autoZero"/>
        <c:auto val="1"/>
        <c:lblAlgn val="ctr"/>
        <c:lblOffset val="100"/>
        <c:noMultiLvlLbl val="0"/>
      </c:catAx>
      <c:valAx>
        <c:axId val="2079951752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99483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0.181818181818183</c:v>
                </c:pt>
                <c:pt idx="1">
                  <c:v>0.1875</c:v>
                </c:pt>
                <c:pt idx="2">
                  <c:v>0.235294117647059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882840"/>
        <c:axId val="2079886184"/>
      </c:barChart>
      <c:catAx>
        <c:axId val="207988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9886184"/>
        <c:crosses val="autoZero"/>
        <c:auto val="1"/>
        <c:lblAlgn val="ctr"/>
        <c:lblOffset val="100"/>
        <c:noMultiLvlLbl val="0"/>
      </c:catAx>
      <c:valAx>
        <c:axId val="2079886184"/>
        <c:scaling>
          <c:orientation val="minMax"/>
          <c:max val="1.0"/>
          <c:min val="0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79882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0.181818181818183</c:v>
                </c:pt>
                <c:pt idx="1">
                  <c:v>0.312500000000001</c:v>
                </c:pt>
                <c:pt idx="2">
                  <c:v>0.352941176470588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972264"/>
        <c:axId val="2126975688"/>
      </c:barChart>
      <c:catAx>
        <c:axId val="2126972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975688"/>
        <c:crosses val="autoZero"/>
        <c:auto val="1"/>
        <c:lblAlgn val="ctr"/>
        <c:lblOffset val="100"/>
        <c:noMultiLvlLbl val="0"/>
      </c:catAx>
      <c:valAx>
        <c:axId val="2126975688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972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0.363636363636364</c:v>
                </c:pt>
                <c:pt idx="1">
                  <c:v>0.25</c:v>
                </c:pt>
                <c:pt idx="2">
                  <c:v>0.294117647058824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867688"/>
        <c:axId val="2125871112"/>
      </c:barChart>
      <c:catAx>
        <c:axId val="2125867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871112"/>
        <c:crosses val="autoZero"/>
        <c:auto val="1"/>
        <c:lblAlgn val="ctr"/>
        <c:lblOffset val="100"/>
        <c:noMultiLvlLbl val="0"/>
      </c:catAx>
      <c:valAx>
        <c:axId val="2125871112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867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0.909090909090908</c:v>
                </c:pt>
                <c:pt idx="1">
                  <c:v>0.9375</c:v>
                </c:pt>
                <c:pt idx="2">
                  <c:v>0.941176470588236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921336"/>
        <c:axId val="2125924760"/>
      </c:barChart>
      <c:catAx>
        <c:axId val="212592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924760"/>
        <c:crosses val="autoZero"/>
        <c:auto val="1"/>
        <c:lblAlgn val="ctr"/>
        <c:lblOffset val="100"/>
        <c:noMultiLvlLbl val="0"/>
      </c:catAx>
      <c:valAx>
        <c:axId val="2125924760"/>
        <c:scaling>
          <c:orientation val="minMax"/>
          <c:max val="1.0"/>
          <c:min val="0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9213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gestantes com solicitação de sorologia para hepatite B (HBsAg)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Indicadores!$D$86:$F$86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Indicadores!$D$87:$F$87</c:f>
              <c:numCache>
                <c:formatCode>0.0%</c:formatCode>
                <c:ptCount val="3"/>
                <c:pt idx="0">
                  <c:v>0.909090909090908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5807224"/>
        <c:axId val="2125936088"/>
      </c:barChart>
      <c:catAx>
        <c:axId val="212580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936088"/>
        <c:crosses val="autoZero"/>
        <c:auto val="1"/>
        <c:lblAlgn val="ctr"/>
        <c:lblOffset val="100"/>
        <c:noMultiLvlLbl val="0"/>
      </c:catAx>
      <c:valAx>
        <c:axId val="2125936088"/>
        <c:scaling>
          <c:orientation val="minMax"/>
          <c:max val="1.0"/>
          <c:min val="0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5807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delete val="1"/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0.636363636363638</c:v>
                </c:pt>
                <c:pt idx="1">
                  <c:v>0.8125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038840"/>
        <c:axId val="2126042264"/>
      </c:barChart>
      <c:catAx>
        <c:axId val="2126038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042264"/>
        <c:crosses val="autoZero"/>
        <c:auto val="1"/>
        <c:lblAlgn val="ctr"/>
        <c:lblOffset val="100"/>
        <c:noMultiLvlLbl val="0"/>
      </c:catAx>
      <c:valAx>
        <c:axId val="2126042264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0388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delete val="1"/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Indicadores!$D$101:$F$101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Indicadores!$D$102:$F$102</c:f>
              <c:numCache>
                <c:formatCode>0.0%</c:formatCode>
                <c:ptCount val="3"/>
                <c:pt idx="0">
                  <c:v>0.727272727272727</c:v>
                </c:pt>
                <c:pt idx="1">
                  <c:v>0.8125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092152"/>
        <c:axId val="2126095576"/>
      </c:barChart>
      <c:catAx>
        <c:axId val="212609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095576"/>
        <c:crosses val="autoZero"/>
        <c:auto val="1"/>
        <c:lblAlgn val="ctr"/>
        <c:lblOffset val="100"/>
        <c:noMultiLvlLbl val="0"/>
      </c:catAx>
      <c:valAx>
        <c:axId val="2126095576"/>
        <c:scaling>
          <c:orientation val="minMax"/>
          <c:max val="1.0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260921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20DC5-5C4A-EF48-93F2-EBCC83873216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8435E-1F42-CE41-8588-787B86A20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5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435E-1F42-CE41-8588-787B86A206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Urina</a:t>
            </a:r>
            <a:r>
              <a:rPr lang="en-US" dirty="0" smtClean="0"/>
              <a:t> 1 e </a:t>
            </a:r>
            <a:r>
              <a:rPr lang="en-US" dirty="0" err="1" smtClean="0"/>
              <a:t>urocultura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atingida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100%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435E-1F42-CE41-8588-787B86A206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EE76D86-28BE-F843-B9DD-5E5720789BC2}" type="datetimeFigureOut">
              <a:rPr lang="en-US" smtClean="0"/>
              <a:pPr/>
              <a:t>26/02/14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D0E9F2F-6F3E-3942-BAC4-0BFB3F8F2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69490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latin typeface="Arial"/>
                <a:cs typeface="Arial"/>
              </a:rPr>
              <a:t>Melhoria da atenção ao pré-natal e puerpério na Unidade de Saúde da Família do Km 6 em Natal/RN</a:t>
            </a:r>
            <a:r>
              <a:rPr lang="pt-BR" sz="2800" smtClean="0">
                <a:latin typeface="Arial"/>
                <a:cs typeface="Arial"/>
              </a:rPr>
              <a:t/>
            </a:r>
            <a:br>
              <a:rPr lang="pt-BR" sz="280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30475" y="4654516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                                   Priscilla Santos de Oliveira Santa Rosa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                                   </a:t>
            </a:r>
            <a:r>
              <a:rPr lang="en-US" sz="1800" dirty="0" err="1" smtClean="0">
                <a:latin typeface="Arial"/>
                <a:cs typeface="Arial"/>
              </a:rPr>
              <a:t>Orientadora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r>
              <a:rPr lang="en-US" sz="1800" dirty="0" err="1" smtClean="0">
                <a:latin typeface="Arial"/>
                <a:cs typeface="Arial"/>
              </a:rPr>
              <a:t>Adrize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Rutz</a:t>
            </a:r>
            <a:r>
              <a:rPr lang="en-US" sz="1800" dirty="0" smtClean="0">
                <a:latin typeface="Arial"/>
                <a:cs typeface="Arial"/>
              </a:rPr>
              <a:t> Porto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7837" y="391996"/>
            <a:ext cx="4954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/>
                <a:cs typeface="Arial"/>
              </a:rPr>
              <a:t>UNIVERSIDADE ABERTA DO SUS - </a:t>
            </a:r>
            <a:r>
              <a:rPr lang="pt-BR" sz="1400" b="1" dirty="0" err="1">
                <a:latin typeface="Arial"/>
                <a:cs typeface="Arial"/>
              </a:rPr>
              <a:t>UnASUS</a:t>
            </a:r>
            <a:endParaRPr lang="pt-BR" sz="1400" dirty="0">
              <a:latin typeface="Arial"/>
              <a:cs typeface="Arial"/>
            </a:endParaRPr>
          </a:p>
          <a:p>
            <a:pPr algn="ctr"/>
            <a:r>
              <a:rPr lang="pt-BR" sz="1400" b="1" dirty="0">
                <a:latin typeface="Arial"/>
                <a:cs typeface="Arial"/>
              </a:rPr>
              <a:t>UNIVERSIDADE FEDERAL DE PELOTAS</a:t>
            </a:r>
            <a:endParaRPr lang="pt-BR" sz="1400" dirty="0">
              <a:latin typeface="Arial"/>
              <a:cs typeface="Arial"/>
            </a:endParaRPr>
          </a:p>
          <a:p>
            <a:pPr algn="ctr"/>
            <a:r>
              <a:rPr lang="pt-BR" sz="1400" b="1" dirty="0">
                <a:latin typeface="Arial"/>
                <a:cs typeface="Arial"/>
              </a:rPr>
              <a:t>Departamento de Medicina Social</a:t>
            </a:r>
            <a:endParaRPr lang="pt-BR" sz="1400" dirty="0">
              <a:latin typeface="Arial"/>
              <a:cs typeface="Arial"/>
            </a:endParaRPr>
          </a:p>
          <a:p>
            <a:pPr algn="ctr"/>
            <a:r>
              <a:rPr lang="pt-BR" sz="1400" b="1" dirty="0">
                <a:latin typeface="Arial"/>
                <a:cs typeface="Arial"/>
              </a:rPr>
              <a:t>Curso de Especialização em Saúde da Família</a:t>
            </a:r>
            <a:endParaRPr lang="pt-BR" sz="1400" dirty="0">
              <a:latin typeface="Arial"/>
              <a:cs typeface="Arial"/>
            </a:endParaRPr>
          </a:p>
          <a:p>
            <a:pPr algn="ctr"/>
            <a:r>
              <a:rPr lang="pt-BR" sz="1400" b="1" dirty="0">
                <a:latin typeface="Arial"/>
                <a:cs typeface="Arial"/>
              </a:rPr>
              <a:t>Modalidade à Distância</a:t>
            </a:r>
            <a:endParaRPr lang="pt-BR" sz="1400" dirty="0">
              <a:latin typeface="Arial"/>
              <a:cs typeface="Arial"/>
            </a:endParaRPr>
          </a:p>
          <a:p>
            <a:pPr algn="ctr"/>
            <a:r>
              <a:rPr lang="pt-BR" sz="1400" b="1" dirty="0">
                <a:latin typeface="Arial"/>
                <a:cs typeface="Arial"/>
              </a:rPr>
              <a:t>Turma 4</a:t>
            </a:r>
            <a:endParaRPr lang="pt-BR" sz="1400" dirty="0">
              <a:latin typeface="Arial"/>
              <a:cs typeface="Arial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1620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55473"/>
            <a:ext cx="133508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8573" y="6068125"/>
            <a:ext cx="19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Natal/RN,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5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3948103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Ampliar a cobertura do pré-</a:t>
            </a:r>
            <a:r>
              <a:rPr lang="pt-BR" u="sng" dirty="0" smtClean="0"/>
              <a:t>natal</a:t>
            </a:r>
          </a:p>
          <a:p>
            <a:pPr lvl="1" algn="just"/>
            <a:r>
              <a:rPr lang="pt-BR" dirty="0" smtClean="0"/>
              <a:t>Ampliar </a:t>
            </a:r>
            <a:r>
              <a:rPr lang="pt-BR" dirty="0"/>
              <a:t>a cobertura de primeira consulta odontológica, com plano de </a:t>
            </a:r>
            <a:r>
              <a:rPr lang="pt-BR" dirty="0" smtClean="0"/>
              <a:t>tratamento</a:t>
            </a:r>
            <a:r>
              <a:rPr lang="pt-BR" dirty="0"/>
              <a:t>, para 60</a:t>
            </a:r>
            <a:r>
              <a:rPr lang="pt-BR" dirty="0" smtClean="0"/>
              <a:t>%.</a:t>
            </a:r>
            <a:endParaRPr lang="pt-BR" dirty="0"/>
          </a:p>
          <a:p>
            <a:pPr lvl="1" algn="just"/>
            <a:r>
              <a:rPr lang="pt-BR" dirty="0" smtClean="0"/>
              <a:t>Realizar primeira consulta odontológica em 100% das gestantes classificadas como alto risco para doenças bucais. </a:t>
            </a:r>
            <a:endParaRPr lang="pt-BR" dirty="0" smtClean="0">
              <a:solidFill>
                <a:srgbClr val="FF0000"/>
              </a:solidFill>
            </a:endParaRPr>
          </a:p>
          <a:p>
            <a:pPr lvl="1" algn="just"/>
            <a:endParaRPr lang="pt-BR" sz="2200" dirty="0" smtClean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523523257"/>
              </p:ext>
            </p:extLst>
          </p:nvPr>
        </p:nvGraphicFramePr>
        <p:xfrm>
          <a:off x="1873250" y="3980329"/>
          <a:ext cx="5361268" cy="211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0221" y="6112819"/>
            <a:ext cx="56439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3 - Proporção de gestantes com primeira consulta odontológica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674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  <p:bldGraphic spid="6" grpId="2">
        <p:bldAsOne/>
      </p:bldGraphic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u="sng" dirty="0"/>
              <a:t>Melhorar a adesão ao pré-</a:t>
            </a:r>
            <a:r>
              <a:rPr lang="pt-BR" u="sng" dirty="0" smtClean="0"/>
              <a:t>natal</a:t>
            </a:r>
          </a:p>
          <a:p>
            <a:pPr algn="just"/>
            <a:endParaRPr lang="pt-BR" sz="2000" dirty="0"/>
          </a:p>
          <a:p>
            <a:pPr lvl="1" algn="just"/>
            <a:r>
              <a:rPr lang="pt-BR" dirty="0"/>
              <a:t>Realizar busca ativa de 100% das gestantes faltosas às consultas de pré-natal</a:t>
            </a:r>
            <a:r>
              <a:rPr lang="pt-BR" dirty="0" smtClean="0"/>
              <a:t>.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Fazer busca ativa de 100% das gestantes, com primeira consulta odontológica programática, faltosas às consultas.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7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puerpério</a:t>
            </a:r>
            <a:endParaRPr lang="pt-BR" sz="2000" dirty="0"/>
          </a:p>
          <a:p>
            <a:pPr lvl="1" algn="just"/>
            <a:r>
              <a:rPr lang="pt-BR" dirty="0"/>
              <a:t>Realizar pelo menos um exame ginecológico por trimestre em 100% das </a:t>
            </a:r>
            <a:r>
              <a:rPr lang="pt-BR" dirty="0" smtClean="0"/>
              <a:t>gestantes no pré-natal.</a:t>
            </a:r>
            <a:endParaRPr lang="pt-BR" dirty="0"/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43723075"/>
              </p:ext>
            </p:extLst>
          </p:nvPr>
        </p:nvGraphicFramePr>
        <p:xfrm>
          <a:off x="1809268" y="3603075"/>
          <a:ext cx="5400040" cy="259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267" y="6224931"/>
            <a:ext cx="5559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4 - Proporção de gestantes com pelo menos um exame ginecológico por trimestre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99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puerpério</a:t>
            </a:r>
            <a:endParaRPr lang="pt-BR" sz="2000" dirty="0"/>
          </a:p>
          <a:p>
            <a:pPr lvl="1" algn="just"/>
            <a:r>
              <a:rPr lang="pt-BR" dirty="0" smtClean="0"/>
              <a:t>Realizar </a:t>
            </a:r>
            <a:r>
              <a:rPr lang="pt-BR" dirty="0"/>
              <a:t>pelo menos um exame de mamas em 100% das gestantes n</a:t>
            </a:r>
            <a:r>
              <a:rPr lang="pt-BR" dirty="0" smtClean="0"/>
              <a:t>o </a:t>
            </a:r>
            <a:r>
              <a:rPr lang="pt-BR" dirty="0"/>
              <a:t>pré-natal.</a:t>
            </a:r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37000244"/>
              </p:ext>
            </p:extLst>
          </p:nvPr>
        </p:nvGraphicFramePr>
        <p:xfrm>
          <a:off x="1879600" y="3381650"/>
          <a:ext cx="5384800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16888" y="5989731"/>
            <a:ext cx="5582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5 - Proporção de gestantes com pelo menos um exame das mamas durante o pré-natal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966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  <a:endParaRPr lang="en-US" dirty="0" smtClean="0"/>
          </a:p>
          <a:p>
            <a:pPr lvl="1" algn="just"/>
            <a:r>
              <a:rPr lang="en-US" dirty="0" err="1" smtClean="0"/>
              <a:t>Prescrição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suplementação</a:t>
            </a:r>
            <a:r>
              <a:rPr lang="en-US" dirty="0"/>
              <a:t> de </a:t>
            </a:r>
            <a:r>
              <a:rPr lang="en-US" dirty="0" err="1" smtClean="0"/>
              <a:t>sulfato</a:t>
            </a:r>
            <a:r>
              <a:rPr lang="en-US" dirty="0" smtClean="0"/>
              <a:t> </a:t>
            </a:r>
            <a:r>
              <a:rPr lang="en-US" dirty="0" err="1"/>
              <a:t>ferroso</a:t>
            </a:r>
            <a:r>
              <a:rPr lang="en-US" dirty="0"/>
              <a:t> e </a:t>
            </a:r>
            <a:r>
              <a:rPr lang="en-US" dirty="0" err="1"/>
              <a:t>ácido</a:t>
            </a:r>
            <a:r>
              <a:rPr lang="en-US" dirty="0"/>
              <a:t> </a:t>
            </a:r>
            <a:r>
              <a:rPr lang="en-US" dirty="0" err="1"/>
              <a:t>fólico</a:t>
            </a:r>
            <a:r>
              <a:rPr lang="en-US" dirty="0"/>
              <a:t> </a:t>
            </a:r>
            <a:r>
              <a:rPr lang="en-US" dirty="0" smtClean="0"/>
              <a:t>a 100% das </a:t>
            </a:r>
            <a:r>
              <a:rPr lang="en-US" dirty="0" err="1" smtClean="0"/>
              <a:t>gestantes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9465999"/>
              </p:ext>
            </p:extLst>
          </p:nvPr>
        </p:nvGraphicFramePr>
        <p:xfrm>
          <a:off x="1879600" y="3463420"/>
          <a:ext cx="5384800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02933" y="6028820"/>
            <a:ext cx="550850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/>
              <a:t>Figura 6 - Proporção de gestantes com prescrição de suplementação de sulfato ferroso e ácido fólico na USF do Km 6. Natal/RN, 2013.</a:t>
            </a:r>
            <a:endParaRPr lang="pt-BR" sz="900" b="1" dirty="0"/>
          </a:p>
          <a:p>
            <a:pPr algn="just"/>
            <a:r>
              <a:rPr lang="pt-BR" sz="900" dirty="0"/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338593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96361"/>
            <a:ext cx="8042276" cy="4343400"/>
          </a:xfrm>
        </p:spPr>
        <p:txBody>
          <a:bodyPr>
            <a:normAutofit/>
          </a:bodyPr>
          <a:lstStyle/>
          <a:p>
            <a:pPr algn="just"/>
            <a:r>
              <a:rPr lang="pt-BR" sz="2200" u="sng" dirty="0"/>
              <a:t>Melhorar a qualidade da atenção ao pré-natal e </a:t>
            </a:r>
            <a:r>
              <a:rPr lang="pt-BR" sz="2200" u="sng" dirty="0" smtClean="0"/>
              <a:t>puerpério</a:t>
            </a:r>
            <a:endParaRPr lang="pt-BR" sz="2200" dirty="0" smtClean="0"/>
          </a:p>
          <a:p>
            <a:pPr lvl="1" algn="just"/>
            <a:r>
              <a:rPr lang="pt-BR" sz="2000" dirty="0" smtClean="0"/>
              <a:t>Garantir </a:t>
            </a:r>
            <a:r>
              <a:rPr lang="pt-BR" sz="2000" dirty="0"/>
              <a:t>a 100% das </a:t>
            </a:r>
            <a:r>
              <a:rPr lang="pt-BR" sz="2000" dirty="0" smtClean="0"/>
              <a:t>gestantes, na primeira consulta, </a:t>
            </a:r>
            <a:r>
              <a:rPr lang="pt-BR" sz="2000" dirty="0"/>
              <a:t>a solicitação </a:t>
            </a:r>
            <a:r>
              <a:rPr lang="pt-BR" sz="2000" dirty="0" smtClean="0"/>
              <a:t>de</a:t>
            </a:r>
            <a:r>
              <a:rPr lang="pt-BR" sz="2000" dirty="0" smtClean="0"/>
              <a:t>:</a:t>
            </a:r>
          </a:p>
          <a:p>
            <a:pPr lvl="2" algn="just"/>
            <a:r>
              <a:rPr lang="pt-BR" sz="1600" dirty="0" smtClean="0"/>
              <a:t>ABO-Rh;</a:t>
            </a:r>
            <a:endParaRPr lang="pt-BR" sz="1600" dirty="0" smtClean="0"/>
          </a:p>
          <a:p>
            <a:pPr lvl="2" algn="just"/>
            <a:r>
              <a:rPr lang="pt-BR" sz="1700" dirty="0" smtClean="0"/>
              <a:t>Sorologia </a:t>
            </a:r>
            <a:r>
              <a:rPr lang="pt-BR" sz="1700" dirty="0"/>
              <a:t>para hepatite B (</a:t>
            </a:r>
            <a:r>
              <a:rPr lang="pt-BR" sz="1700" dirty="0" err="1"/>
              <a:t>HBsAg</a:t>
            </a:r>
            <a:r>
              <a:rPr lang="pt-BR" sz="1700" dirty="0"/>
              <a:t>)</a:t>
            </a:r>
            <a:r>
              <a:rPr lang="pt-BR" sz="1700" dirty="0" smtClean="0"/>
              <a:t>.</a:t>
            </a:r>
          </a:p>
          <a:p>
            <a:pPr lvl="2" algn="just"/>
            <a:r>
              <a:rPr lang="pt-BR" sz="1700" dirty="0" smtClean="0"/>
              <a:t>Sorologia </a:t>
            </a:r>
            <a:r>
              <a:rPr lang="pt-BR" sz="1700" dirty="0"/>
              <a:t>para toxoplasmose (</a:t>
            </a:r>
            <a:r>
              <a:rPr lang="pt-BR" sz="1700" dirty="0" err="1"/>
              <a:t>IgG</a:t>
            </a:r>
            <a:r>
              <a:rPr lang="pt-BR" sz="1700" dirty="0"/>
              <a:t> e </a:t>
            </a:r>
            <a:r>
              <a:rPr lang="pt-BR" sz="1700" dirty="0" err="1"/>
              <a:t>IgM</a:t>
            </a:r>
            <a:r>
              <a:rPr lang="pt-BR" sz="1700" dirty="0"/>
              <a:t>). </a:t>
            </a:r>
            <a:endParaRPr lang="pt-BR" sz="1700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0243532"/>
              </p:ext>
            </p:extLst>
          </p:nvPr>
        </p:nvGraphicFramePr>
        <p:xfrm>
          <a:off x="210147" y="3847153"/>
          <a:ext cx="5400040" cy="2818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5832093" y="5943601"/>
            <a:ext cx="318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7 - Proporção de gestantes com solicitação de sorologia para hepatite </a:t>
            </a:r>
            <a:r>
              <a:rPr lang="pt-BR" sz="900" dirty="0" err="1">
                <a:latin typeface="Arial"/>
                <a:cs typeface="Arial"/>
              </a:rPr>
              <a:t>B</a:t>
            </a:r>
            <a:r>
              <a:rPr lang="pt-BR" sz="900" dirty="0">
                <a:latin typeface="Arial"/>
                <a:cs typeface="Arial"/>
              </a:rPr>
              <a:t> (</a:t>
            </a:r>
            <a:r>
              <a:rPr lang="pt-BR" sz="900" dirty="0" err="1">
                <a:latin typeface="Arial"/>
                <a:cs typeface="Arial"/>
              </a:rPr>
              <a:t>HBsAg</a:t>
            </a:r>
            <a:r>
              <a:rPr lang="pt-BR" sz="900" dirty="0">
                <a:latin typeface="Arial"/>
                <a:cs typeface="Arial"/>
              </a:rPr>
              <a:t>) em dia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  <p:sp>
        <p:nvSpPr>
          <p:cNvPr id="8" name="Rectangle 7"/>
          <p:cNvSpPr/>
          <p:nvPr/>
        </p:nvSpPr>
        <p:spPr>
          <a:xfrm>
            <a:off x="5832093" y="5181600"/>
            <a:ext cx="3182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8 - Proporção de gestantes com solicitação de sorologia para toxoplasmose (</a:t>
            </a:r>
            <a:r>
              <a:rPr lang="pt-BR" sz="900" dirty="0" err="1">
                <a:latin typeface="Arial"/>
                <a:cs typeface="Arial"/>
              </a:rPr>
              <a:t>IgM</a:t>
            </a:r>
            <a:r>
              <a:rPr lang="pt-BR" sz="900" dirty="0">
                <a:latin typeface="Arial"/>
                <a:cs typeface="Arial"/>
              </a:rPr>
              <a:t> e </a:t>
            </a:r>
            <a:r>
              <a:rPr lang="pt-BR" sz="900" dirty="0" err="1">
                <a:latin typeface="Arial"/>
                <a:cs typeface="Arial"/>
              </a:rPr>
              <a:t>IgG</a:t>
            </a:r>
            <a:r>
              <a:rPr lang="pt-BR" sz="900" dirty="0">
                <a:latin typeface="Arial"/>
                <a:cs typeface="Arial"/>
              </a:rPr>
              <a:t>) em dia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412465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5" grpId="2">
        <p:bldAsOne/>
      </p:bldGraphic>
      <p:bldP spid="6" grpId="0"/>
      <p:bldP spid="6" grpId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  <a:endParaRPr lang="pt-BR" sz="2400" dirty="0" smtClean="0"/>
          </a:p>
          <a:p>
            <a:pPr lvl="1" algn="just"/>
            <a:r>
              <a:rPr lang="pt-BR" sz="2400" dirty="0" smtClean="0"/>
              <a:t>Garantir </a:t>
            </a:r>
            <a:r>
              <a:rPr lang="pt-BR" sz="2400" dirty="0"/>
              <a:t>a 100% das </a:t>
            </a:r>
            <a:r>
              <a:rPr lang="pt-BR" sz="2400" dirty="0" smtClean="0"/>
              <a:t>gestantes </a:t>
            </a:r>
            <a:r>
              <a:rPr lang="pt-BR" sz="2400" dirty="0"/>
              <a:t>a </a:t>
            </a:r>
            <a:r>
              <a:rPr lang="pt-BR" sz="2400" dirty="0" smtClean="0"/>
              <a:t>solicitação em dia de (um na primeira consulta e outro próximo à </a:t>
            </a:r>
            <a:r>
              <a:rPr lang="pt-BR" sz="2400" dirty="0"/>
              <a:t>30ª semana de gestação</a:t>
            </a:r>
            <a:r>
              <a:rPr lang="pt-BR" sz="2400" dirty="0" smtClean="0"/>
              <a:t>):</a:t>
            </a:r>
            <a:endParaRPr lang="pt-BR" sz="1800" dirty="0"/>
          </a:p>
          <a:p>
            <a:pPr lvl="2" algn="just"/>
            <a:r>
              <a:rPr lang="pt-BR" sz="1800" dirty="0" smtClean="0"/>
              <a:t>Hemoglobina/hematócrito</a:t>
            </a:r>
            <a:r>
              <a:rPr lang="pt-BR" sz="1800" dirty="0" smtClean="0"/>
              <a:t>;</a:t>
            </a:r>
            <a:endParaRPr lang="pt-BR" sz="1800" dirty="0"/>
          </a:p>
          <a:p>
            <a:pPr lvl="2" algn="just"/>
            <a:r>
              <a:rPr lang="pt-BR" sz="1800" dirty="0" smtClean="0"/>
              <a:t>Glicemia </a:t>
            </a:r>
            <a:r>
              <a:rPr lang="pt-BR" sz="1800" dirty="0"/>
              <a:t>de </a:t>
            </a:r>
            <a:r>
              <a:rPr lang="pt-BR" sz="1800" dirty="0" smtClean="0"/>
              <a:t>jejum;</a:t>
            </a:r>
            <a:endParaRPr lang="pt-BR" sz="1800" dirty="0"/>
          </a:p>
          <a:p>
            <a:pPr lvl="2" algn="just"/>
            <a:r>
              <a:rPr lang="pt-BR" sz="1800" dirty="0" smtClean="0"/>
              <a:t>VDRL;</a:t>
            </a:r>
            <a:endParaRPr lang="pt-BR" sz="1800" dirty="0"/>
          </a:p>
          <a:p>
            <a:pPr lvl="2" algn="just"/>
            <a:r>
              <a:rPr lang="pt-BR" sz="1800" dirty="0" smtClean="0"/>
              <a:t>Testagem </a:t>
            </a:r>
            <a:r>
              <a:rPr lang="pt-BR" sz="1800" dirty="0" err="1"/>
              <a:t>anti</a:t>
            </a:r>
            <a:r>
              <a:rPr lang="pt-BR" sz="1800" dirty="0"/>
              <a:t>-</a:t>
            </a:r>
            <a:r>
              <a:rPr lang="pt-BR" sz="1800" dirty="0" smtClean="0"/>
              <a:t>HIV.</a:t>
            </a:r>
            <a:endParaRPr lang="pt-BR" sz="1800" dirty="0"/>
          </a:p>
          <a:p>
            <a:pPr lvl="2" algn="just"/>
            <a:endParaRPr lang="pt-BR" sz="2200" dirty="0"/>
          </a:p>
          <a:p>
            <a:pPr lvl="1" algn="just"/>
            <a:r>
              <a:rPr lang="pt-BR" dirty="0"/>
              <a:t>Garantir a 70% das gestantes a solicitação de exame de Urina tipo 1 com urocultura e antibiograma em dia (um na primeira consulta e outro próximo à 30ª semana de gestação).</a:t>
            </a:r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8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</a:p>
          <a:p>
            <a:pPr lvl="1" algn="just"/>
            <a:r>
              <a:rPr lang="pt-BR" sz="2200" dirty="0" smtClean="0"/>
              <a:t>Garantir </a:t>
            </a:r>
            <a:r>
              <a:rPr lang="pt-BR" sz="2200" dirty="0"/>
              <a:t>que 100% das gestantes completem o esquema </a:t>
            </a:r>
            <a:r>
              <a:rPr lang="pt-BR" sz="2200" dirty="0" smtClean="0"/>
              <a:t>das vacinas antitetânica.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6734900"/>
              </p:ext>
            </p:extLst>
          </p:nvPr>
        </p:nvGraphicFramePr>
        <p:xfrm>
          <a:off x="1879600" y="3416770"/>
          <a:ext cx="5384800" cy="250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79600" y="5918670"/>
            <a:ext cx="55045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>
                <a:latin typeface="Arial"/>
                <a:cs typeface="Arial"/>
              </a:rPr>
              <a:t>Figura </a:t>
            </a:r>
            <a:r>
              <a:rPr lang="pt-BR" sz="900" dirty="0">
                <a:latin typeface="Arial"/>
                <a:cs typeface="Arial"/>
              </a:rPr>
              <a:t>9 - Proporção de gestantes com o esquema da vacina antitetânica completa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385084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</a:p>
          <a:p>
            <a:pPr lvl="1" algn="just"/>
            <a:r>
              <a:rPr lang="pt-BR" sz="2200" dirty="0" smtClean="0"/>
              <a:t>Garantir </a:t>
            </a:r>
            <a:r>
              <a:rPr lang="pt-BR" sz="2200" dirty="0"/>
              <a:t>que 100% das gestantes completem o esquema </a:t>
            </a:r>
            <a:r>
              <a:rPr lang="pt-BR" sz="2200" dirty="0" smtClean="0"/>
              <a:t>das vacinas hepatite B.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96466277"/>
              </p:ext>
            </p:extLst>
          </p:nvPr>
        </p:nvGraphicFramePr>
        <p:xfrm>
          <a:off x="1905000" y="3238970"/>
          <a:ext cx="5334000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79600" y="5918670"/>
            <a:ext cx="55045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>
                <a:latin typeface="Arial"/>
                <a:cs typeface="Arial"/>
              </a:rPr>
              <a:t>Figura 10 </a:t>
            </a:r>
            <a:r>
              <a:rPr lang="pt-BR" sz="900" dirty="0">
                <a:latin typeface="Arial"/>
                <a:cs typeface="Arial"/>
              </a:rPr>
              <a:t>- Proporção de gestantes com o esquema da vacina </a:t>
            </a:r>
            <a:r>
              <a:rPr lang="pt-BR" sz="900" dirty="0" smtClean="0">
                <a:latin typeface="Arial"/>
                <a:cs typeface="Arial"/>
              </a:rPr>
              <a:t>de Hepatite </a:t>
            </a:r>
            <a:r>
              <a:rPr lang="pt-BR" sz="900" dirty="0" err="1" smtClean="0">
                <a:latin typeface="Arial"/>
                <a:cs typeface="Arial"/>
              </a:rPr>
              <a:t>B</a:t>
            </a:r>
            <a:r>
              <a:rPr lang="pt-BR" sz="900" dirty="0" smtClean="0">
                <a:latin typeface="Arial"/>
                <a:cs typeface="Arial"/>
              </a:rPr>
              <a:t> completo na </a:t>
            </a:r>
            <a:r>
              <a:rPr lang="pt-BR" sz="900" dirty="0">
                <a:latin typeface="Arial"/>
                <a:cs typeface="Arial"/>
              </a:rPr>
              <a:t>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27426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</a:p>
          <a:p>
            <a:pPr lvl="1" algn="just"/>
            <a:r>
              <a:rPr lang="pt-BR" dirty="0" smtClean="0"/>
              <a:t>Realizar </a:t>
            </a:r>
            <a:r>
              <a:rPr lang="pt-BR" dirty="0"/>
              <a:t>avaliação de saúde bucal em 100% das gestantes durante o pré-natal</a:t>
            </a:r>
            <a:r>
              <a:rPr lang="pt-BR" dirty="0" smtClean="0"/>
              <a:t>.</a:t>
            </a:r>
          </a:p>
          <a:p>
            <a:pPr lvl="1" algn="just"/>
            <a:r>
              <a:rPr lang="en-US" dirty="0" err="1" smtClean="0"/>
              <a:t>Concluir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tratamento</a:t>
            </a:r>
            <a:r>
              <a:rPr lang="en-US" dirty="0"/>
              <a:t> </a:t>
            </a:r>
            <a:r>
              <a:rPr lang="en-US" dirty="0" err="1"/>
              <a:t>dentário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60% das </a:t>
            </a:r>
            <a:r>
              <a:rPr lang="en-US" dirty="0" err="1"/>
              <a:t>gestantes</a:t>
            </a:r>
            <a:r>
              <a:rPr lang="en-US" dirty="0"/>
              <a:t> com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consulta</a:t>
            </a:r>
            <a:r>
              <a:rPr lang="en-US" dirty="0"/>
              <a:t> </a:t>
            </a:r>
            <a:r>
              <a:rPr lang="en-US" dirty="0" err="1"/>
              <a:t>odontológica</a:t>
            </a:r>
            <a:r>
              <a:rPr lang="en-US" dirty="0"/>
              <a:t>.</a:t>
            </a:r>
          </a:p>
          <a:p>
            <a:pPr marL="349250" lvl="1" indent="0" algn="just">
              <a:buNone/>
            </a:pPr>
            <a:endParaRPr lang="pt-BR" dirty="0"/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56050709"/>
              </p:ext>
            </p:extLst>
          </p:nvPr>
        </p:nvGraphicFramePr>
        <p:xfrm>
          <a:off x="1826609" y="3881718"/>
          <a:ext cx="5334000" cy="231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665245" y="6302188"/>
            <a:ext cx="5667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>
                <a:latin typeface="Arial"/>
                <a:cs typeface="Arial"/>
              </a:rPr>
              <a:t>Figura </a:t>
            </a:r>
            <a:r>
              <a:rPr lang="pt-BR" sz="900" dirty="0">
                <a:latin typeface="Arial"/>
                <a:cs typeface="Arial"/>
              </a:rPr>
              <a:t>11 - Proporção de gestantes com avaliação de saúde bucal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299059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: </a:t>
            </a:r>
            <a:r>
              <a:rPr lang="en-US" dirty="0" err="1" smtClean="0"/>
              <a:t>porta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preferencial</a:t>
            </a:r>
            <a:r>
              <a:rPr lang="en-US" dirty="0" smtClean="0"/>
              <a:t> da </a:t>
            </a:r>
            <a:r>
              <a:rPr lang="en-US" dirty="0" err="1" smtClean="0"/>
              <a:t>gestante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SUS.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Qualidade</a:t>
            </a:r>
            <a:r>
              <a:rPr lang="en-US" dirty="0" smtClean="0"/>
              <a:t> da </a:t>
            </a:r>
            <a:r>
              <a:rPr lang="en-US" dirty="0" err="1" smtClean="0"/>
              <a:t>assistência</a:t>
            </a:r>
            <a:r>
              <a:rPr lang="en-US" dirty="0" smtClean="0"/>
              <a:t> </a:t>
            </a:r>
            <a:r>
              <a:rPr lang="en-US" dirty="0" err="1" smtClean="0"/>
              <a:t>pré</a:t>
            </a:r>
            <a:r>
              <a:rPr lang="en-US" dirty="0" smtClean="0"/>
              <a:t>-natal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maior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adesão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programa</a:t>
            </a:r>
            <a:r>
              <a:rPr lang="en-US" dirty="0" smtClean="0">
                <a:sym typeface="Wingdings"/>
              </a:rPr>
              <a:t>.</a:t>
            </a:r>
          </a:p>
          <a:p>
            <a:pPr algn="just"/>
            <a:endParaRPr lang="en-US" dirty="0" smtClean="0">
              <a:sym typeface="Wingdings"/>
            </a:endParaRPr>
          </a:p>
          <a:p>
            <a:pPr algn="just"/>
            <a:r>
              <a:rPr lang="en-US" dirty="0" err="1" smtClean="0">
                <a:sym typeface="Wingdings"/>
              </a:rPr>
              <a:t>Homogeneidade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ações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oferecidas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trabalho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equipe</a:t>
            </a:r>
            <a:r>
              <a:rPr lang="en-US" dirty="0" smtClean="0">
                <a:sym typeface="Wingdings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0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Melhorar a qualidade da atenção ao pré-natal e </a:t>
            </a:r>
            <a:r>
              <a:rPr lang="pt-BR" u="sng" dirty="0" smtClean="0"/>
              <a:t>puerpério</a:t>
            </a:r>
          </a:p>
          <a:p>
            <a:pPr lvl="1" algn="just"/>
            <a:r>
              <a:rPr lang="pt-BR" dirty="0" smtClean="0"/>
              <a:t>Realizar </a:t>
            </a:r>
            <a:r>
              <a:rPr lang="pt-BR" dirty="0"/>
              <a:t>exame de puerpério em 100% das gestantes entre o 30º e 42º dia do pós-parto.</a:t>
            </a:r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7304226"/>
              </p:ext>
            </p:extLst>
          </p:nvPr>
        </p:nvGraphicFramePr>
        <p:xfrm>
          <a:off x="1911350" y="3450322"/>
          <a:ext cx="5321300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48638" y="6098014"/>
            <a:ext cx="54715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>
                <a:latin typeface="Arial"/>
                <a:cs typeface="Arial"/>
              </a:rPr>
              <a:t>Figura </a:t>
            </a:r>
            <a:r>
              <a:rPr lang="pt-BR" sz="900" dirty="0">
                <a:latin typeface="Arial"/>
                <a:cs typeface="Arial"/>
              </a:rPr>
              <a:t>12 - Proporção de gestantes com exame de puerpério entre 30º e 42º dia do pós-parto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</p:txBody>
      </p:sp>
    </p:spTree>
    <p:extLst>
      <p:ext uri="{BB962C8B-B14F-4D97-AF65-F5344CB8AC3E}">
        <p14:creationId xmlns:p14="http://schemas.microsoft.com/office/powerpoint/2010/main" val="46286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/>
              <a:t>Melhorar registro das informações</a:t>
            </a:r>
            <a:endParaRPr lang="pt-BR" sz="2000" dirty="0"/>
          </a:p>
          <a:p>
            <a:pPr lvl="1" algn="just"/>
            <a:r>
              <a:rPr lang="pt-BR" sz="2400" dirty="0"/>
              <a:t>Manter registro na ficha espelho de pré-natal/vacinação em 100% das gestantes</a:t>
            </a:r>
            <a:r>
              <a:rPr lang="pt-BR" sz="24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482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Mapear </a:t>
            </a:r>
            <a:r>
              <a:rPr lang="pt-BR" u="sng" dirty="0"/>
              <a:t>as gestantes de risco</a:t>
            </a:r>
            <a:endParaRPr lang="pt-BR" sz="2000" dirty="0"/>
          </a:p>
          <a:p>
            <a:pPr lvl="1" algn="just"/>
            <a:r>
              <a:rPr lang="pt-BR" dirty="0"/>
              <a:t>Avaliar risco gestacional em 100% das gestantes.</a:t>
            </a:r>
          </a:p>
          <a:p>
            <a:pPr lvl="1" algn="just"/>
            <a:r>
              <a:rPr lang="pt-BR" dirty="0"/>
              <a:t>Realizar avaliação da prioridade de atendimento odontológico em 100% das </a:t>
            </a:r>
            <a:r>
              <a:rPr lang="pt-BR" dirty="0" smtClean="0"/>
              <a:t>gestantes.</a:t>
            </a:r>
            <a:endParaRPr lang="pt-BR" dirty="0"/>
          </a:p>
          <a:p>
            <a:pPr algn="just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84233580"/>
              </p:ext>
            </p:extLst>
          </p:nvPr>
        </p:nvGraphicFramePr>
        <p:xfrm>
          <a:off x="1905000" y="3718276"/>
          <a:ext cx="5334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0692" y="6274351"/>
            <a:ext cx="550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13 - Proporção de gestantes com avaliação de prioridade de atendimento odontológico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829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16721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Promover a saúde no pré-</a:t>
            </a:r>
            <a:r>
              <a:rPr lang="pt-BR" u="sng" dirty="0" smtClean="0"/>
              <a:t>natal (para todas as gestantes)</a:t>
            </a:r>
            <a:endParaRPr lang="pt-BR" sz="2000" dirty="0"/>
          </a:p>
          <a:p>
            <a:pPr lvl="1" algn="just"/>
            <a:r>
              <a:rPr lang="pt-BR" dirty="0" smtClean="0"/>
              <a:t>Garantir orientação nutricional.</a:t>
            </a:r>
            <a:endParaRPr lang="pt-BR" dirty="0"/>
          </a:p>
          <a:p>
            <a:pPr lvl="1" algn="just"/>
            <a:r>
              <a:rPr lang="pt-BR" dirty="0"/>
              <a:t>Promover o aleitamento </a:t>
            </a:r>
            <a:r>
              <a:rPr lang="pt-BR" dirty="0" smtClean="0"/>
              <a:t>materno.</a:t>
            </a:r>
            <a:endParaRPr lang="pt-BR" dirty="0"/>
          </a:p>
          <a:p>
            <a:pPr lvl="1" algn="just"/>
            <a:r>
              <a:rPr lang="pt-BR" dirty="0"/>
              <a:t>Orientar </a:t>
            </a:r>
            <a:r>
              <a:rPr lang="pt-BR" dirty="0" smtClean="0"/>
              <a:t>sobre </a:t>
            </a:r>
            <a:r>
              <a:rPr lang="pt-BR" dirty="0"/>
              <a:t>os cuidados com o recém-nascido (teste do pezinho, decúbito dorsal para dormir).</a:t>
            </a:r>
          </a:p>
          <a:p>
            <a:pPr lvl="1" algn="just"/>
            <a:r>
              <a:rPr lang="pt-BR" dirty="0"/>
              <a:t>Orientar </a:t>
            </a:r>
            <a:r>
              <a:rPr lang="pt-BR" dirty="0" smtClean="0"/>
              <a:t>sobre </a:t>
            </a:r>
            <a:r>
              <a:rPr lang="pt-BR" dirty="0"/>
              <a:t>anticoncepção após o parto.</a:t>
            </a:r>
          </a:p>
          <a:p>
            <a:pPr lvl="1" algn="just"/>
            <a:r>
              <a:rPr lang="pt-BR" dirty="0"/>
              <a:t>Orientar </a:t>
            </a:r>
            <a:r>
              <a:rPr lang="pt-BR" dirty="0" smtClean="0"/>
              <a:t>sobre </a:t>
            </a:r>
            <a:r>
              <a:rPr lang="pt-BR" dirty="0"/>
              <a:t>os riscos do tabagismo e do uso de álcool e drogas na gestação.</a:t>
            </a:r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5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 smtClean="0"/>
              <a:t>Capacitação da equipe;</a:t>
            </a:r>
          </a:p>
          <a:p>
            <a:pPr algn="just"/>
            <a:r>
              <a:rPr lang="pt-BR" dirty="0"/>
              <a:t>Melhora no acesso e na qualidade do atendimento clínico</a:t>
            </a:r>
            <a:r>
              <a:rPr lang="pt-BR" dirty="0" smtClean="0"/>
              <a:t>;</a:t>
            </a:r>
          </a:p>
          <a:p>
            <a:pPr algn="just"/>
            <a:r>
              <a:rPr lang="pt-BR" dirty="0"/>
              <a:t>Busca ativa às faltosas;</a:t>
            </a:r>
            <a:endParaRPr lang="pt-BR" dirty="0" smtClean="0"/>
          </a:p>
          <a:p>
            <a:pPr algn="just"/>
            <a:r>
              <a:rPr lang="pt-BR" dirty="0"/>
              <a:t>G</a:t>
            </a:r>
            <a:r>
              <a:rPr lang="pt-BR" dirty="0" smtClean="0"/>
              <a:t>rupo </a:t>
            </a:r>
            <a:r>
              <a:rPr lang="pt-BR" dirty="0"/>
              <a:t>de </a:t>
            </a:r>
            <a:r>
              <a:rPr lang="pt-BR" dirty="0" smtClean="0"/>
              <a:t>gestantes;</a:t>
            </a:r>
          </a:p>
          <a:p>
            <a:pPr algn="just"/>
            <a:r>
              <a:rPr lang="pt-BR" dirty="0" smtClean="0"/>
              <a:t>Melhora no registro dos atendimentos;</a:t>
            </a:r>
          </a:p>
          <a:p>
            <a:pPr algn="just"/>
            <a:r>
              <a:rPr lang="pt-BR" dirty="0" smtClean="0"/>
              <a:t>Vínculo entre equipe e usuárias;</a:t>
            </a:r>
          </a:p>
          <a:p>
            <a:pPr marL="0" indent="0" algn="just">
              <a:buNone/>
            </a:pPr>
            <a:r>
              <a:rPr lang="pt-BR" sz="2800" dirty="0" smtClean="0"/>
              <a:t>  </a:t>
            </a:r>
            <a:r>
              <a:rPr lang="pt-BR" sz="2800" dirty="0" smtClean="0">
                <a:sym typeface="Wingdings"/>
              </a:rPr>
              <a:t> </a:t>
            </a:r>
            <a:r>
              <a:rPr lang="pt-BR" dirty="0" smtClean="0"/>
              <a:t>Ampliação </a:t>
            </a:r>
            <a:r>
              <a:rPr lang="pt-BR" dirty="0"/>
              <a:t>da cobertura da atenção a gestantes e </a:t>
            </a:r>
            <a:r>
              <a:rPr lang="pt-BR" dirty="0" smtClean="0"/>
              <a:t>puérperas</a:t>
            </a:r>
            <a:r>
              <a:rPr lang="pt-BR" dirty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8878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Número </a:t>
            </a:r>
            <a:r>
              <a:rPr lang="pt-BR" dirty="0"/>
              <a:t>estimado </a:t>
            </a:r>
            <a:r>
              <a:rPr lang="pt-BR" dirty="0" smtClean="0"/>
              <a:t>(</a:t>
            </a:r>
            <a:r>
              <a:rPr lang="pt-BR" dirty="0"/>
              <a:t>45) </a:t>
            </a:r>
            <a:r>
              <a:rPr lang="pt-BR" dirty="0" err="1" smtClean="0"/>
              <a:t>X</a:t>
            </a:r>
            <a:r>
              <a:rPr lang="pt-BR" dirty="0" smtClean="0"/>
              <a:t> número </a:t>
            </a:r>
            <a:r>
              <a:rPr lang="pt-BR" dirty="0"/>
              <a:t>de gestantes identificadas (17</a:t>
            </a:r>
            <a:r>
              <a:rPr lang="pt-BR" dirty="0" smtClean="0"/>
              <a:t>): será </a:t>
            </a:r>
            <a:r>
              <a:rPr lang="pt-BR" dirty="0"/>
              <a:t>que há outras gestantes não identificadas no território? 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faltou</a:t>
            </a:r>
            <a:r>
              <a:rPr lang="en-US" dirty="0" smtClean="0"/>
              <a:t>?</a:t>
            </a:r>
          </a:p>
          <a:p>
            <a:pPr lvl="1" algn="just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integração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da </a:t>
            </a:r>
            <a:r>
              <a:rPr lang="en-US" dirty="0" err="1" smtClean="0"/>
              <a:t>equipe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err="1" smtClean="0"/>
              <a:t>Discussão</a:t>
            </a:r>
            <a:r>
              <a:rPr lang="en-US" dirty="0" smtClean="0"/>
              <a:t> dos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ocorriam</a:t>
            </a:r>
            <a:r>
              <a:rPr lang="en-US" dirty="0"/>
              <a:t>.</a:t>
            </a:r>
            <a:endParaRPr lang="en-US" dirty="0" smtClean="0"/>
          </a:p>
          <a:p>
            <a:pPr lvl="1" algn="just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articulação</a:t>
            </a:r>
            <a:r>
              <a:rPr lang="en-US" dirty="0" smtClean="0"/>
              <a:t> com a </a:t>
            </a:r>
            <a:r>
              <a:rPr lang="en-US" dirty="0" err="1" smtClean="0"/>
              <a:t>gestão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err="1" smtClean="0"/>
              <a:t>Discussão</a:t>
            </a:r>
            <a:r>
              <a:rPr lang="en-US" dirty="0" smtClean="0"/>
              <a:t> de </a:t>
            </a:r>
            <a:r>
              <a:rPr lang="en-US" dirty="0" err="1" smtClean="0"/>
              <a:t>entraves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da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bucal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7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Incorporação</a:t>
            </a:r>
            <a:r>
              <a:rPr lang="en-US" sz="2800" dirty="0" smtClean="0"/>
              <a:t> à </a:t>
            </a:r>
            <a:r>
              <a:rPr lang="en-US" sz="2800" dirty="0" err="1" smtClean="0"/>
              <a:t>rotina</a:t>
            </a:r>
            <a:r>
              <a:rPr lang="en-US" sz="2800" dirty="0" smtClean="0"/>
              <a:t> do </a:t>
            </a:r>
            <a:r>
              <a:rPr lang="en-US" sz="2800" dirty="0" err="1" smtClean="0"/>
              <a:t>serviço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400" dirty="0" err="1" smtClean="0"/>
              <a:t>Protocolo</a:t>
            </a:r>
            <a:r>
              <a:rPr lang="en-US" sz="2400" dirty="0" smtClean="0"/>
              <a:t> do </a:t>
            </a:r>
            <a:r>
              <a:rPr lang="en-US" sz="2400" dirty="0" err="1" smtClean="0"/>
              <a:t>Ministério</a:t>
            </a:r>
            <a:r>
              <a:rPr lang="en-US" sz="2400" dirty="0" smtClean="0"/>
              <a:t> da </a:t>
            </a:r>
            <a:r>
              <a:rPr lang="en-US" sz="2400" dirty="0" err="1" smtClean="0"/>
              <a:t>Saúde</a:t>
            </a:r>
            <a:r>
              <a:rPr lang="en-US" sz="2400" dirty="0" smtClean="0"/>
              <a:t>;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err="1" smtClean="0"/>
              <a:t>Grupo</a:t>
            </a:r>
            <a:r>
              <a:rPr lang="en-US" sz="2400" dirty="0" smtClean="0"/>
              <a:t> de </a:t>
            </a:r>
            <a:r>
              <a:rPr lang="en-US" sz="2400" dirty="0" err="1" smtClean="0"/>
              <a:t>gestantes</a:t>
            </a:r>
            <a:r>
              <a:rPr lang="en-US" sz="2400" dirty="0" smtClean="0"/>
              <a:t>;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err="1" smtClean="0"/>
              <a:t>Ampliação</a:t>
            </a:r>
            <a:r>
              <a:rPr lang="en-US" sz="2400" dirty="0" smtClean="0"/>
              <a:t> a </a:t>
            </a:r>
            <a:r>
              <a:rPr lang="en-US" sz="2400" dirty="0" err="1" smtClean="0"/>
              <a:t>todas</a:t>
            </a:r>
            <a:r>
              <a:rPr lang="en-US" sz="2400" dirty="0" smtClean="0"/>
              <a:t> as </a:t>
            </a:r>
            <a:r>
              <a:rPr lang="en-US" sz="2400" dirty="0" err="1" smtClean="0"/>
              <a:t>equipes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2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4424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Importância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Vínculo</a:t>
            </a:r>
            <a:r>
              <a:rPr lang="en-US" dirty="0" smtClean="0"/>
              <a:t> </a:t>
            </a:r>
            <a:r>
              <a:rPr lang="en-US" dirty="0"/>
              <a:t>com a </a:t>
            </a:r>
            <a:r>
              <a:rPr lang="en-US" dirty="0" err="1" smtClean="0"/>
              <a:t>comunidade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/>
              <a:t>P</a:t>
            </a:r>
            <a:r>
              <a:rPr lang="en-US" dirty="0" err="1" smtClean="0"/>
              <a:t>olíticas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.</a:t>
            </a:r>
          </a:p>
          <a:p>
            <a:pPr lvl="1" algn="just"/>
            <a:endParaRPr lang="en-US" dirty="0"/>
          </a:p>
          <a:p>
            <a:pPr algn="just"/>
            <a:r>
              <a:rPr lang="en-US" dirty="0" err="1" smtClean="0"/>
              <a:t>Expectativas</a:t>
            </a:r>
            <a:r>
              <a:rPr lang="en-US" dirty="0" smtClean="0"/>
              <a:t> X </a:t>
            </a:r>
            <a:r>
              <a:rPr lang="en-US" dirty="0" err="1" smtClean="0"/>
              <a:t>ações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Pouco</a:t>
            </a:r>
            <a:r>
              <a:rPr lang="en-US" dirty="0" smtClean="0"/>
              <a:t> tempo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realização</a:t>
            </a:r>
            <a:r>
              <a:rPr lang="en-US" dirty="0" smtClean="0"/>
              <a:t> de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tarefas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r>
              <a:rPr lang="en-US" dirty="0" smtClean="0"/>
              <a:t> e </a:t>
            </a:r>
            <a:r>
              <a:rPr lang="en-US" dirty="0" err="1" smtClean="0"/>
              <a:t>pessoal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acesso</a:t>
            </a:r>
            <a:r>
              <a:rPr lang="en-US" dirty="0" smtClean="0"/>
              <a:t> e </a:t>
            </a:r>
            <a:r>
              <a:rPr lang="en-US" dirty="0" err="1" smtClean="0"/>
              <a:t>atendimento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/>
              <a:t>Princípios</a:t>
            </a:r>
            <a:r>
              <a:rPr lang="en-US" dirty="0"/>
              <a:t> do SUS </a:t>
            </a:r>
            <a:r>
              <a:rPr lang="en-US" dirty="0" err="1"/>
              <a:t>colocados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prática</a:t>
            </a:r>
            <a:r>
              <a:rPr lang="en-US" dirty="0"/>
              <a:t>.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55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Natal:</a:t>
            </a:r>
          </a:p>
          <a:p>
            <a:pPr lvl="1" algn="just"/>
            <a:r>
              <a:rPr lang="en-US" dirty="0" smtClean="0"/>
              <a:t>37 USF e 18 UBS.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USF Km 6:</a:t>
            </a:r>
          </a:p>
          <a:p>
            <a:pPr lvl="1" algn="just"/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Oeste</a:t>
            </a:r>
            <a:r>
              <a:rPr lang="en-US" dirty="0" smtClean="0"/>
              <a:t> de Natal;</a:t>
            </a:r>
          </a:p>
          <a:p>
            <a:pPr lvl="1" algn="just"/>
            <a:r>
              <a:rPr lang="en-US" dirty="0" smtClean="0"/>
              <a:t>3 </a:t>
            </a:r>
            <a:r>
              <a:rPr lang="en-US" dirty="0" err="1" smtClean="0"/>
              <a:t>equipes</a:t>
            </a:r>
            <a:r>
              <a:rPr lang="en-US" dirty="0" smtClean="0"/>
              <a:t> com </a:t>
            </a:r>
            <a:r>
              <a:rPr lang="en-US" dirty="0" err="1" smtClean="0"/>
              <a:t>médicos</a:t>
            </a:r>
            <a:r>
              <a:rPr lang="en-US" dirty="0" smtClean="0"/>
              <a:t> do PROVAB;</a:t>
            </a:r>
          </a:p>
          <a:p>
            <a:pPr lvl="1" algn="just"/>
            <a:r>
              <a:rPr lang="en-US" dirty="0" err="1" smtClean="0"/>
              <a:t>Equipes</a:t>
            </a:r>
            <a:r>
              <a:rPr lang="en-US" dirty="0" smtClean="0"/>
              <a:t> </a:t>
            </a:r>
            <a:r>
              <a:rPr lang="en-US" dirty="0" err="1" smtClean="0"/>
              <a:t>incompletas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estrutura</a:t>
            </a:r>
            <a:r>
              <a:rPr lang="en-US" dirty="0" smtClean="0"/>
              <a:t> e </a:t>
            </a:r>
            <a:r>
              <a:rPr lang="en-US" dirty="0" err="1" smtClean="0"/>
              <a:t>materiais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6251" y="11885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Introdução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2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Pré</a:t>
            </a:r>
            <a:r>
              <a:rPr lang="en-US" dirty="0" smtClean="0"/>
              <a:t>-natal antes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dirty="0" err="1" smtClean="0"/>
              <a:t>Pequena</a:t>
            </a:r>
            <a:r>
              <a:rPr lang="en-US" dirty="0" smtClean="0"/>
              <a:t> </a:t>
            </a:r>
            <a:r>
              <a:rPr lang="en-US" dirty="0" err="1" smtClean="0"/>
              <a:t>participação</a:t>
            </a:r>
            <a:r>
              <a:rPr lang="en-US" dirty="0" smtClean="0"/>
              <a:t> das </a:t>
            </a:r>
            <a:r>
              <a:rPr lang="en-US" dirty="0" err="1" smtClean="0"/>
              <a:t>gestantes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r>
              <a:rPr lang="en-US" dirty="0" smtClean="0"/>
              <a:t>.</a:t>
            </a:r>
          </a:p>
          <a:p>
            <a:pPr lvl="2" algn="just"/>
            <a:r>
              <a:rPr lang="en-US" dirty="0" err="1" smtClean="0"/>
              <a:t>Poucas</a:t>
            </a:r>
            <a:r>
              <a:rPr lang="en-US" dirty="0" smtClean="0"/>
              <a:t> </a:t>
            </a:r>
            <a:r>
              <a:rPr lang="en-US" dirty="0" err="1" smtClean="0"/>
              <a:t>reuniões</a:t>
            </a:r>
            <a:r>
              <a:rPr lang="en-US" dirty="0" smtClean="0"/>
              <a:t> e 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profissionais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.</a:t>
            </a:r>
          </a:p>
          <a:p>
            <a:pPr lvl="2" algn="just"/>
            <a:endParaRPr lang="en-US" dirty="0" smtClean="0"/>
          </a:p>
          <a:p>
            <a:pPr lvl="1" algn="just"/>
            <a:r>
              <a:rPr lang="en-US" dirty="0" err="1" smtClean="0"/>
              <a:t>Assiduidade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satisfatória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err="1" smtClean="0"/>
              <a:t>Poucas</a:t>
            </a:r>
            <a:r>
              <a:rPr lang="en-US" dirty="0" smtClean="0"/>
              <a:t> </a:t>
            </a:r>
            <a:r>
              <a:rPr lang="en-US" dirty="0" err="1" smtClean="0"/>
              <a:t>gestantes</a:t>
            </a:r>
            <a:r>
              <a:rPr lang="en-US" dirty="0" smtClean="0"/>
              <a:t> com </a:t>
            </a:r>
            <a:r>
              <a:rPr lang="en-US" dirty="0" err="1" smtClean="0"/>
              <a:t>pré</a:t>
            </a:r>
            <a:r>
              <a:rPr lang="en-US" dirty="0" smtClean="0"/>
              <a:t>-natal </a:t>
            </a:r>
            <a:r>
              <a:rPr lang="en-US" dirty="0" err="1" smtClean="0"/>
              <a:t>iniciado</a:t>
            </a:r>
            <a:r>
              <a:rPr lang="en-US" dirty="0" smtClean="0"/>
              <a:t> no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trimestre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Boa </a:t>
            </a:r>
            <a:r>
              <a:rPr lang="en-US" dirty="0" err="1" smtClean="0"/>
              <a:t>cobertura</a:t>
            </a:r>
            <a:r>
              <a:rPr lang="en-US" dirty="0" smtClean="0"/>
              <a:t> com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imunização</a:t>
            </a:r>
            <a:r>
              <a:rPr lang="en-US" dirty="0" smtClean="0"/>
              <a:t> e </a:t>
            </a:r>
            <a:r>
              <a:rPr lang="en-US" dirty="0" err="1" smtClean="0"/>
              <a:t>profilaxia</a:t>
            </a:r>
            <a:r>
              <a:rPr lang="en-US" dirty="0" smtClean="0"/>
              <a:t> da anemia.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seguimento</a:t>
            </a:r>
            <a:r>
              <a:rPr lang="en-US" dirty="0" smtClean="0"/>
              <a:t> de um </a:t>
            </a:r>
            <a:r>
              <a:rPr lang="en-US" dirty="0" err="1" smtClean="0"/>
              <a:t>protocolo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err="1" smtClean="0"/>
              <a:t>Pouco</a:t>
            </a:r>
            <a:r>
              <a:rPr lang="en-US" dirty="0" smtClean="0"/>
              <a:t> </a:t>
            </a:r>
            <a:r>
              <a:rPr lang="en-US" dirty="0" err="1" smtClean="0"/>
              <a:t>acesso</a:t>
            </a:r>
            <a:r>
              <a:rPr lang="en-US" dirty="0" smtClean="0"/>
              <a:t> a </a:t>
            </a:r>
            <a:r>
              <a:rPr lang="en-US" dirty="0" err="1" smtClean="0"/>
              <a:t>exames</a:t>
            </a:r>
            <a:r>
              <a:rPr lang="en-US" dirty="0" smtClean="0"/>
              <a:t> </a:t>
            </a:r>
            <a:r>
              <a:rPr lang="en-US" dirty="0" err="1" smtClean="0"/>
              <a:t>essenciais</a:t>
            </a:r>
            <a:r>
              <a:rPr lang="en-US" dirty="0" smtClean="0"/>
              <a:t>.</a:t>
            </a: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40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20303"/>
            <a:ext cx="8042276" cy="3230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Melhorar</a:t>
            </a:r>
            <a:r>
              <a:rPr lang="en-US" sz="2800" dirty="0" smtClean="0"/>
              <a:t> a </a:t>
            </a:r>
            <a:r>
              <a:rPr lang="en-US" sz="2800" dirty="0" err="1" smtClean="0"/>
              <a:t>atenção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</a:t>
            </a:r>
            <a:r>
              <a:rPr lang="en-US" sz="2800" dirty="0" err="1" smtClean="0"/>
              <a:t>pré</a:t>
            </a:r>
            <a:r>
              <a:rPr lang="en-US" sz="2800" dirty="0" smtClean="0"/>
              <a:t>-natal e </a:t>
            </a:r>
            <a:r>
              <a:rPr lang="en-US" sz="2800" dirty="0" err="1" smtClean="0"/>
              <a:t>puerpério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325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069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Monitoramento e avaliação: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Fichas-espelho:</a:t>
            </a:r>
          </a:p>
          <a:p>
            <a:pPr lvl="1" algn="just"/>
            <a:r>
              <a:rPr lang="pt-BR" dirty="0" smtClean="0"/>
              <a:t>Dados colhidos durante as consultas;</a:t>
            </a:r>
          </a:p>
          <a:p>
            <a:pPr lvl="1" algn="just"/>
            <a:r>
              <a:rPr lang="pt-BR" dirty="0" smtClean="0"/>
              <a:t>Prontuários;</a:t>
            </a:r>
          </a:p>
          <a:p>
            <a:pPr lvl="1" algn="just"/>
            <a:r>
              <a:rPr lang="pt-BR" dirty="0" smtClean="0"/>
              <a:t>Cartões de pré-natal.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Planilha eletrônica de coleta de dados.</a:t>
            </a:r>
          </a:p>
          <a:p>
            <a:pPr>
              <a:buNone/>
            </a:pPr>
            <a:r>
              <a:rPr lang="pt-BR" b="1" dirty="0" smtClean="0"/>
              <a:t>Organização e gestão do serviço: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Acolhimento, busca ativa, exames, consultas, etc.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377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226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Engajamento público: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Grupo de gestantes</a:t>
            </a:r>
            <a:r>
              <a:rPr lang="pt-B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14 participantes;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3 reuni</a:t>
            </a:r>
            <a:r>
              <a:rPr lang="pt-BR" dirty="0" smtClean="0"/>
              <a:t>ões.</a:t>
            </a:r>
            <a:r>
              <a:rPr lang="pt-BR" dirty="0" smtClean="0"/>
              <a:t> 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b="1" dirty="0" smtClean="0"/>
              <a:t>Qualificação </a:t>
            </a:r>
            <a:r>
              <a:rPr lang="pt-BR" b="1" dirty="0" smtClean="0"/>
              <a:t>da prática clínica:</a:t>
            </a:r>
            <a:endParaRPr lang="pt-BR" dirty="0" smtClean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Capacit</a:t>
            </a:r>
            <a:r>
              <a:rPr lang="pt-BR" dirty="0" smtClean="0">
                <a:solidFill>
                  <a:srgbClr val="000000"/>
                </a:solidFill>
              </a:rPr>
              <a:t>ação da equipe: primeira semana. </a:t>
            </a:r>
            <a:endParaRPr lang="pt-BR" dirty="0" smtClean="0">
              <a:solidFill>
                <a:srgbClr val="000000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</a:rPr>
              <a:t>Profissionais de sa</a:t>
            </a:r>
            <a:r>
              <a:rPr lang="pt-BR" dirty="0" smtClean="0">
                <a:solidFill>
                  <a:srgbClr val="000000"/>
                </a:solidFill>
              </a:rPr>
              <a:t>úde da UBS.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</a:rPr>
              <a:t>Protocolo de pré-natal e puerpério e realização da busca ativa.</a:t>
            </a:r>
            <a:endParaRPr lang="pt-BR" dirty="0" smtClean="0">
              <a:solidFill>
                <a:srgbClr val="0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Caderno de Atenção Básica – Atenção ao Pré-Natal de Baixo Risco, Ministério da Saúde, 2012: base do protocolo.</a:t>
            </a:r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6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06961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Ampliar a cobertura do pré-natal</a:t>
            </a:r>
            <a:endParaRPr lang="pt-BR" sz="2000" dirty="0"/>
          </a:p>
          <a:p>
            <a:pPr lvl="1" algn="just"/>
            <a:r>
              <a:rPr lang="pt-BR" dirty="0"/>
              <a:t>Ampliar a cobertura </a:t>
            </a:r>
            <a:r>
              <a:rPr lang="pt-BR" dirty="0" smtClean="0"/>
              <a:t>do programa para 75%;</a:t>
            </a:r>
          </a:p>
          <a:p>
            <a:pPr lvl="1" algn="just"/>
            <a:r>
              <a:rPr lang="pt-BR" dirty="0" smtClean="0">
                <a:solidFill>
                  <a:schemeClr val="tx1"/>
                </a:solidFill>
              </a:rPr>
              <a:t>17</a:t>
            </a:r>
            <a:r>
              <a:rPr lang="pt-BR" dirty="0" smtClean="0">
                <a:solidFill>
                  <a:schemeClr val="tx1"/>
                </a:solidFill>
              </a:rPr>
              <a:t> gestantes.</a:t>
            </a:r>
            <a:endParaRPr lang="pt-BR" dirty="0">
              <a:solidFill>
                <a:schemeClr val="tx1"/>
              </a:solidFill>
            </a:endParaRPr>
          </a:p>
          <a:p>
            <a:pPr algn="just"/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77659760"/>
              </p:ext>
            </p:extLst>
          </p:nvPr>
        </p:nvGraphicFramePr>
        <p:xfrm>
          <a:off x="1879600" y="3174440"/>
          <a:ext cx="53848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9600" y="5816040"/>
            <a:ext cx="5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1 - Proporção de gestantes cadastradas no Programa de Pré-natal e Puerpério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11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06961"/>
          </a:xfrm>
        </p:spPr>
        <p:txBody>
          <a:bodyPr>
            <a:normAutofit/>
          </a:bodyPr>
          <a:lstStyle/>
          <a:p>
            <a:pPr algn="just"/>
            <a:r>
              <a:rPr lang="pt-BR" u="sng" dirty="0"/>
              <a:t>Ampliar a cobertura do pré-</a:t>
            </a:r>
            <a:r>
              <a:rPr lang="pt-BR" u="sng" dirty="0" smtClean="0"/>
              <a:t>natal</a:t>
            </a:r>
          </a:p>
          <a:p>
            <a:pPr lvl="1" algn="just"/>
            <a:r>
              <a:rPr lang="pt-BR" sz="2200" dirty="0" smtClean="0"/>
              <a:t>Garantir </a:t>
            </a:r>
            <a:r>
              <a:rPr lang="pt-BR" sz="2200" dirty="0"/>
              <a:t>a captação de 80% das gestantes </a:t>
            </a:r>
            <a:r>
              <a:rPr lang="pt-BR" sz="2200" dirty="0" smtClean="0"/>
              <a:t>no </a:t>
            </a:r>
            <a:r>
              <a:rPr lang="pt-BR" sz="2200" dirty="0"/>
              <a:t>primeiro trimestre de gestação</a:t>
            </a:r>
            <a:r>
              <a:rPr lang="pt-BR" sz="2200" dirty="0" smtClean="0"/>
              <a:t>.</a:t>
            </a:r>
            <a:endParaRPr lang="pt-BR" sz="1800" dirty="0" smtClean="0"/>
          </a:p>
          <a:p>
            <a:pPr algn="just"/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22835976"/>
              </p:ext>
            </p:extLst>
          </p:nvPr>
        </p:nvGraphicFramePr>
        <p:xfrm>
          <a:off x="1879600" y="3029950"/>
          <a:ext cx="5384800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9600" y="5709650"/>
            <a:ext cx="5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Arial"/>
                <a:cs typeface="Arial"/>
              </a:rPr>
              <a:t>Figura 2 - Proporção de gestantes captadas no primeiro trimestre de gestação na USF do Km 6. Natal/RN, 2013.</a:t>
            </a:r>
            <a:endParaRPr lang="pt-BR" sz="900" b="1" dirty="0">
              <a:latin typeface="Arial"/>
              <a:cs typeface="Arial"/>
            </a:endParaRPr>
          </a:p>
          <a:p>
            <a:pPr algn="just"/>
            <a:r>
              <a:rPr lang="pt-BR" sz="900" dirty="0">
                <a:latin typeface="Arial"/>
                <a:cs typeface="Arial"/>
              </a:rPr>
              <a:t>Fonte: Planilha de Coleta de Dados.</a:t>
            </a:r>
          </a:p>
          <a:p>
            <a:pPr algn="just"/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600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278</TotalTime>
  <Words>1630</Words>
  <Application>Microsoft Macintosh PowerPoint</Application>
  <PresentationFormat>On-screen Show (4:3)</PresentationFormat>
  <Paragraphs>195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Breeze</vt:lpstr>
      <vt:lpstr>PowerPoint Presentation</vt:lpstr>
      <vt:lpstr>Introdução</vt:lpstr>
      <vt:lpstr>PowerPoint Presentation</vt:lpstr>
      <vt:lpstr>Introdução</vt:lpstr>
      <vt:lpstr>Objetivo Geral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Reflexão Crítica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ao pré-natal e puerpério na Unidade de Saúde da Família do Km 6 em Natal/RN</dc:title>
  <dc:creator>ALLAN BRUNO MOURA DE LIMA</dc:creator>
  <cp:lastModifiedBy>ALLAN BRUNO MOURA DE LIMA</cp:lastModifiedBy>
  <cp:revision>49</cp:revision>
  <dcterms:created xsi:type="dcterms:W3CDTF">2014-02-25T00:36:39Z</dcterms:created>
  <dcterms:modified xsi:type="dcterms:W3CDTF">2014-02-27T00:03:16Z</dcterms:modified>
</cp:coreProperties>
</file>