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4" r:id="rId3"/>
    <p:sldId id="265" r:id="rId4"/>
    <p:sldId id="269" r:id="rId5"/>
    <p:sldId id="267" r:id="rId6"/>
    <p:sldId id="258" r:id="rId7"/>
    <p:sldId id="306" r:id="rId8"/>
    <p:sldId id="307" r:id="rId9"/>
    <p:sldId id="270" r:id="rId10"/>
    <p:sldId id="305" r:id="rId11"/>
    <p:sldId id="272" r:id="rId12"/>
    <p:sldId id="273" r:id="rId13"/>
    <p:sldId id="274" r:id="rId14"/>
    <p:sldId id="275" r:id="rId15"/>
    <p:sldId id="276" r:id="rId16"/>
    <p:sldId id="279" r:id="rId17"/>
    <p:sldId id="297" r:id="rId18"/>
    <p:sldId id="282" r:id="rId19"/>
    <p:sldId id="283" r:id="rId20"/>
    <p:sldId id="284" r:id="rId21"/>
    <p:sldId id="286" r:id="rId22"/>
    <p:sldId id="288" r:id="rId23"/>
    <p:sldId id="300" r:id="rId24"/>
    <p:sldId id="289" r:id="rId25"/>
    <p:sldId id="290" r:id="rId26"/>
    <p:sldId id="292" r:id="rId27"/>
    <p:sldId id="294" r:id="rId28"/>
    <p:sldId id="301" r:id="rId29"/>
    <p:sldId id="302" r:id="rId30"/>
    <p:sldId id="303" r:id="rId31"/>
    <p:sldId id="262" r:id="rId32"/>
    <p:sldId id="263" r:id="rId33"/>
    <p:sldId id="295" r:id="rId34"/>
    <p:sldId id="30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wnloads\P&#225;dua%20-%20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65618522399914"/>
          <c:y val="0.27385411954626709"/>
          <c:w val="0.86019852176496758"/>
          <c:h val="0.61879700403303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9.384164222873935E-2</c:v>
                </c:pt>
                <c:pt idx="1">
                  <c:v>0.15249266862170091</c:v>
                </c:pt>
                <c:pt idx="2">
                  <c:v>0.27859237536656983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01120"/>
        <c:axId val="48988928"/>
      </c:barChart>
      <c:catAx>
        <c:axId val="489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988928"/>
        <c:crosses val="autoZero"/>
        <c:auto val="1"/>
        <c:lblAlgn val="ctr"/>
        <c:lblOffset val="100"/>
        <c:noMultiLvlLbl val="0"/>
      </c:catAx>
      <c:valAx>
        <c:axId val="48988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9011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Indicadores!$C$109</c:f>
              <c:strCache>
                <c:ptCount val="1"/>
                <c:pt idx="0">
                  <c:v>Proporção de idosos com avaliação de risco em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Indicadores!$D$108:$F$108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Indicadores!$D$109:$F$109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0.17460317460317457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14048"/>
        <c:axId val="80115584"/>
      </c:barChart>
      <c:catAx>
        <c:axId val="8011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15584"/>
        <c:crosses val="autoZero"/>
        <c:auto val="1"/>
        <c:lblAlgn val="ctr"/>
        <c:lblOffset val="100"/>
        <c:noMultiLvlLbl val="0"/>
      </c:catAx>
      <c:valAx>
        <c:axId val="80115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14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1511380497774294"/>
          <c:y val="4.444413337439457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17116611195559"/>
          <c:y val="0.24808925221870715"/>
          <c:w val="0.86875702995439907"/>
          <c:h val="0.6408777223224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Indicadores!$D$30:$F$30</c:f>
              <c:numCache>
                <c:formatCode>0.0%</c:formatCode>
                <c:ptCount val="3"/>
                <c:pt idx="0">
                  <c:v>0</c:v>
                </c:pt>
                <c:pt idx="1">
                  <c:v>6.7307692307692318E-2</c:v>
                </c:pt>
                <c:pt idx="2">
                  <c:v>0.3315789473684212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26912"/>
        <c:axId val="24538496"/>
      </c:barChart>
      <c:catAx>
        <c:axId val="2272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38496"/>
        <c:crosses val="autoZero"/>
        <c:auto val="1"/>
        <c:lblAlgn val="ctr"/>
        <c:lblOffset val="100"/>
        <c:noMultiLvlLbl val="0"/>
      </c:catAx>
      <c:valAx>
        <c:axId val="24538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26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idosos acamados ou com dificuldade de locomoção que receberam visita domiciliar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Indicadores!$D$34:$F$34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Indicadores!$D$35:$F$35</c:f>
              <c:numCache>
                <c:formatCode>0.0%</c:formatCode>
                <c:ptCount val="3"/>
                <c:pt idx="0">
                  <c:v>0</c:v>
                </c:pt>
                <c:pt idx="1">
                  <c:v>3.5714285714285712E-2</c:v>
                </c:pt>
                <c:pt idx="2">
                  <c:v>2.0000000000000004E-2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84960"/>
        <c:axId val="68586496"/>
      </c:barChart>
      <c:catAx>
        <c:axId val="6858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86496"/>
        <c:crosses val="autoZero"/>
        <c:auto val="1"/>
        <c:lblAlgn val="ctr"/>
        <c:lblOffset val="100"/>
        <c:noMultiLvlLbl val="0"/>
      </c:catAx>
      <c:valAx>
        <c:axId val="685864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849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0.81578947368421073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41632"/>
        <c:axId val="81943168"/>
      </c:barChart>
      <c:catAx>
        <c:axId val="8194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43168"/>
        <c:crosses val="autoZero"/>
        <c:auto val="1"/>
        <c:lblAlgn val="ctr"/>
        <c:lblOffset val="100"/>
        <c:noMultiLvlLbl val="0"/>
      </c:catAx>
      <c:valAx>
        <c:axId val="81943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41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</c:v>
                </c:pt>
                <c:pt idx="1">
                  <c:v>0.1428571428571429</c:v>
                </c:pt>
                <c:pt idx="2">
                  <c:v>0.1428571428571429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69536"/>
        <c:axId val="81971072"/>
      </c:barChart>
      <c:catAx>
        <c:axId val="819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71072"/>
        <c:crosses val="autoZero"/>
        <c:auto val="1"/>
        <c:lblAlgn val="ctr"/>
        <c:lblOffset val="100"/>
        <c:noMultiLvlLbl val="0"/>
      </c:catAx>
      <c:valAx>
        <c:axId val="819710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69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idosos com avaliação da necessidade de prótese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0</c:v>
                </c:pt>
                <c:pt idx="1">
                  <c:v>0.1428571428571429</c:v>
                </c:pt>
                <c:pt idx="2">
                  <c:v>0.1428571428571429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84896"/>
        <c:axId val="82007168"/>
      </c:barChart>
      <c:catAx>
        <c:axId val="819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007168"/>
        <c:crosses val="autoZero"/>
        <c:auto val="1"/>
        <c:lblAlgn val="ctr"/>
        <c:lblOffset val="100"/>
        <c:noMultiLvlLbl val="0"/>
      </c:catAx>
      <c:valAx>
        <c:axId val="82007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84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Indicadores!$D$92:$F$92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Indicadores!$D$93:$F$93</c:f>
              <c:numCache>
                <c:formatCode>0.0%</c:formatCode>
                <c:ptCount val="3"/>
                <c:pt idx="0">
                  <c:v>0.37500000000000006</c:v>
                </c:pt>
                <c:pt idx="1">
                  <c:v>0.6346153846153848</c:v>
                </c:pt>
                <c:pt idx="2">
                  <c:v>0.52631578947368418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85248"/>
        <c:axId val="82887040"/>
      </c:barChart>
      <c:catAx>
        <c:axId val="828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887040"/>
        <c:crosses val="autoZero"/>
        <c:auto val="1"/>
        <c:lblAlgn val="ctr"/>
        <c:lblOffset val="100"/>
        <c:noMultiLvlLbl val="0"/>
      </c:catAx>
      <c:valAx>
        <c:axId val="828870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8852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0.85937500000000011</c:v>
                </c:pt>
                <c:pt idx="1">
                  <c:v>0.82692307692307709</c:v>
                </c:pt>
                <c:pt idx="2">
                  <c:v>0.62631578947368427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54112"/>
        <c:axId val="82955648"/>
      </c:barChart>
      <c:catAx>
        <c:axId val="829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955648"/>
        <c:crosses val="autoZero"/>
        <c:auto val="1"/>
        <c:lblAlgn val="ctr"/>
        <c:lblOffset val="100"/>
        <c:noMultiLvlLbl val="0"/>
      </c:catAx>
      <c:valAx>
        <c:axId val="829556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954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0.85937500000000011</c:v>
                </c:pt>
                <c:pt idx="1">
                  <c:v>0.82692307692307709</c:v>
                </c:pt>
                <c:pt idx="2">
                  <c:v>0.62631578947368427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89824"/>
        <c:axId val="92191360"/>
      </c:barChart>
      <c:catAx>
        <c:axId val="921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91360"/>
        <c:crosses val="autoZero"/>
        <c:auto val="1"/>
        <c:lblAlgn val="ctr"/>
        <c:lblOffset val="100"/>
        <c:noMultiLvlLbl val="0"/>
      </c:catAx>
      <c:valAx>
        <c:axId val="921913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89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4CDE-EFB4-4AD0-9795-CF87692AD47C}" type="datetimeFigureOut">
              <a:rPr lang="pt-BR" smtClean="0"/>
              <a:pPr/>
              <a:t>01/06/2014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B9E9-3A95-4D25-A7DB-4F29F803DE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1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B9E9-3A95-4D25-A7DB-4F29F803DE94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01/06/2014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-459432"/>
            <a:ext cx="7772399" cy="3168352"/>
          </a:xfrm>
        </p:spPr>
        <p:txBody>
          <a:bodyPr>
            <a:norm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SUS-UNASUS</a:t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04-2013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976" y="3429000"/>
            <a:ext cx="7286676" cy="292895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ATENÇÃO À SAÚDE DO IDOSO NA UNIDADE BASICA DE SAÚDE SÃO JOSÉ, PARNAÍBA/PI.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 Pádua Antônio </a:t>
            </a:r>
            <a:r>
              <a:rPr lang="pt-BR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Coêlho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santos</a:t>
            </a:r>
          </a:p>
          <a:p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Mariana Cristina Moraes Xavier Du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</a:p>
        </p:txBody>
      </p:sp>
      <p:pic>
        <p:nvPicPr>
          <p:cNvPr id="1026" name="Picture 2" descr="C:\Users\Cliente\Desktop\PROVAB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99792" cy="28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Ampliar a cobertura de acompanhamento de idosos: 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dos idosos da área com acompanhamento na unidade de saúde para 25%;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Cadastrar 100% dos idosos acamados ou com problemas de locomoção;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Realizar visita domiciliar a 100% dos idosos acamados ou com problemas de locomoção;</a:t>
            </a:r>
          </a:p>
          <a:p>
            <a:pPr lvl="0"/>
            <a:r>
              <a:rPr lang="pt-BR" dirty="0" smtClean="0">
                <a:latin typeface="Arial" pitchFamily="34" charset="0"/>
                <a:cs typeface="Arial" pitchFamily="34" charset="0"/>
              </a:rPr>
              <a:t>Rastrear 100% dos idosos para Hipertensão Arterial Sistêmica (HAS);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...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Rastrear 100% dos idosos com pressão arterial sustentada maior que 135/80 mmHg para Diabetes Mellitus (DM);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de primeira consulta odontológica para15% dos idosos;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Fazer visita domiciliar odontológica de 100% dos idosos acamados ou com dificuldade de locomoção.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1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Relativa ao objetivo melhorar a adesão dos idosos ao Programa de Atenção à Saúde do Idoso:</a:t>
            </a:r>
          </a:p>
          <a:p>
            <a:pPr>
              <a:buNone/>
            </a:pPr>
            <a:endParaRPr lang="pt-BR" dirty="0" smtClean="0"/>
          </a:p>
          <a:p>
            <a:pPr marL="0"/>
            <a:r>
              <a:rPr lang="pt-BR" dirty="0" smtClean="0"/>
              <a:t>Buscar 100% dos idosos faltosos às consultas programadas.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3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Relativa ao objetivo melhorar a qualidade da Atenção ao Idoso na Unidade de Saúde:</a:t>
            </a:r>
          </a:p>
          <a:p>
            <a:pPr marL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Avaliação Multidimensional Rápida de 100% dos idosos da área de abrangência utilizando como modelo a proposta de avaliação do Ministério da Saúde;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exame clínico apropriado em 100% das consultas, incluindo exame físico dos pés, com palpação dos pulsos tibial posterior e pedioso e medida da sensibilidade a cada 03 meses para diabéticos;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a solicitação de exames complementares periódicos em 100% dos idosos hipertensos e/ou diabéticos;</a:t>
            </a:r>
          </a:p>
          <a:p>
            <a:pPr>
              <a:buNone/>
            </a:pP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1552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...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Avaliar acesso aos medicamentos prescritos em 100% dos idosos;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Concluir o tratamento odontológico em 100% dos idosos com primeira consulta odontológica programática;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Avaliar alterações de mucosa bucal em 100% dos idosos cadastrados;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Avaliar necessidade de prótese dentária em 100% dos idosos com primeira consulta odontológica.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Relativa ao objetivo melhorar registros das informações:</a:t>
            </a:r>
          </a:p>
          <a:p>
            <a:pPr marL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Manter registro específico de 100% das pessoas idosas;</a:t>
            </a:r>
          </a:p>
          <a:p>
            <a:pPr lvl="0"/>
            <a:r>
              <a:rPr lang="pt-BR" sz="2800" dirty="0" smtClean="0">
                <a:latin typeface="Arial" pitchFamily="34" charset="0"/>
                <a:cs typeface="Arial" pitchFamily="34" charset="0"/>
              </a:rPr>
              <a:t>Distribuir a Caderneta de Saúde da Pessoa Idosa a 100% dos idosos cadastrados.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8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Relativa ao objetivo mapear os idosos de risco da área de abrangência: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Rastrear 100% das pessoas idosas para risco de morbimortalidade;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Investigar a presença de indicadores de fragilização na velhice em 100% das pessoas idosas;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Avaliar a rede social de 100% dos idosos;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Realizar avaliação de risco em saúde bucal em 100% dos idosos.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Relativa ao objetivo Promover a Saúde: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Garantir orientação nutricional para hábitos alimentares saudáveis a 100% das pessoas idosas;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Garantir orientação para a prática de atividade física regular a 100% idosos;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Garantir orientações individuais sobre higiene bucal (incluindo higiene de próteses dentárias) para 100% dos idosos cadastrados com primeira consulta odontológica programática.</a:t>
            </a:r>
          </a:p>
          <a:p>
            <a:pPr lvl="0"/>
            <a:r>
              <a:rPr lang="pt-BR" sz="3000" dirty="0" smtClean="0">
                <a:latin typeface="Arial" pitchFamily="34" charset="0"/>
                <a:cs typeface="Arial" pitchFamily="34" charset="0"/>
              </a:rPr>
              <a:t>Garantir ações coletivas de educação em Saúde Bucal para 100% dos idosos cadastrados.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00034" y="2714620"/>
          <a:ext cx="5114932" cy="33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348" y="61436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idosos na área: 682 (SIAB)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200024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Cobertura de 27,9% (190 idosos) </a:t>
            </a:r>
            <a:r>
              <a:rPr lang="pt-BR" b="1" dirty="0" smtClean="0">
                <a:latin typeface="Arial" charset="0"/>
                <a:cs typeface="Arial" charset="0"/>
              </a:rPr>
              <a:t>do programa de atenção à saúde do idoso na unidade de saúde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00760" y="3214686"/>
            <a:ext cx="2214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64 idosos (9,4%);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104 idosos (15,2%);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190 idosos (27,9%)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COM COBERTURA DE 100%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idosos acamados ou com problemas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locomoção cadastrados;</a:t>
            </a:r>
          </a:p>
          <a:p>
            <a:pPr marL="0"/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acamados ou com problemas de locomoção com visita domiciliar;</a:t>
            </a:r>
          </a:p>
          <a:p>
            <a:pPr marL="0"/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verificação de pressão arterial na última consulta;</a:t>
            </a:r>
          </a:p>
          <a:p>
            <a:pPr marL="0"/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hipertensos rastreados para diabetes;</a:t>
            </a:r>
          </a:p>
          <a:p>
            <a:pPr marL="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7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 AÇÃO PROGRAMÁTICA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saúde das pessoas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idosas;</a:t>
            </a:r>
          </a:p>
          <a:p>
            <a:pPr lvl="0">
              <a:buNone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ao idoso como ação programática;</a:t>
            </a:r>
          </a:p>
          <a:p>
            <a:pPr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/>
              </a:rPr>
              <a:t>I</a:t>
            </a:r>
            <a:r>
              <a:rPr lang="pt-BR" sz="2800" dirty="0" smtClean="0">
                <a:latin typeface="Arial"/>
              </a:rPr>
              <a:t>mplementação da atenção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5514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RESULTADOS COM COBERTURA DE 100%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faltosos às consultas que receberam busca ativa;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exame clínico apropriado em dia;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hipertensos e/ou diabéticos com solicitação de exames complementares periódicos em dia;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acesso aos medicamentos prescritos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COM COBERTURA DE 100%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avaliação de alterações de mucosa bucal em dia;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registro na ficha espelho em dia;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com Caderneta de Saúde de Pessoa Idosa;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que receberam orientação nutricional para hábitos saudáveis;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de idosos que receberam orientação sobre prática de atividade física regular.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Proporção de 33,2% (63 idosos) com primeira consulta odontológica programática</a:t>
            </a:r>
          </a:p>
          <a:p>
            <a:pPr marL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71472" y="2928934"/>
          <a:ext cx="485778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215074" y="2857496"/>
            <a:ext cx="23574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(0%);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atendidos:64;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13 idosos (17%);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atendidos:105;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63 idosos (33,2%)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atendidos:190;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Proporção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 2% (1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idoso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acamado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dificuldade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locomoção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recebeu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visita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domiciliar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odontológica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Chart 5"/>
          <p:cNvGraphicFramePr>
            <a:graphicFrameLocks/>
          </p:cNvGraphicFramePr>
          <p:nvPr/>
        </p:nvGraphicFramePr>
        <p:xfrm>
          <a:off x="785786" y="3071810"/>
          <a:ext cx="478634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00760" y="3286124"/>
            <a:ext cx="27146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cadastrados:18;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 idoso (3,6%)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cadastrados:18;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 idoso (2%)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cadastrados:50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81,8% (155 idosos) com Avaliação Multidimensional Rápida em dia</a:t>
            </a:r>
            <a:endParaRPr lang="pt-BR" b="1" dirty="0"/>
          </a:p>
        </p:txBody>
      </p:sp>
      <p:graphicFrame>
        <p:nvGraphicFramePr>
          <p:cNvPr id="5" name="Chart 7"/>
          <p:cNvGraphicFramePr>
            <a:graphicFrameLocks/>
          </p:cNvGraphicFramePr>
          <p:nvPr/>
        </p:nvGraphicFramePr>
        <p:xfrm>
          <a:off x="571472" y="3000372"/>
          <a:ext cx="480060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72198" y="3000372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64 idosos (100%)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atendidos:64;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104 idosos (100%)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atendidos:104;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155 idosos (81,6%)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atendidos:190</a:t>
            </a:r>
          </a:p>
        </p:txBody>
      </p:sp>
    </p:spTree>
    <p:extLst>
      <p:ext uri="{BB962C8B-B14F-4D97-AF65-F5344CB8AC3E}">
        <p14:creationId xmlns:p14="http://schemas.microsoft.com/office/powerpoint/2010/main" val="3211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14,3% (9 idosos) com tratamento odontológico concluído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Chart 11"/>
          <p:cNvGraphicFramePr>
            <a:graphicFrameLocks/>
          </p:cNvGraphicFramePr>
          <p:nvPr/>
        </p:nvGraphicFramePr>
        <p:xfrm>
          <a:off x="500034" y="3143248"/>
          <a:ext cx="471490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15008" y="3143248"/>
            <a:ext cx="26432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 idoso (14,3%)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agendados:07;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9 idosos (14,3%)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agendados:63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14,3% (9 idosos) com avaliação da necessidade de prótese em dia</a:t>
            </a:r>
          </a:p>
          <a:p>
            <a:pPr marL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3"/>
          <p:cNvGraphicFramePr>
            <a:graphicFrameLocks/>
          </p:cNvGraphicFramePr>
          <p:nvPr/>
        </p:nvGraphicFramePr>
        <p:xfrm>
          <a:off x="428596" y="3071810"/>
          <a:ext cx="478634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86446" y="3000372"/>
            <a:ext cx="22860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 idoso (14,3%)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agendados:07;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9 idosos (14,3%)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agendados:63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7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52,6% (100 idosos) com avaliação de risco para morbimortalidade em dia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Chart 15"/>
          <p:cNvGraphicFramePr>
            <a:graphicFrameLocks/>
          </p:cNvGraphicFramePr>
          <p:nvPr/>
        </p:nvGraphicFramePr>
        <p:xfrm>
          <a:off x="571472" y="3000372"/>
          <a:ext cx="485778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72198" y="3071810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24 idosos (37,5%)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atendidos:64;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66 idosos (63,5%)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atendidos:104;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100 idosos (52,6%)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atendidos:190</a:t>
            </a:r>
          </a:p>
        </p:txBody>
      </p:sp>
    </p:spTree>
    <p:extLst>
      <p:ext uri="{BB962C8B-B14F-4D97-AF65-F5344CB8AC3E}">
        <p14:creationId xmlns:p14="http://schemas.microsoft.com/office/powerpoint/2010/main" val="10205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62% (119 idosos) com avaliação para fragilização na velhice em dia</a:t>
            </a:r>
          </a:p>
          <a:p>
            <a:pPr marL="0">
              <a:spcBef>
                <a:spcPts val="0"/>
              </a:spcBef>
              <a:buNone/>
            </a:pPr>
            <a:endParaRPr lang="pt-BR" dirty="0"/>
          </a:p>
        </p:txBody>
      </p:sp>
      <p:graphicFrame>
        <p:nvGraphicFramePr>
          <p:cNvPr id="4" name="Chart 16"/>
          <p:cNvGraphicFramePr>
            <a:graphicFrameLocks/>
          </p:cNvGraphicFramePr>
          <p:nvPr/>
        </p:nvGraphicFramePr>
        <p:xfrm>
          <a:off x="571472" y="2928934"/>
          <a:ext cx="492922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72198" y="3000372"/>
            <a:ext cx="24288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55 idosos (85,9%)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atendidos:64;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86 idosos (82,7%)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atendidos:104;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119 idosos (62,6%)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atendidos:190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62% (119 idosos) com avaliação de rede social em dia</a:t>
            </a:r>
          </a:p>
          <a:p>
            <a:pPr marL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7"/>
          <p:cNvGraphicFramePr>
            <a:graphicFrameLocks/>
          </p:cNvGraphicFramePr>
          <p:nvPr/>
        </p:nvGraphicFramePr>
        <p:xfrm>
          <a:off x="571472" y="2928934"/>
          <a:ext cx="500066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43636" y="2928934"/>
            <a:ext cx="25003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55 idosos (85,9%)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atendidos:64;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86 idosos (82,7%)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atendidos:104;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119 idosos (62,6%)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atendidos:190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MUNICÍPIO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Parnaíba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3810000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17,5% (11 idosos) com avaliação de risco em saúde bucal em dia</a:t>
            </a:r>
          </a:p>
          <a:p>
            <a:pPr marL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9"/>
          <p:cNvGraphicFramePr>
            <a:graphicFrameLocks/>
          </p:cNvGraphicFramePr>
          <p:nvPr/>
        </p:nvGraphicFramePr>
        <p:xfrm>
          <a:off x="571472" y="2928934"/>
          <a:ext cx="49292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29322" y="3000372"/>
            <a:ext cx="24288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Primeiro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0 idoso (0%)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agendados:07;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mês: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11 idosos (17,5%)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agendados:63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Importância da intervenção para a equipe, serviço e comunidade;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Incorporação da intervenção;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Continuidade das ações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APREDIZAGEM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Expectativas iniciais;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Significado do curso para a prática profissional;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Aprendizados mais relevantes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Atenção à saúde da pessoa idosa e envelhecimento. Ministério da Saúde, Secretaria de Atenção à Saúde, Departamento de Ações Programáticas e Estratégicas, Área Técnica Saúde do Idoso. Brasília, 2010.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Envelhecimento e saúde da pessoa idosa. Ministério da Saúde, Secretaria de Atenção à Saúde, Departamento de Atenção Básica – Brasília: Ministério da Saúde, 2006. P.192.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GONÇALVES, LHT. et al. Atividade física e estado de saúde mental de idosos. Rev. Saúde Publica. 2008.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7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2928934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atin typeface="Arial" pitchFamily="34" charset="0"/>
                <a:cs typeface="Arial" pitchFamily="34" charset="0"/>
              </a:rPr>
              <a:t>OBRIGADO</a:t>
            </a:r>
            <a:endParaRPr lang="pt-BR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DA UBS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Unidade Básica de Saúde São José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3367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ANTES DA INTERVENÇÃO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Infraestrutura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Qualidade da atenção;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Registro das informações;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Mapeamento;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Promoção da saúde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9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450215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Implantar </a:t>
            </a:r>
            <a:r>
              <a:rPr lang="pt-B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Atenção à Saúde da Pessoa Idosa na Unidade Básica de Saúde da Família São José, município de Parnaíba-PI.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7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ações foram organizadas em quatro eixos: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Organização e gestão do serviço;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Monitoramento e avaliação;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Engajamento público;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Qualificação da Prática Clínica.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Planilha de coleta de dados de saúde do idos + saúde bucal ;</a:t>
            </a:r>
          </a:p>
          <a:p>
            <a:r>
              <a:rPr lang="pt-BR" dirty="0" smtClean="0"/>
              <a:t>Diário de intervenção;</a:t>
            </a:r>
          </a:p>
          <a:p>
            <a:r>
              <a:rPr lang="pt-BR" dirty="0" smtClean="0"/>
              <a:t>Caderno de Atenção Básica nº 19 - Envelhecimento e saúde da pessoa idosa, Ministério da Saúde, 2006;</a:t>
            </a:r>
          </a:p>
          <a:p>
            <a:r>
              <a:rPr lang="pt-BR" dirty="0" smtClean="0"/>
              <a:t>Ficha-espelho e Livro de registros;</a:t>
            </a:r>
          </a:p>
          <a:p>
            <a:r>
              <a:rPr lang="pt-BR" dirty="0" smtClean="0"/>
              <a:t>Questionário Apgar da Família.</a:t>
            </a:r>
          </a:p>
          <a:p>
            <a:r>
              <a:rPr lang="pt-BR" dirty="0" smtClean="0"/>
              <a:t>Apoio da gestão.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endParaRPr lang="pt-BR" sz="2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Ampliar </a:t>
            </a:r>
            <a:r>
              <a:rPr lang="pt-B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cobertura de acompanhamento de idosos;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Melhorar a adesão dos idosos ao Programa de Atenção à Saúde do Idoso;</a:t>
            </a:r>
          </a:p>
          <a:p>
            <a:pPr mar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saúde;</a:t>
            </a:r>
          </a:p>
          <a:p>
            <a:pPr mar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registros das informações;</a:t>
            </a:r>
          </a:p>
          <a:p>
            <a:pPr mar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 de abrangência;</a:t>
            </a:r>
          </a:p>
          <a:p>
            <a:pPr mar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Promover a saúde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8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1570</Words>
  <Application>Microsoft Office PowerPoint</Application>
  <PresentationFormat>Apresentação na tela (4:3)</PresentationFormat>
  <Paragraphs>275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Fluxo</vt:lpstr>
      <vt:lpstr>   Universidade Aberta do SUS-UNASUS  Universidade Federal de Pelotas  Especialização em Saúde da Família  Modalidade a distância  Turma 04-2013</vt:lpstr>
      <vt:lpstr> IMPORTÂNCIA DA  AÇÃO PROGRAMÁTICA </vt:lpstr>
      <vt:lpstr>O MUNICÍPIO</vt:lpstr>
      <vt:lpstr>CARACTERIZAÇÃO DA UBS</vt:lpstr>
      <vt:lpstr>SITUAÇÃO ANTES DA INTERVENÇÃO</vt:lpstr>
      <vt:lpstr>OBJETIVO GERAL</vt:lpstr>
      <vt:lpstr>METODOLOGIA</vt:lpstr>
      <vt:lpstr>LOGÍSTICA</vt:lpstr>
      <vt:lpstr>   OBJETIVOS ESPECÍFICOS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RESULTADOS</vt:lpstr>
      <vt:lpstr>RESULTADOS COM COBERTURA DE 100%</vt:lpstr>
      <vt:lpstr>RESULTADOS COM COBERTURA DE 100%</vt:lpstr>
      <vt:lpstr>RESULTADOS COM COBERTURA DE 100%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SOBRE O PROCESSO PESSOAL DE APREDIZAGEM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SUS-UNASUS  Universidade Federal de Pelotas  Especialização em Saúde da Família  Modalidade a distância  Turma xxxx--2013</dc:title>
  <dc:creator>Cliente</dc:creator>
  <cp:lastModifiedBy>Cliente</cp:lastModifiedBy>
  <cp:revision>74</cp:revision>
  <dcterms:created xsi:type="dcterms:W3CDTF">2014-05-21T20:45:16Z</dcterms:created>
  <dcterms:modified xsi:type="dcterms:W3CDTF">2014-06-01T23:16:33Z</dcterms:modified>
</cp:coreProperties>
</file>