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rquivos%20provab\Nova%20pasta\P&#226;mela%20Moema%20Policarpo%20Bezerra-1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0.25877192982456099</c:v>
                </c:pt>
                <c:pt idx="1">
                  <c:v>0.35307017543859598</c:v>
                </c:pt>
                <c:pt idx="2">
                  <c:v>0.56359649122806998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92128"/>
        <c:axId val="51798016"/>
      </c:barChart>
      <c:catAx>
        <c:axId val="5179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798016"/>
        <c:crosses val="autoZero"/>
        <c:auto val="1"/>
        <c:lblAlgn val="ctr"/>
        <c:lblOffset val="100"/>
        <c:noMultiLvlLbl val="0"/>
      </c:catAx>
      <c:valAx>
        <c:axId val="517980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792128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Indicadores!$S$26:$U$26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Indicadores!$S$27:$U$27</c:f>
              <c:numCache>
                <c:formatCode>0.0%</c:formatCode>
                <c:ptCount val="3"/>
                <c:pt idx="0">
                  <c:v>0.66666666666666696</c:v>
                </c:pt>
                <c:pt idx="1">
                  <c:v>0.77142857142857202</c:v>
                </c:pt>
                <c:pt idx="2">
                  <c:v>0.91935483870967705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85408"/>
        <c:axId val="115586944"/>
      </c:barChart>
      <c:catAx>
        <c:axId val="11558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586944"/>
        <c:crosses val="autoZero"/>
        <c:auto val="1"/>
        <c:lblAlgn val="ctr"/>
        <c:lblOffset val="100"/>
        <c:noMultiLvlLbl val="0"/>
      </c:catAx>
      <c:valAx>
        <c:axId val="11558694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5854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0.42105263157894701</c:v>
                </c:pt>
                <c:pt idx="1">
                  <c:v>0.42105263157894701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08960"/>
        <c:axId val="115635328"/>
      </c:barChart>
      <c:catAx>
        <c:axId val="11560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635328"/>
        <c:crosses val="autoZero"/>
        <c:auto val="1"/>
        <c:lblAlgn val="ctr"/>
        <c:lblOffset val="100"/>
        <c:noMultiLvlLbl val="0"/>
      </c:catAx>
      <c:valAx>
        <c:axId val="1156353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6089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Indicadores!$S$32:$U$32</c:f>
              <c:numCache>
                <c:formatCode>0.0%</c:formatCode>
                <c:ptCount val="3"/>
                <c:pt idx="0">
                  <c:v>0.625</c:v>
                </c:pt>
                <c:pt idx="1">
                  <c:v>0.625</c:v>
                </c:pt>
                <c:pt idx="2">
                  <c:v>0.33333333333333298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60288"/>
        <c:axId val="115661824"/>
      </c:barChart>
      <c:catAx>
        <c:axId val="11566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661824"/>
        <c:crosses val="autoZero"/>
        <c:auto val="1"/>
        <c:lblAlgn val="ctr"/>
        <c:lblOffset val="100"/>
        <c:noMultiLvlLbl val="0"/>
      </c:catAx>
      <c:valAx>
        <c:axId val="1156618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6602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0.677966101694915</c:v>
                </c:pt>
                <c:pt idx="1">
                  <c:v>0.76397515527950299</c:v>
                </c:pt>
                <c:pt idx="2">
                  <c:v>0.96108949416342404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50784"/>
        <c:axId val="115752320"/>
      </c:barChart>
      <c:catAx>
        <c:axId val="11575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752320"/>
        <c:crosses val="autoZero"/>
        <c:auto val="1"/>
        <c:lblAlgn val="ctr"/>
        <c:lblOffset val="100"/>
        <c:noMultiLvlLbl val="0"/>
      </c:catAx>
      <c:valAx>
        <c:axId val="1157523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7507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Indicadores!$S$42:$U$42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Indicadores!$S$43:$U$43</c:f>
              <c:numCache>
                <c:formatCode>0.0%</c:formatCode>
                <c:ptCount val="3"/>
                <c:pt idx="0">
                  <c:v>0.66666666666666696</c:v>
                </c:pt>
                <c:pt idx="1">
                  <c:v>0.77142857142857202</c:v>
                </c:pt>
                <c:pt idx="2">
                  <c:v>0.90322580645161299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85728"/>
        <c:axId val="115787264"/>
      </c:barChart>
      <c:catAx>
        <c:axId val="11578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787264"/>
        <c:crosses val="autoZero"/>
        <c:auto val="1"/>
        <c:lblAlgn val="ctr"/>
        <c:lblOffset val="100"/>
        <c:noMultiLvlLbl val="0"/>
      </c:catAx>
      <c:valAx>
        <c:axId val="11578726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7857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0.212389380530973</c:v>
                </c:pt>
                <c:pt idx="1">
                  <c:v>0.30973451327433599</c:v>
                </c:pt>
                <c:pt idx="2">
                  <c:v>0.54867256637168105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26688"/>
        <c:axId val="51828224"/>
      </c:barChart>
      <c:catAx>
        <c:axId val="5182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828224"/>
        <c:crosses val="autoZero"/>
        <c:auto val="1"/>
        <c:lblAlgn val="ctr"/>
        <c:lblOffset val="100"/>
        <c:noMultiLvlLbl val="0"/>
      </c:catAx>
      <c:valAx>
        <c:axId val="518282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826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0.677966101694915</c:v>
                </c:pt>
                <c:pt idx="1">
                  <c:v>0.76397515527950299</c:v>
                </c:pt>
                <c:pt idx="2">
                  <c:v>0.96498054474708195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26592"/>
        <c:axId val="51752960"/>
      </c:barChart>
      <c:catAx>
        <c:axId val="5172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752960"/>
        <c:crosses val="autoZero"/>
        <c:auto val="1"/>
        <c:lblAlgn val="ctr"/>
        <c:lblOffset val="100"/>
        <c:noMultiLvlLbl val="0"/>
      </c:catAx>
      <c:valAx>
        <c:axId val="517529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7265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Indicadores!$S$10:$U$10</c:f>
              <c:numCache>
                <c:formatCode>0.0%</c:formatCode>
                <c:ptCount val="3"/>
                <c:pt idx="0">
                  <c:v>0.66666666666666696</c:v>
                </c:pt>
                <c:pt idx="1">
                  <c:v>0.77142857142857202</c:v>
                </c:pt>
                <c:pt idx="2">
                  <c:v>0.91935483870967705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65664"/>
        <c:axId val="112867200"/>
      </c:barChart>
      <c:catAx>
        <c:axId val="11286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867200"/>
        <c:crosses val="autoZero"/>
        <c:auto val="1"/>
        <c:lblAlgn val="ctr"/>
        <c:lblOffset val="100"/>
        <c:noMultiLvlLbl val="0"/>
      </c:catAx>
      <c:valAx>
        <c:axId val="1128672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865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0.677966101694915</c:v>
                </c:pt>
                <c:pt idx="1">
                  <c:v>0.76397515527950299</c:v>
                </c:pt>
                <c:pt idx="2">
                  <c:v>0.96498054474708195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81024"/>
        <c:axId val="112903296"/>
      </c:barChart>
      <c:catAx>
        <c:axId val="11288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903296"/>
        <c:crosses val="autoZero"/>
        <c:auto val="1"/>
        <c:lblAlgn val="ctr"/>
        <c:lblOffset val="100"/>
        <c:noMultiLvlLbl val="0"/>
      </c:catAx>
      <c:valAx>
        <c:axId val="1129032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8810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0.66666666666666696</c:v>
                </c:pt>
                <c:pt idx="1">
                  <c:v>0.77142857142857202</c:v>
                </c:pt>
                <c:pt idx="2">
                  <c:v>0.91935483870967705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38848"/>
        <c:axId val="87440384"/>
      </c:barChart>
      <c:catAx>
        <c:axId val="8743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440384"/>
        <c:crosses val="autoZero"/>
        <c:auto val="1"/>
        <c:lblAlgn val="ctr"/>
        <c:lblOffset val="100"/>
        <c:noMultiLvlLbl val="0"/>
      </c:catAx>
      <c:valAx>
        <c:axId val="8744038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4388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0.88135593220339004</c:v>
                </c:pt>
                <c:pt idx="1">
                  <c:v>0.91304347826086996</c:v>
                </c:pt>
                <c:pt idx="2">
                  <c:v>0.96862745098039205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79040"/>
        <c:axId val="87480576"/>
      </c:barChart>
      <c:catAx>
        <c:axId val="8747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480576"/>
        <c:crosses val="autoZero"/>
        <c:auto val="1"/>
        <c:lblAlgn val="ctr"/>
        <c:lblOffset val="100"/>
        <c:noMultiLvlLbl val="0"/>
      </c:catAx>
      <c:valAx>
        <c:axId val="874805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4790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Indicadores!$S$20:$U$20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Indicadores!$S$21:$U$21</c:f>
              <c:numCache>
                <c:formatCode>0.0%</c:formatCode>
                <c:ptCount val="3"/>
                <c:pt idx="0">
                  <c:v>0.83333333333333304</c:v>
                </c:pt>
                <c:pt idx="1">
                  <c:v>0.88571428571428601</c:v>
                </c:pt>
                <c:pt idx="2">
                  <c:v>0.967741935483871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481216"/>
        <c:axId val="115511680"/>
      </c:barChart>
      <c:catAx>
        <c:axId val="1154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511680"/>
        <c:crosses val="autoZero"/>
        <c:auto val="1"/>
        <c:lblAlgn val="ctr"/>
        <c:lblOffset val="100"/>
        <c:noMultiLvlLbl val="0"/>
      </c:catAx>
      <c:valAx>
        <c:axId val="115511680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4812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0.677966101694915</c:v>
                </c:pt>
                <c:pt idx="1">
                  <c:v>0.76397515527950299</c:v>
                </c:pt>
                <c:pt idx="2">
                  <c:v>0.96498054474708195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29984"/>
        <c:axId val="115544064"/>
      </c:barChart>
      <c:catAx>
        <c:axId val="11552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544064"/>
        <c:crosses val="autoZero"/>
        <c:auto val="1"/>
        <c:lblAlgn val="ctr"/>
        <c:lblOffset val="100"/>
        <c:noMultiLvlLbl val="0"/>
      </c:catAx>
      <c:valAx>
        <c:axId val="1155440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5299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1771EF-D6B6-4222-85F8-987992E1E9EC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231CC1-F5D3-4E78-9184-F8CF2971722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632848" cy="2376265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</a:rPr>
              <a:t>Melhoria da Atenção à Saúde </a:t>
            </a:r>
            <a:r>
              <a:rPr lang="pt-BR" sz="3200" b="1" dirty="0" smtClean="0">
                <a:solidFill>
                  <a:srgbClr val="000000"/>
                </a:solidFill>
              </a:rPr>
              <a:t/>
            </a:r>
            <a:br>
              <a:rPr lang="pt-BR" sz="3200" b="1" dirty="0" smtClean="0">
                <a:solidFill>
                  <a:srgbClr val="000000"/>
                </a:solidFill>
              </a:rPr>
            </a:br>
            <a:r>
              <a:rPr lang="pt-BR" sz="3200" b="1" dirty="0" smtClean="0">
                <a:solidFill>
                  <a:srgbClr val="000000"/>
                </a:solidFill>
              </a:rPr>
              <a:t>de </a:t>
            </a:r>
            <a:r>
              <a:rPr lang="pt-BR" sz="3200" b="1" dirty="0">
                <a:solidFill>
                  <a:srgbClr val="000000"/>
                </a:solidFill>
              </a:rPr>
              <a:t>hipertensos e diabéticos, </a:t>
            </a:r>
            <a:r>
              <a:rPr lang="pt-BR" sz="3200" b="1" dirty="0" smtClean="0">
                <a:solidFill>
                  <a:srgbClr val="000000"/>
                </a:solidFill>
              </a:rPr>
              <a:t/>
            </a:r>
            <a:br>
              <a:rPr lang="pt-BR" sz="3200" b="1" dirty="0" smtClean="0">
                <a:solidFill>
                  <a:srgbClr val="000000"/>
                </a:solidFill>
              </a:rPr>
            </a:br>
            <a:r>
              <a:rPr lang="pt-BR" sz="3200" b="1" dirty="0" smtClean="0">
                <a:solidFill>
                  <a:srgbClr val="000000"/>
                </a:solidFill>
              </a:rPr>
              <a:t>na </a:t>
            </a:r>
            <a:r>
              <a:rPr lang="pt-BR" sz="3200" b="1" dirty="0">
                <a:solidFill>
                  <a:srgbClr val="000000"/>
                </a:solidFill>
              </a:rPr>
              <a:t>UBS Cidade Nova, </a:t>
            </a:r>
            <a:r>
              <a:rPr lang="pt-BR" sz="3200" b="1" dirty="0" smtClean="0">
                <a:solidFill>
                  <a:srgbClr val="000000"/>
                </a:solidFill>
              </a:rPr>
              <a:t/>
            </a:r>
            <a:br>
              <a:rPr lang="pt-BR" sz="3200" b="1" dirty="0" smtClean="0">
                <a:solidFill>
                  <a:srgbClr val="000000"/>
                </a:solidFill>
              </a:rPr>
            </a:br>
            <a:r>
              <a:rPr lang="pt-BR" sz="3200" b="1" dirty="0" smtClean="0">
                <a:solidFill>
                  <a:srgbClr val="000000"/>
                </a:solidFill>
              </a:rPr>
              <a:t>Demerval </a:t>
            </a:r>
            <a:r>
              <a:rPr lang="pt-BR" sz="3200" b="1" dirty="0">
                <a:solidFill>
                  <a:srgbClr val="000000"/>
                </a:solidFill>
              </a:rPr>
              <a:t>Lobão - </a:t>
            </a:r>
            <a:r>
              <a:rPr lang="pt-BR" sz="3200" b="1" dirty="0" smtClean="0">
                <a:solidFill>
                  <a:srgbClr val="000000"/>
                </a:solidFill>
              </a:rPr>
              <a:t>PI</a:t>
            </a:r>
            <a:endParaRPr lang="pt-BR" sz="3200" dirty="0">
              <a:solidFill>
                <a:srgbClr val="0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661248"/>
            <a:ext cx="5976664" cy="1008112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Pâmela Moema </a:t>
            </a:r>
            <a:r>
              <a:rPr lang="pt-BR" sz="2400" b="1" dirty="0" smtClean="0"/>
              <a:t>Policarpo Bezerra</a:t>
            </a:r>
            <a:endParaRPr lang="pt-BR" sz="2400" dirty="0" smtClean="0"/>
          </a:p>
          <a:p>
            <a:pPr algn="l"/>
            <a:r>
              <a:rPr lang="pt-BR" sz="2400" dirty="0" smtClean="0"/>
              <a:t>Orientadora: </a:t>
            </a:r>
            <a:r>
              <a:rPr lang="pt-BR" sz="2400" dirty="0"/>
              <a:t>Patrícia Osório Guerreiro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3160" y="260648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+mj-lt"/>
                <a:cs typeface="Arial"/>
              </a:rPr>
              <a:t>Universidade Federal de Pelotas</a:t>
            </a:r>
          </a:p>
          <a:p>
            <a:pPr algn="ctr"/>
            <a:r>
              <a:rPr lang="pt-BR" sz="2400" dirty="0">
                <a:latin typeface="+mj-lt"/>
                <a:cs typeface="Arial"/>
              </a:rPr>
              <a:t>Programa de Pós-Graduação em Saúde da Família</a:t>
            </a:r>
            <a:br>
              <a:rPr lang="pt-BR" sz="2400" dirty="0">
                <a:latin typeface="+mj-lt"/>
                <a:cs typeface="Arial"/>
              </a:rPr>
            </a:br>
            <a:r>
              <a:rPr lang="pt-BR" sz="2400" dirty="0">
                <a:latin typeface="+mj-lt"/>
                <a:cs typeface="Arial"/>
              </a:rPr>
              <a:t>Universidade Aberta do SUS/UNA-SUS</a:t>
            </a:r>
            <a:br>
              <a:rPr lang="pt-BR" sz="2400" dirty="0">
                <a:latin typeface="+mj-lt"/>
                <a:cs typeface="Arial"/>
              </a:rPr>
            </a:br>
            <a:r>
              <a:rPr lang="pt-BR" sz="2400" dirty="0">
                <a:latin typeface="+mj-lt"/>
                <a:cs typeface="Arial"/>
              </a:rPr>
              <a:t>Departamento de Medicina Social</a:t>
            </a:r>
            <a:endParaRPr lang="en-US" sz="2400" dirty="0">
              <a:latin typeface="+mj-lt"/>
            </a:endParaRPr>
          </a:p>
        </p:txBody>
      </p:sp>
      <p:pic>
        <p:nvPicPr>
          <p:cNvPr id="5" name="Picture 2" descr="C:\Users\Daniela\Pictures\UFPEL-ESCUDO-20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609232" cy="153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476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lnSpc>
                <a:spcPct val="150000"/>
              </a:lnSpc>
              <a:buNone/>
            </a:pPr>
            <a:endParaRPr lang="pt-BR" sz="2400" dirty="0" smtClean="0"/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Engajamento público:</a:t>
            </a:r>
          </a:p>
          <a:p>
            <a:pPr lvl="2">
              <a:lnSpc>
                <a:spcPct val="150000"/>
              </a:lnSpc>
            </a:pPr>
            <a:r>
              <a:rPr lang="pt-BR" sz="2400" dirty="0" smtClean="0"/>
              <a:t>Realização de práticas coletivas inovadoras e interativas</a:t>
            </a:r>
          </a:p>
          <a:p>
            <a:pPr lvl="2">
              <a:lnSpc>
                <a:spcPct val="150000"/>
              </a:lnSpc>
            </a:pPr>
            <a:r>
              <a:rPr lang="pt-BR" sz="2400" dirty="0" smtClean="0"/>
              <a:t>Reforço das orientações durante as consultas</a:t>
            </a:r>
          </a:p>
          <a:p>
            <a:pPr lvl="2">
              <a:lnSpc>
                <a:spcPct val="150000"/>
              </a:lnSpc>
            </a:pPr>
            <a:r>
              <a:rPr lang="pt-BR" sz="2400" dirty="0" smtClean="0"/>
              <a:t>Escuta ativa da comunidade nas práticas e nas consultas</a:t>
            </a:r>
            <a:endParaRPr lang="pt-BR" sz="24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43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pt-BR" sz="2400" dirty="0" smtClean="0"/>
          </a:p>
          <a:p>
            <a:pPr marL="393192" lvl="1" indent="0">
              <a:buNone/>
            </a:pPr>
            <a:endParaRPr lang="pt-BR" sz="2400" dirty="0"/>
          </a:p>
          <a:p>
            <a:pPr lvl="1">
              <a:lnSpc>
                <a:spcPct val="200000"/>
              </a:lnSpc>
            </a:pPr>
            <a:r>
              <a:rPr lang="pt-BR" sz="2400" dirty="0" smtClean="0"/>
              <a:t>Qualificação da prática clínica:</a:t>
            </a:r>
          </a:p>
          <a:p>
            <a:pPr lvl="2">
              <a:lnSpc>
                <a:spcPct val="200000"/>
              </a:lnSpc>
            </a:pPr>
            <a:r>
              <a:rPr lang="pt-BR" sz="2400" dirty="0" smtClean="0"/>
              <a:t>Reuniões com leitura e discussão do protocolo</a:t>
            </a:r>
          </a:p>
          <a:p>
            <a:pPr lvl="2">
              <a:lnSpc>
                <a:spcPct val="200000"/>
              </a:lnSpc>
            </a:pPr>
            <a:r>
              <a:rPr lang="pt-BR" sz="2400" dirty="0" smtClean="0"/>
              <a:t>Capacitação e treinamento da equipe</a:t>
            </a:r>
          </a:p>
          <a:p>
            <a:pPr lvl="2">
              <a:lnSpc>
                <a:spcPct val="200000"/>
              </a:lnSpc>
            </a:pPr>
            <a:endParaRPr lang="pt-BR" sz="24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3092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1125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Logística: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Caderno de Atenção Básica de Hipertensão </a:t>
            </a:r>
            <a:r>
              <a:rPr lang="pt-BR" sz="2400" dirty="0" smtClean="0"/>
              <a:t>MS, </a:t>
            </a:r>
            <a:r>
              <a:rPr lang="pt-BR" sz="2400" dirty="0"/>
              <a:t>2013 e o Caderno de Atenção Básica do </a:t>
            </a:r>
            <a:r>
              <a:rPr lang="pt-BR" sz="2400" dirty="0" smtClean="0"/>
              <a:t>MS, 2013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Ficha </a:t>
            </a:r>
            <a:r>
              <a:rPr lang="pt-BR" sz="2400" dirty="0"/>
              <a:t>espelho específica de hipertensos e </a:t>
            </a:r>
            <a:r>
              <a:rPr lang="pt-BR" sz="2400" dirty="0" smtClean="0"/>
              <a:t>diabéticos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Mudança da forma de acolhimento e agendamento das consultas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Realização de atividades mensais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Busca ativa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Coleta de informações e registro em planilha</a:t>
            </a:r>
            <a:endParaRPr lang="pt-BR" sz="24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107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:\Users\usuario\Desktop\fotos caminhada\IMG_6247.JPG (2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980728"/>
            <a:ext cx="8205136" cy="5026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28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Objetivo: Melhorar a cobertura da atenção a saúde dos hipertensos e diabéticos.</a:t>
            </a:r>
          </a:p>
          <a:p>
            <a:r>
              <a:rPr lang="pt-BR" dirty="0"/>
              <a:t>Meta: </a:t>
            </a:r>
            <a:endParaRPr lang="pt-BR" dirty="0" smtClean="0"/>
          </a:p>
          <a:p>
            <a:pPr lvl="1"/>
            <a:r>
              <a:rPr lang="pt-BR" sz="2400" dirty="0"/>
              <a:t>Cadastrar 60% dos hipertensos da área de abrangência no Programa de Atenção à Hipertensão Arterial e à Diabetes Mellitus da unidade de saúde</a:t>
            </a:r>
          </a:p>
          <a:p>
            <a:pPr lvl="1"/>
            <a:r>
              <a:rPr lang="pt-BR" sz="2400" dirty="0"/>
              <a:t>Cadastrar 50% dos diabéticos da área de abrangência no Programa de Atenção à Hipertensão Arterial e à Diabetes Mellitus da unidade de saúde.</a:t>
            </a:r>
          </a:p>
          <a:p>
            <a:r>
              <a:rPr lang="pt-BR" sz="2400" dirty="0" smtClean="0"/>
              <a:t>Resultado: DESCREVE EM NUMEROS ABSOLUTOS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072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5536" y="4876800"/>
            <a:ext cx="8000640" cy="1144488"/>
          </a:xfrm>
        </p:spPr>
        <p:txBody>
          <a:bodyPr/>
          <a:lstStyle/>
          <a:p>
            <a:r>
              <a:rPr lang="pt-BR" sz="2200" dirty="0"/>
              <a:t>Gráfico da cobertura do programa de atenção ao hipertenso na unidade de saúde Posto da Cidade Nova, Demerval Lobão, Piauí.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660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cobertura do programa de atenção ao diabético na unidade de saúde Posto da Cidade Nova, Demerval Lobão, Piauí.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295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>
              <a:lnSpc>
                <a:spcPct val="150000"/>
              </a:lnSpc>
            </a:pPr>
            <a:r>
              <a:rPr lang="pt-BR" dirty="0" smtClean="0"/>
              <a:t>Objetivo</a:t>
            </a:r>
            <a:r>
              <a:rPr lang="pt-BR" dirty="0"/>
              <a:t>: Melhorar a qualidade da atenção a hipertensos e/ou diabéticos.</a:t>
            </a:r>
          </a:p>
          <a:p>
            <a:pPr>
              <a:lnSpc>
                <a:spcPct val="150000"/>
              </a:lnSpc>
            </a:pPr>
            <a:r>
              <a:rPr lang="pt-BR" dirty="0"/>
              <a:t>Metas: Realizar exame clínico apropriado em 100% dos hipertensos e diabéticos.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3131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hipertensos com o exame clínico em dia de acordo com o protocolo, Demerval Lobão, Piauí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727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diabéticos com o exame clínico em dia de acordo com o protocolo, Demerval Lobão, Piauí.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58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Hipertensão arterial sistêmica</a:t>
            </a:r>
          </a:p>
          <a:p>
            <a:endParaRPr lang="pt-BR" dirty="0"/>
          </a:p>
          <a:p>
            <a:r>
              <a:rPr lang="pt-BR" dirty="0" smtClean="0"/>
              <a:t>Diabetes mellitus</a:t>
            </a:r>
          </a:p>
          <a:p>
            <a:endParaRPr lang="pt-BR" dirty="0"/>
          </a:p>
          <a:p>
            <a:r>
              <a:rPr lang="pt-BR" dirty="0" smtClean="0"/>
              <a:t>Redução da qualidade e expectativa de vida</a:t>
            </a:r>
          </a:p>
          <a:p>
            <a:endParaRPr lang="pt-BR" dirty="0"/>
          </a:p>
          <a:p>
            <a:r>
              <a:rPr lang="pt-BR" dirty="0" smtClean="0"/>
              <a:t>Bom manejo na Atenção Básica </a:t>
            </a:r>
            <a:r>
              <a:rPr lang="pt-BR" dirty="0" smtClean="0">
                <a:sym typeface="Wingdings" panose="05000000000000000000" pitchFamily="2" charset="2"/>
              </a:rPr>
              <a:t> reduz hospitalizações e complicações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28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Objetivo</a:t>
            </a:r>
            <a:r>
              <a:rPr lang="pt-BR" dirty="0"/>
              <a:t>: Melhorar a qualidade da atenção a hipertensos e/ou diabéticos.</a:t>
            </a:r>
          </a:p>
          <a:p>
            <a:r>
              <a:rPr lang="pt-BR" dirty="0"/>
              <a:t>Meta: Garantir a 100% dos hipertensos e diabéticos a realização de exames complementares em dia de acordo com o protocolo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954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hipertensos com exames complementares em dia de acordo com o protocolo, Demerval Lobão, Piauí.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4419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diabéticos com exames complementares em dia de acordo com o protocolo, Demerval Lobão, Piauí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799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Objetivo</a:t>
            </a:r>
            <a:r>
              <a:rPr lang="pt-BR" dirty="0"/>
              <a:t>: Melhorar a qualidade da atenção a hipertensos e/ou diabéticos</a:t>
            </a:r>
          </a:p>
          <a:p>
            <a:r>
              <a:rPr lang="pt-BR" dirty="0"/>
              <a:t>Meta: Priorizar a prescrição de medicamentos da farmácia popular para 100% dos hipertensos e diabéticos cadastrados na unidade de saúde.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664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</a:t>
            </a:r>
            <a:r>
              <a:rPr lang="pt-BR" dirty="0"/>
              <a:t>da proporção de hipertensos com prescrição de medicamentos da Farmácia Popular/</a:t>
            </a:r>
            <a:r>
              <a:rPr lang="pt-BR" dirty="0" err="1"/>
              <a:t>Hiperdia</a:t>
            </a:r>
            <a:r>
              <a:rPr lang="pt-BR" dirty="0"/>
              <a:t> priorizada, Demerval Lobão, Piauí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727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diabéticos com prescrição de medicamentos da Farmácia Popular/</a:t>
            </a:r>
            <a:r>
              <a:rPr lang="pt-BR" dirty="0" err="1"/>
              <a:t>Hiperdia</a:t>
            </a:r>
            <a:r>
              <a:rPr lang="pt-BR" dirty="0"/>
              <a:t> priorizada, Demerval Lobão, Piauí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262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Objetivo</a:t>
            </a:r>
            <a:r>
              <a:rPr lang="pt-BR" dirty="0"/>
              <a:t>: Melhorar a qualidade da atenção a hipertensos e/ou diabéticos.</a:t>
            </a:r>
          </a:p>
          <a:p>
            <a:r>
              <a:rPr lang="pt-BR" dirty="0"/>
              <a:t>Meta: Realizar avaliação da necessidade de atendimento odontológico em 100% dos hipertensos e diabéticos.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4075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hipertensos com avaliação da necessidade de atendimento odontológico, Demerval Lobão, Piauí.</a:t>
            </a: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0110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diabéticos com avaliação da necessidade de atendimento odontológico, Demerval Lobão, Piauí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139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Objetivo</a:t>
            </a:r>
            <a:r>
              <a:rPr lang="pt-BR" dirty="0"/>
              <a:t>: Melhorar a adesão de hipertensos e/ou diabéticos ao programa</a:t>
            </a:r>
          </a:p>
          <a:p>
            <a:r>
              <a:rPr lang="pt-BR" dirty="0"/>
              <a:t>Meta: Buscar 100% dos hipertensos e diabéticos faltosos às consultas na unidade de saúde conforme a periodicidade recomendada.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97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pt-BR" dirty="0" smtClean="0"/>
              <a:t>Demerval Lobão – PI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13.398 habitantes</a:t>
            </a:r>
          </a:p>
          <a:p>
            <a:endParaRPr lang="pt-BR" sz="1200" dirty="0"/>
          </a:p>
          <a:p>
            <a:r>
              <a:rPr lang="pt-BR" dirty="0" smtClean="0"/>
              <a:t>Sete Equipes de Saúde da Família</a:t>
            </a:r>
          </a:p>
          <a:p>
            <a:endParaRPr lang="pt-BR" sz="1200" dirty="0"/>
          </a:p>
          <a:p>
            <a:r>
              <a:rPr lang="pt-BR" dirty="0" smtClean="0"/>
              <a:t>NASF: </a:t>
            </a:r>
            <a:r>
              <a:rPr lang="pt-BR" sz="2400" dirty="0" smtClean="0"/>
              <a:t>Nutrição, Fisioterapia,</a:t>
            </a:r>
            <a:r>
              <a:rPr lang="pt-BR" sz="2400" dirty="0"/>
              <a:t> </a:t>
            </a:r>
            <a:r>
              <a:rPr lang="pt-BR" sz="2400" dirty="0" smtClean="0"/>
              <a:t>Psicologia e Fonoaudiologia</a:t>
            </a:r>
          </a:p>
          <a:p>
            <a:endParaRPr lang="pt-BR" sz="1200" dirty="0" smtClean="0"/>
          </a:p>
          <a:p>
            <a:r>
              <a:rPr lang="pt-BR" dirty="0" smtClean="0"/>
              <a:t>Serviço hospitalar: baixa resolubilidade</a:t>
            </a:r>
          </a:p>
          <a:p>
            <a:endParaRPr lang="pt-BR" sz="1200" dirty="0" smtClean="0"/>
          </a:p>
          <a:p>
            <a:r>
              <a:rPr lang="pt-BR" dirty="0" smtClean="0"/>
              <a:t>Sem Centro de Especialidade Odontológica</a:t>
            </a:r>
          </a:p>
          <a:p>
            <a:endParaRPr lang="pt-BR" sz="1200" dirty="0" smtClean="0"/>
          </a:p>
          <a:p>
            <a:r>
              <a:rPr lang="pt-BR" dirty="0" smtClean="0"/>
              <a:t>Exames complementares: maioria não é realizado na cidade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1179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hipertensos faltosos às consultas com busca ativa, Demerval Lobão, Piauí.</a:t>
            </a:r>
            <a:br>
              <a:rPr lang="pt-BR" dirty="0"/>
            </a:br>
            <a:endParaRPr lang="pt-BR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613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diabéticos faltosos às consultas com busca ativa, Demerval Lobão, Piauí.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0464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Objetivo</a:t>
            </a:r>
            <a:r>
              <a:rPr lang="pt-BR" dirty="0"/>
              <a:t>: Melhorar o registro das informações</a:t>
            </a:r>
          </a:p>
          <a:p>
            <a:r>
              <a:rPr lang="pt-BR" dirty="0"/>
              <a:t>Meta: Manter ficha de acompanhamento de 100% dos hipertensos e diabéticos cadastrados na unidade de saúde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011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Objetivo</a:t>
            </a:r>
            <a:r>
              <a:rPr lang="pt-BR" dirty="0"/>
              <a:t>: Mapear hipertensos e diabéticos de risco para doença cardiovascular</a:t>
            </a:r>
          </a:p>
          <a:p>
            <a:r>
              <a:rPr lang="pt-BR" dirty="0"/>
              <a:t>Meta: Realizar estratificação do risco cardiovascular em 100% dos hipertensos e diabéticos cadastrados na unidade de saúde.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548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hipertensos com estratificação de risco cardiovascular, Demerval Lobão, Piauí.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047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Gráfico da proporção de diabéticos com estratificação de risco cardiovascular, Demerval Lobão, Piauí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885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Objetivo: Promover a saúde de hipertensos e </a:t>
            </a:r>
            <a:r>
              <a:rPr lang="pt-BR" dirty="0" smtClean="0"/>
              <a:t>diabéticos</a:t>
            </a:r>
          </a:p>
          <a:p>
            <a:endParaRPr lang="pt-BR" dirty="0"/>
          </a:p>
          <a:p>
            <a:r>
              <a:rPr lang="pt-BR" dirty="0"/>
              <a:t>Meta: Garantir orientação nutricional sobre alimentação </a:t>
            </a:r>
            <a:r>
              <a:rPr lang="pt-BR" dirty="0" err="1"/>
              <a:t>saúdável</a:t>
            </a:r>
            <a:r>
              <a:rPr lang="pt-BR" dirty="0"/>
              <a:t> a 100% dos hipertensos e </a:t>
            </a:r>
            <a:r>
              <a:rPr lang="pt-BR" dirty="0" smtClean="0"/>
              <a:t>diabéticos</a:t>
            </a:r>
          </a:p>
          <a:p>
            <a:endParaRPr lang="pt-BR" dirty="0"/>
          </a:p>
          <a:p>
            <a:r>
              <a:rPr lang="pt-BR" dirty="0"/>
              <a:t>Meta: Garantir orientação em relação à prática regular de atividade física a 100% dos pacientes hipertensos e diabéticos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879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Objetivo: Promover a saúde de hipertensos e </a:t>
            </a:r>
            <a:r>
              <a:rPr lang="pt-BR" dirty="0" smtClean="0"/>
              <a:t>diabéticos</a:t>
            </a:r>
          </a:p>
          <a:p>
            <a:endParaRPr lang="pt-BR" dirty="0" smtClean="0"/>
          </a:p>
          <a:p>
            <a:r>
              <a:rPr lang="pt-BR" dirty="0"/>
              <a:t>Meta: Garantir orientação sobre os riscos do tabagismo a 100% dos pacientes hipertensos e diabéticos</a:t>
            </a:r>
          </a:p>
          <a:p>
            <a:endParaRPr lang="pt-BR" dirty="0"/>
          </a:p>
          <a:p>
            <a:r>
              <a:rPr lang="pt-BR" dirty="0"/>
              <a:t>Meta: Garantir orientação sobre higiene bucal a 100% dos pacientes hipertensos e diabéticos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2181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</a:t>
            </a:r>
            <a:r>
              <a:rPr lang="pt-BR" dirty="0" smtClean="0"/>
              <a:t>mpliação </a:t>
            </a:r>
            <a:r>
              <a:rPr lang="pt-BR" dirty="0"/>
              <a:t>da </a:t>
            </a:r>
            <a:r>
              <a:rPr lang="pt-BR" dirty="0" smtClean="0"/>
              <a:t>cobertura</a:t>
            </a:r>
          </a:p>
          <a:p>
            <a:endParaRPr lang="pt-BR" dirty="0" smtClean="0"/>
          </a:p>
          <a:p>
            <a:r>
              <a:rPr lang="pt-BR" dirty="0"/>
              <a:t>M</a:t>
            </a:r>
            <a:r>
              <a:rPr lang="pt-BR" dirty="0" smtClean="0"/>
              <a:t>elhoria </a:t>
            </a:r>
            <a:r>
              <a:rPr lang="pt-BR" dirty="0"/>
              <a:t>da qualidade da </a:t>
            </a:r>
            <a:r>
              <a:rPr lang="pt-BR" dirty="0" smtClean="0"/>
              <a:t>atenção</a:t>
            </a:r>
          </a:p>
          <a:p>
            <a:endParaRPr lang="pt-BR" dirty="0" smtClean="0"/>
          </a:p>
          <a:p>
            <a:r>
              <a:rPr lang="pt-BR" dirty="0"/>
              <a:t>P</a:t>
            </a:r>
            <a:r>
              <a:rPr lang="pt-BR" dirty="0" smtClean="0"/>
              <a:t>riorização </a:t>
            </a:r>
            <a:r>
              <a:rPr lang="pt-BR" dirty="0"/>
              <a:t>da prescrição de medicamentos dispensados através da Farmácia </a:t>
            </a:r>
            <a:r>
              <a:rPr lang="pt-BR" dirty="0" smtClean="0"/>
              <a:t>Popular</a:t>
            </a:r>
          </a:p>
          <a:p>
            <a:endParaRPr lang="pt-BR" dirty="0" smtClean="0"/>
          </a:p>
          <a:p>
            <a:r>
              <a:rPr lang="pt-BR" dirty="0"/>
              <a:t>M</a:t>
            </a:r>
            <a:r>
              <a:rPr lang="pt-BR" dirty="0" smtClean="0"/>
              <a:t>elhoria </a:t>
            </a:r>
            <a:r>
              <a:rPr lang="pt-BR" dirty="0"/>
              <a:t>na classificação de risco cardiovascular destes </a:t>
            </a:r>
            <a:r>
              <a:rPr lang="pt-BR" dirty="0" smtClean="0"/>
              <a:t>grupos</a:t>
            </a:r>
          </a:p>
          <a:p>
            <a:endParaRPr lang="pt-BR" dirty="0" smtClean="0"/>
          </a:p>
          <a:p>
            <a:r>
              <a:rPr lang="pt-BR" dirty="0"/>
              <a:t>P</a:t>
            </a:r>
            <a:r>
              <a:rPr lang="pt-BR" dirty="0" smtClean="0"/>
              <a:t>romoção </a:t>
            </a:r>
            <a:r>
              <a:rPr lang="pt-BR" dirty="0"/>
              <a:t>de saúde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74309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Integração da equipe</a:t>
            </a:r>
          </a:p>
          <a:p>
            <a:endParaRPr lang="pt-BR" dirty="0" smtClean="0"/>
          </a:p>
          <a:p>
            <a:r>
              <a:rPr lang="pt-BR" dirty="0" smtClean="0"/>
              <a:t>Capacitação</a:t>
            </a:r>
          </a:p>
          <a:p>
            <a:endParaRPr lang="pt-BR" dirty="0" smtClean="0"/>
          </a:p>
          <a:p>
            <a:r>
              <a:rPr lang="pt-BR" dirty="0" smtClean="0"/>
              <a:t>Atribuições de cada profissional </a:t>
            </a:r>
            <a:r>
              <a:rPr lang="pt-BR" dirty="0" smtClean="0">
                <a:sym typeface="Wingdings" panose="05000000000000000000" pitchFamily="2" charset="2"/>
              </a:rPr>
              <a:t> melhora do atendimento</a:t>
            </a:r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617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Posto da Cidade Nova – Urbana</a:t>
            </a:r>
          </a:p>
          <a:p>
            <a:endParaRPr lang="pt-BR" dirty="0" smtClean="0"/>
          </a:p>
          <a:p>
            <a:r>
              <a:rPr lang="pt-BR" dirty="0" smtClean="0"/>
              <a:t>Vínculo: prefeitura</a:t>
            </a:r>
          </a:p>
          <a:p>
            <a:endParaRPr lang="pt-BR" dirty="0" smtClean="0"/>
          </a:p>
          <a:p>
            <a:r>
              <a:rPr lang="pt-BR" dirty="0" smtClean="0"/>
              <a:t>UBS tradicional com uma ESF</a:t>
            </a:r>
          </a:p>
          <a:p>
            <a:endParaRPr lang="pt-BR" dirty="0"/>
          </a:p>
          <a:p>
            <a:r>
              <a:rPr lang="pt-BR" dirty="0" smtClean="0"/>
              <a:t>Atividades de ensino: Fisioterapia</a:t>
            </a:r>
          </a:p>
          <a:p>
            <a:endParaRPr lang="pt-BR" dirty="0"/>
          </a:p>
          <a:p>
            <a:r>
              <a:rPr lang="pt-BR" dirty="0" smtClean="0"/>
              <a:t>População </a:t>
            </a:r>
            <a:r>
              <a:rPr lang="pt-BR" dirty="0" err="1" smtClean="0"/>
              <a:t>adscrita</a:t>
            </a:r>
            <a:r>
              <a:rPr lang="pt-BR" dirty="0" smtClean="0"/>
              <a:t>: 3000 habitantes</a:t>
            </a:r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99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Ações implantadas com sucesso:</a:t>
            </a:r>
          </a:p>
          <a:p>
            <a:endParaRPr lang="pt-BR" sz="2400" dirty="0" smtClean="0"/>
          </a:p>
          <a:p>
            <a:pPr lvl="1"/>
            <a:r>
              <a:rPr lang="pt-BR" sz="2400" dirty="0" smtClean="0"/>
              <a:t>Utilização das </a:t>
            </a:r>
            <a:r>
              <a:rPr lang="pt-BR" sz="2400" dirty="0"/>
              <a:t>fichas </a:t>
            </a:r>
            <a:r>
              <a:rPr lang="pt-BR" sz="2400" dirty="0" smtClean="0"/>
              <a:t>espelho</a:t>
            </a:r>
          </a:p>
          <a:p>
            <a:pPr lvl="1"/>
            <a:r>
              <a:rPr lang="pt-BR" sz="2400" dirty="0" smtClean="0"/>
              <a:t>Monitoramento das ações</a:t>
            </a:r>
          </a:p>
          <a:p>
            <a:pPr lvl="1"/>
            <a:r>
              <a:rPr lang="pt-BR" sz="2400" dirty="0" smtClean="0"/>
              <a:t>Promoção em saúde com palestras interativas</a:t>
            </a:r>
          </a:p>
          <a:p>
            <a:endParaRPr lang="pt-BR" sz="2800" dirty="0" smtClean="0"/>
          </a:p>
          <a:p>
            <a:r>
              <a:rPr lang="pt-BR" sz="2800" dirty="0" smtClean="0"/>
              <a:t>Ações a serem aprimoradas:</a:t>
            </a:r>
          </a:p>
          <a:p>
            <a:pPr lvl="1"/>
            <a:r>
              <a:rPr lang="pt-BR" sz="2400" dirty="0" smtClean="0"/>
              <a:t>Implantação </a:t>
            </a:r>
            <a:r>
              <a:rPr lang="pt-BR" sz="2400" dirty="0"/>
              <a:t>do sistema de alarme para busca ativa de pacientes </a:t>
            </a:r>
            <a:r>
              <a:rPr lang="pt-BR" sz="2400" dirty="0" smtClean="0"/>
              <a:t>faltosos</a:t>
            </a:r>
          </a:p>
          <a:p>
            <a:pPr lvl="1"/>
            <a:r>
              <a:rPr lang="pt-BR" sz="2400" dirty="0" smtClean="0"/>
              <a:t>Disponibilização </a:t>
            </a:r>
            <a:r>
              <a:rPr lang="pt-BR" sz="2400" dirty="0"/>
              <a:t>de transporte e agendamento mais veloz de exames </a:t>
            </a:r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16679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Surpresa com a proposta diferente do curso</a:t>
            </a:r>
          </a:p>
          <a:p>
            <a:r>
              <a:rPr lang="pt-BR" dirty="0" smtClean="0"/>
              <a:t>Evolução no decorrer do curso</a:t>
            </a:r>
          </a:p>
          <a:p>
            <a:r>
              <a:rPr lang="pt-BR" dirty="0" smtClean="0"/>
              <a:t>Melhor abordagem de diversos grupos</a:t>
            </a:r>
          </a:p>
          <a:p>
            <a:r>
              <a:rPr lang="pt-BR" dirty="0" smtClean="0"/>
              <a:t>Melhor interação com a equipe</a:t>
            </a:r>
          </a:p>
          <a:p>
            <a:r>
              <a:rPr lang="pt-BR" dirty="0" smtClean="0"/>
              <a:t>Aproximação com a gestão</a:t>
            </a:r>
          </a:p>
          <a:p>
            <a:r>
              <a:rPr lang="pt-BR" dirty="0" smtClean="0"/>
              <a:t>Aprendizado clínico</a:t>
            </a:r>
          </a:p>
          <a:p>
            <a:r>
              <a:rPr lang="pt-BR" dirty="0" smtClean="0"/>
              <a:t>Melhor qualificação</a:t>
            </a:r>
          </a:p>
          <a:p>
            <a:r>
              <a:rPr lang="pt-BR" dirty="0" smtClean="0"/>
              <a:t>Maior capacidade de liderança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effectLst/>
              </a:rPr>
              <a:t>REFLEXÃO CRÍTICA SOBRE PROCESSO DE APRENDIZAGEM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48350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BRASIL, Ministério da Saúde. </a:t>
            </a:r>
            <a:r>
              <a:rPr lang="pt-BR" b="1" dirty="0"/>
              <a:t>Hipertensão Arterial Sistêmica</a:t>
            </a:r>
            <a:r>
              <a:rPr lang="pt-BR" dirty="0"/>
              <a:t>. Brasília: Ministério da Saúde, 2006. 58 p. – (Cadernos de Atenção Básica; n. 15).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BRASIL, Ministério da Saúde</a:t>
            </a:r>
            <a:r>
              <a:rPr lang="pt-BR" b="1" dirty="0"/>
              <a:t>. Diabetes Mellitus</a:t>
            </a:r>
            <a:r>
              <a:rPr lang="pt-BR" dirty="0"/>
              <a:t>. Brasília: Ministério da Saúde, 2006. 64 p. – (Cadernos de Atenção Básica, n. 16).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76708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02624" cy="173753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OBRIGADA</a:t>
            </a:r>
            <a:r>
              <a:rPr lang="pt-BR" dirty="0"/>
              <a:t>!!!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00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Atenção a hipertensos e diabéticos:</a:t>
            </a:r>
          </a:p>
          <a:p>
            <a:endParaRPr lang="pt-BR" dirty="0"/>
          </a:p>
          <a:p>
            <a:r>
              <a:rPr lang="pt-BR" dirty="0" smtClean="0"/>
              <a:t>Baixa cobertura</a:t>
            </a:r>
          </a:p>
          <a:p>
            <a:r>
              <a:rPr lang="pt-BR" dirty="0" smtClean="0"/>
              <a:t>Baixa adesão</a:t>
            </a:r>
          </a:p>
          <a:p>
            <a:r>
              <a:rPr lang="pt-BR" dirty="0" smtClean="0"/>
              <a:t>Orientações realizadas através apenas de palestras e nas consultas</a:t>
            </a:r>
          </a:p>
          <a:p>
            <a:r>
              <a:rPr lang="pt-BR" dirty="0" smtClean="0"/>
              <a:t>Deficiência </a:t>
            </a:r>
            <a:r>
              <a:rPr lang="pt-BR" dirty="0"/>
              <a:t>na estratificação de risco nos hipertensos e diabéticos e na realização de exame físico com avaliação dos pés, palpação de pulsos e medida da </a:t>
            </a:r>
            <a:r>
              <a:rPr lang="pt-BR" dirty="0" smtClean="0"/>
              <a:t>sensibilidade, solicitação de exames complementares</a:t>
            </a:r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5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99592" y="4869160"/>
            <a:ext cx="7481776" cy="457200"/>
          </a:xfrm>
        </p:spPr>
        <p:txBody>
          <a:bodyPr/>
          <a:lstStyle/>
          <a:p>
            <a:r>
              <a:rPr lang="pt-BR" dirty="0"/>
              <a:t>Fotografia da entrada da UBS Cidade Nova, Demerval Lobão, Piauí.</a:t>
            </a:r>
            <a:br>
              <a:rPr lang="pt-BR" dirty="0"/>
            </a:br>
            <a:r>
              <a:rPr lang="pt-BR" dirty="0"/>
              <a:t>Fonte: Própria, 2014.</a:t>
            </a:r>
            <a:br>
              <a:rPr lang="pt-BR" dirty="0"/>
            </a:br>
            <a:endParaRPr lang="pt-BR" dirty="0"/>
          </a:p>
        </p:txBody>
      </p:sp>
      <p:pic>
        <p:nvPicPr>
          <p:cNvPr id="7" name="Espaço Reservado para Conteúdo 6" descr="C:\Users\GEMMA\Desktop\especialização saude da familia moema\103125117618408938833175853512005063016661n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274638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386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600" dirty="0" smtClean="0"/>
          </a:p>
          <a:p>
            <a:endParaRPr lang="pt-BR" sz="3600" dirty="0"/>
          </a:p>
          <a:p>
            <a:pPr algn="ctr"/>
            <a:r>
              <a:rPr lang="pt-BR" sz="3600" dirty="0" smtClean="0"/>
              <a:t>Melhorar </a:t>
            </a:r>
            <a:r>
              <a:rPr lang="pt-BR" sz="3600" dirty="0"/>
              <a:t>a atenção à saúde de hipertensos e diabéticos, na UBS Cidade Nova.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OBJETIVO GERAL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11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</a:p>
          <a:p>
            <a:pPr marL="109728" indent="0">
              <a:lnSpc>
                <a:spcPct val="150000"/>
              </a:lnSpc>
              <a:buNone/>
            </a:pP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sz="2400" dirty="0" smtClean="0">
                <a:sym typeface="Wingdings" panose="05000000000000000000" pitchFamily="2" charset="2"/>
              </a:rPr>
              <a:t>Monitoramento e avaliação:</a:t>
            </a:r>
          </a:p>
          <a:p>
            <a:pPr lvl="2">
              <a:lnSpc>
                <a:spcPct val="150000"/>
              </a:lnSpc>
            </a:pPr>
            <a:r>
              <a:rPr lang="pt-BR" sz="2400" dirty="0"/>
              <a:t>Criação e utilização de uma ficha </a:t>
            </a:r>
            <a:r>
              <a:rPr lang="pt-BR" sz="2400" dirty="0" smtClean="0"/>
              <a:t>específica</a:t>
            </a:r>
          </a:p>
          <a:p>
            <a:pPr lvl="2">
              <a:lnSpc>
                <a:spcPct val="150000"/>
              </a:lnSpc>
            </a:pPr>
            <a:r>
              <a:rPr lang="pt-BR" sz="2400" dirty="0" smtClean="0"/>
              <a:t>Organização </a:t>
            </a:r>
            <a:r>
              <a:rPr lang="pt-BR" sz="2400" dirty="0"/>
              <a:t>em pastas </a:t>
            </a:r>
            <a:r>
              <a:rPr lang="pt-BR" sz="2400" dirty="0" smtClean="0"/>
              <a:t>separadas</a:t>
            </a:r>
          </a:p>
          <a:p>
            <a:pPr lvl="2"/>
            <a:endParaRPr lang="pt-BR" sz="2200" dirty="0" smtClean="0"/>
          </a:p>
          <a:p>
            <a:pPr lvl="2"/>
            <a:endParaRPr lang="pt-BR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0813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pt-BR" sz="2400" dirty="0"/>
              <a:t>Organização e gestão do serviço:</a:t>
            </a:r>
          </a:p>
          <a:p>
            <a:pPr lvl="2">
              <a:lnSpc>
                <a:spcPct val="130000"/>
              </a:lnSpc>
            </a:pPr>
            <a:r>
              <a:rPr lang="pt-BR" sz="2400" dirty="0"/>
              <a:t>Porta aberta com agendamento de consultas</a:t>
            </a:r>
          </a:p>
          <a:p>
            <a:pPr lvl="2">
              <a:lnSpc>
                <a:spcPct val="130000"/>
              </a:lnSpc>
            </a:pPr>
            <a:r>
              <a:rPr lang="pt-BR" sz="2400" dirty="0"/>
              <a:t>Reuniões com a equipe, capacitação e divisão de atribuições</a:t>
            </a:r>
          </a:p>
          <a:p>
            <a:pPr lvl="2">
              <a:lnSpc>
                <a:spcPct val="130000"/>
              </a:lnSpc>
            </a:pPr>
            <a:r>
              <a:rPr lang="pt-BR" sz="2400" dirty="0"/>
              <a:t>Consulta segundo protocolo</a:t>
            </a:r>
          </a:p>
          <a:p>
            <a:pPr marL="906463" lvl="3">
              <a:lnSpc>
                <a:spcPct val="130000"/>
              </a:lnSpc>
            </a:pPr>
            <a:r>
              <a:rPr lang="pt-BR" sz="2400" dirty="0" smtClean="0"/>
              <a:t>Reuniões com a gestão</a:t>
            </a:r>
          </a:p>
          <a:p>
            <a:pPr marL="906463" lvl="3">
              <a:lnSpc>
                <a:spcPct val="130000"/>
              </a:lnSpc>
            </a:pPr>
            <a:r>
              <a:rPr lang="pt-BR" sz="2400" dirty="0" smtClean="0"/>
              <a:t>Controle do estoque de medicamentos</a:t>
            </a:r>
          </a:p>
          <a:p>
            <a:pPr marL="906463" lvl="3">
              <a:lnSpc>
                <a:spcPct val="130000"/>
              </a:lnSpc>
            </a:pPr>
            <a:r>
              <a:rPr lang="pt-BR" sz="2400" dirty="0" smtClean="0"/>
              <a:t>Busca de faltosos</a:t>
            </a:r>
          </a:p>
          <a:p>
            <a:pPr marL="906463" lvl="3">
              <a:lnSpc>
                <a:spcPct val="130000"/>
              </a:lnSpc>
            </a:pPr>
            <a:r>
              <a:rPr lang="pt-BR" sz="2400" dirty="0" smtClean="0"/>
              <a:t>Organização de agenda de pacientes com alto risco</a:t>
            </a:r>
          </a:p>
          <a:p>
            <a:pPr marL="906463" lvl="3">
              <a:lnSpc>
                <a:spcPct val="130000"/>
              </a:lnSpc>
            </a:pPr>
            <a:r>
              <a:rPr lang="pt-BR" sz="2400" dirty="0" smtClean="0"/>
              <a:t>Reuniões para organizar atividades coletivas</a:t>
            </a:r>
            <a:endParaRPr lang="pt-BR" sz="24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7142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</TotalTime>
  <Words>1158</Words>
  <Application>Microsoft Office PowerPoint</Application>
  <PresentationFormat>Apresentação na tela (4:3)</PresentationFormat>
  <Paragraphs>184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Concurso</vt:lpstr>
      <vt:lpstr>Melhoria da Atenção à Saúde  de hipertensos e diabéticos,  na UBS Cidade Nova,  Demerval Lobão - PI</vt:lpstr>
      <vt:lpstr>INTRODUÇÃO</vt:lpstr>
      <vt:lpstr>INTRODUÇÃO</vt:lpstr>
      <vt:lpstr>INTRODUÇÃO</vt:lpstr>
      <vt:lpstr>INTRODUÇÃO</vt:lpstr>
      <vt:lpstr>Fotografia da entrada da UBS Cidade Nova, Demerval Lobão, Piauí. Fonte: Própria, 2014. </vt:lpstr>
      <vt:lpstr>OBJETIVO GERAL</vt:lpstr>
      <vt:lpstr>METODOLOGIA</vt:lpstr>
      <vt:lpstr>METODOLOGIA</vt:lpstr>
      <vt:lpstr>METODOLOGIA</vt:lpstr>
      <vt:lpstr>METODOLOGIA</vt:lpstr>
      <vt:lpstr>METODOLOGIA</vt:lpstr>
      <vt:lpstr>Apresentação do PowerPoint</vt:lpstr>
      <vt:lpstr>OBJETIVOS, METAS E RESULTADOS</vt:lpstr>
      <vt:lpstr>Gráfico da cobertura do programa de atenção ao hipertenso na unidade de saúde Posto da Cidade Nova, Demerval Lobão, Piauí.</vt:lpstr>
      <vt:lpstr>Gráfico da cobertura do programa de atenção ao diabético na unidade de saúde Posto da Cidade Nova, Demerval Lobão, Piauí.</vt:lpstr>
      <vt:lpstr>Apresentação do PowerPoint</vt:lpstr>
      <vt:lpstr>Gráfico da proporção de hipertensos com o exame clínico em dia de acordo com o protocolo, Demerval Lobão, Piauí</vt:lpstr>
      <vt:lpstr>Gráfico da proporção de diabéticos com o exame clínico em dia de acordo com o protocolo, Demerval Lobão, Piauí.</vt:lpstr>
      <vt:lpstr>Apresentação do PowerPoint</vt:lpstr>
      <vt:lpstr>Gráfico da proporção de hipertensos com exames complementares em dia de acordo com o protocolo, Demerval Lobão, Piauí.</vt:lpstr>
      <vt:lpstr>Gráfico da proporção de diabéticos com exames complementares em dia de acordo com o protocolo, Demerval Lobão, Piauí</vt:lpstr>
      <vt:lpstr>Apresentação do PowerPoint</vt:lpstr>
      <vt:lpstr>Gráfico da proporção de hipertensos com prescrição de medicamentos da Farmácia Popular/Hiperdia priorizada, Demerval Lobão, Piauí</vt:lpstr>
      <vt:lpstr>Gráfico da proporção de diabéticos com prescrição de medicamentos da Farmácia Popular/Hiperdia priorizada, Demerval Lobão, Piauí</vt:lpstr>
      <vt:lpstr>Apresentação do PowerPoint</vt:lpstr>
      <vt:lpstr>Gráfico da proporção de hipertensos com avaliação da necessidade de atendimento odontológico, Demerval Lobão, Piauí.</vt:lpstr>
      <vt:lpstr>Gráfico da proporção de diabéticos com avaliação da necessidade de atendimento odontológico, Demerval Lobão, Piauí</vt:lpstr>
      <vt:lpstr>Apresentação do PowerPoint</vt:lpstr>
      <vt:lpstr>Gráfico da proporção de hipertensos faltosos às consultas com busca ativa, Demerval Lobão, Piauí. </vt:lpstr>
      <vt:lpstr>Gráfico da proporção de diabéticos faltosos às consultas com busca ativa, Demerval Lobão, Piauí. </vt:lpstr>
      <vt:lpstr>Apresentação do PowerPoint</vt:lpstr>
      <vt:lpstr>Apresentação do PowerPoint</vt:lpstr>
      <vt:lpstr>Gráfico da proporção de hipertensos com estratificação de risco cardiovascular, Demerval Lobão, Piauí.</vt:lpstr>
      <vt:lpstr>Gráfico da proporção de diabéticos com estratificação de risco cardiovascular, Demerval Lobão, Piauí</vt:lpstr>
      <vt:lpstr>Apresentação do PowerPoint</vt:lpstr>
      <vt:lpstr>Apresentação do PowerPoint</vt:lpstr>
      <vt:lpstr>DISCUSSÃO</vt:lpstr>
      <vt:lpstr>DISCUSSÃO</vt:lpstr>
      <vt:lpstr>DISCUSSÃO</vt:lpstr>
      <vt:lpstr>REFLEXÃO CRÍTICA SOBRE PROCESSO DE APRENDIZAGEM</vt:lpstr>
      <vt:lpstr>REFERÊNCIAS</vt:lpstr>
      <vt:lpstr> OBRIGADA!!!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 de hipertensos e diabéticos,  na UBS Cidade Nova, Demerval Lobão - PI</dc:title>
  <dc:creator>usuario</dc:creator>
  <cp:lastModifiedBy>usuario</cp:lastModifiedBy>
  <cp:revision>24</cp:revision>
  <dcterms:created xsi:type="dcterms:W3CDTF">2015-01-21T00:41:39Z</dcterms:created>
  <dcterms:modified xsi:type="dcterms:W3CDTF">2015-01-29T18:09:11Z</dcterms:modified>
</cp:coreProperties>
</file>