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256" r:id="rId2"/>
    <p:sldId id="298" r:id="rId3"/>
    <p:sldId id="264" r:id="rId4"/>
    <p:sldId id="265" r:id="rId5"/>
    <p:sldId id="266" r:id="rId6"/>
    <p:sldId id="267" r:id="rId7"/>
    <p:sldId id="268" r:id="rId8"/>
    <p:sldId id="269" r:id="rId9"/>
    <p:sldId id="299" r:id="rId10"/>
    <p:sldId id="270" r:id="rId11"/>
    <p:sldId id="304" r:id="rId12"/>
    <p:sldId id="306" r:id="rId13"/>
    <p:sldId id="307" r:id="rId14"/>
    <p:sldId id="308" r:id="rId15"/>
    <p:sldId id="309" r:id="rId16"/>
    <p:sldId id="310" r:id="rId17"/>
    <p:sldId id="274" r:id="rId18"/>
    <p:sldId id="311" r:id="rId19"/>
    <p:sldId id="288" r:id="rId20"/>
    <p:sldId id="312" r:id="rId21"/>
    <p:sldId id="314" r:id="rId22"/>
    <p:sldId id="315" r:id="rId23"/>
    <p:sldId id="302" r:id="rId24"/>
    <p:sldId id="316" r:id="rId25"/>
    <p:sldId id="293" r:id="rId26"/>
    <p:sldId id="318" r:id="rId27"/>
    <p:sldId id="317" r:id="rId28"/>
    <p:sldId id="297" r:id="rId29"/>
    <p:sldId id="301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Planilha_do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com ingresso no primeiro trimestre de gestação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 w="26082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Indicadores!$D$10:$F$10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Indicadores!$D$11:$F$11</c:f>
              <c:numCache>
                <c:formatCode>0.0%</c:formatCode>
                <c:ptCount val="3"/>
                <c:pt idx="0">
                  <c:v>0.77777777777777779</c:v>
                </c:pt>
                <c:pt idx="1">
                  <c:v>0.72413793103448276</c:v>
                </c:pt>
                <c:pt idx="2">
                  <c:v>0.73529411764705888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5324752"/>
        <c:axId val="235325144"/>
      </c:barChart>
      <c:catAx>
        <c:axId val="235324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260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27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5325144"/>
        <c:crosses val="autoZero"/>
        <c:auto val="1"/>
        <c:lblAlgn val="ctr"/>
        <c:lblOffset val="100"/>
        <c:noMultiLvlLbl val="0"/>
      </c:catAx>
      <c:valAx>
        <c:axId val="235325144"/>
        <c:scaling>
          <c:orientation val="minMax"/>
          <c:max val="1"/>
        </c:scaling>
        <c:delete val="0"/>
        <c:axPos val="l"/>
        <c:majorGridlines>
          <c:spPr>
            <a:ln w="3260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260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27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5324752"/>
        <c:crosses val="autoZero"/>
        <c:crossBetween val="between"/>
      </c:valAx>
      <c:spPr>
        <a:solidFill>
          <a:srgbClr val="FFFFFF"/>
        </a:solidFill>
        <a:ln w="26082">
          <a:noFill/>
        </a:ln>
      </c:spPr>
    </c:plotArea>
    <c:plotVisOnly val="1"/>
    <c:dispBlanksAs val="gap"/>
    <c:showDLblsOverMax val="0"/>
  </c:chart>
  <c:spPr>
    <a:solidFill>
      <a:srgbClr val="FFFFFF"/>
    </a:solidFill>
    <a:ln w="3260">
      <a:solidFill>
        <a:srgbClr val="808080"/>
      </a:solidFill>
      <a:prstDash val="solid"/>
    </a:ln>
  </c:spPr>
  <c:txPr>
    <a:bodyPr/>
    <a:lstStyle/>
    <a:p>
      <a:pPr>
        <a:defRPr sz="1027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A59CC4-079F-444B-BA88-92F73B3ED338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4077083-69FD-4514-9FDC-6952BA52995A}">
      <dgm:prSet phldrT="[Texto]" custT="1"/>
      <dgm:spPr/>
      <dgm:t>
        <a:bodyPr/>
        <a:lstStyle/>
        <a:p>
          <a:r>
            <a:rPr lang="pt-BR" sz="1600" b="1" dirty="0" smtClean="0">
              <a:latin typeface="Arial" panose="020B0604020202020204" pitchFamily="34" charset="0"/>
              <a:cs typeface="Arial" panose="020B0604020202020204" pitchFamily="34" charset="0"/>
            </a:rPr>
            <a:t>Ampliar a cobertura de pré-natal na UBS</a:t>
          </a:r>
          <a:endParaRPr lang="pt-BR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910F6B-C5F7-484C-9640-8D0E1033E2B9}" type="parTrans" cxnId="{4F6E04B9-EEA1-4CD0-BC93-FC9C9F86C721}">
      <dgm:prSet/>
      <dgm:spPr/>
      <dgm:t>
        <a:bodyPr/>
        <a:lstStyle/>
        <a:p>
          <a:endParaRPr lang="pt-BR"/>
        </a:p>
      </dgm:t>
    </dgm:pt>
    <dgm:pt modelId="{4175C0C6-7A9D-415F-B367-2B8FA2E78BF0}" type="sibTrans" cxnId="{4F6E04B9-EEA1-4CD0-BC93-FC9C9F86C721}">
      <dgm:prSet/>
      <dgm:spPr/>
      <dgm:t>
        <a:bodyPr/>
        <a:lstStyle/>
        <a:p>
          <a:endParaRPr lang="pt-BR"/>
        </a:p>
      </dgm:t>
    </dgm:pt>
    <dgm:pt modelId="{507F9611-4713-4A63-96FE-FFF18585379E}">
      <dgm:prSet phldrT="[Texto]" custT="1"/>
      <dgm:spPr/>
      <dgm:t>
        <a:bodyPr/>
        <a:lstStyle/>
        <a:p>
          <a:r>
            <a:rPr lang="pt-BR" sz="1600" b="1" dirty="0" smtClean="0">
              <a:latin typeface="Arial" panose="020B0604020202020204" pitchFamily="34" charset="0"/>
              <a:cs typeface="Arial" panose="020B0604020202020204" pitchFamily="34" charset="0"/>
            </a:rPr>
            <a:t>Melhorar  a qualidade da atenção </a:t>
          </a:r>
          <a:endParaRPr lang="pt-BR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2DEBA2-A044-445C-9EFE-3CFB08C447B2}" type="parTrans" cxnId="{90D69EA5-1E9B-44D2-828E-4440F5900D87}">
      <dgm:prSet/>
      <dgm:spPr/>
      <dgm:t>
        <a:bodyPr/>
        <a:lstStyle/>
        <a:p>
          <a:endParaRPr lang="pt-BR"/>
        </a:p>
      </dgm:t>
    </dgm:pt>
    <dgm:pt modelId="{25094FD0-0F12-4EC4-8582-293F14E47EEF}" type="sibTrans" cxnId="{90D69EA5-1E9B-44D2-828E-4440F5900D87}">
      <dgm:prSet/>
      <dgm:spPr/>
      <dgm:t>
        <a:bodyPr/>
        <a:lstStyle/>
        <a:p>
          <a:endParaRPr lang="pt-BR"/>
        </a:p>
      </dgm:t>
    </dgm:pt>
    <dgm:pt modelId="{E31CC06B-93DC-4398-965C-79CEC7506F6B}">
      <dgm:prSet phldrT="[Texto]" custT="1"/>
      <dgm:spPr/>
      <dgm:t>
        <a:bodyPr/>
        <a:lstStyle/>
        <a:p>
          <a:r>
            <a:rPr lang="pt-BR" sz="1600" b="1" dirty="0" smtClean="0">
              <a:latin typeface="Arial" panose="020B0604020202020204" pitchFamily="34" charset="0"/>
              <a:cs typeface="Arial" panose="020B0604020202020204" pitchFamily="34" charset="0"/>
            </a:rPr>
            <a:t>Melhorar  a adesão ao programa</a:t>
          </a:r>
          <a:endParaRPr lang="pt-BR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6402A3-2E74-4512-A2A3-CDD877B44905}" type="parTrans" cxnId="{58C6D8F4-BD38-49E3-BEF7-9432A631B5F8}">
      <dgm:prSet/>
      <dgm:spPr/>
      <dgm:t>
        <a:bodyPr/>
        <a:lstStyle/>
        <a:p>
          <a:endParaRPr lang="pt-BR"/>
        </a:p>
      </dgm:t>
    </dgm:pt>
    <dgm:pt modelId="{7680C689-DA3F-4EFC-8E48-5F4AC336AC4A}" type="sibTrans" cxnId="{58C6D8F4-BD38-49E3-BEF7-9432A631B5F8}">
      <dgm:prSet/>
      <dgm:spPr/>
      <dgm:t>
        <a:bodyPr/>
        <a:lstStyle/>
        <a:p>
          <a:endParaRPr lang="pt-BR"/>
        </a:p>
      </dgm:t>
    </dgm:pt>
    <dgm:pt modelId="{5F787952-4823-4013-91C1-674BF3F5082A}">
      <dgm:prSet phldrT="[Texto]" custT="1"/>
      <dgm:spPr/>
      <dgm:t>
        <a:bodyPr/>
        <a:lstStyle/>
        <a:p>
          <a:r>
            <a:rPr lang="pt-BR" sz="1600" b="1" dirty="0" smtClean="0">
              <a:latin typeface="Arial" panose="020B0604020202020204" pitchFamily="34" charset="0"/>
              <a:cs typeface="Arial" panose="020B0604020202020204" pitchFamily="34" charset="0"/>
            </a:rPr>
            <a:t>Melhorar o registro do programa </a:t>
          </a:r>
          <a:endParaRPr lang="pt-BR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034690-98D5-49E4-8CD7-2BA12AC67F8A}" type="parTrans" cxnId="{80C2DE60-99FE-4506-A8D2-9995A3FF619B}">
      <dgm:prSet/>
      <dgm:spPr/>
      <dgm:t>
        <a:bodyPr/>
        <a:lstStyle/>
        <a:p>
          <a:endParaRPr lang="pt-BR"/>
        </a:p>
      </dgm:t>
    </dgm:pt>
    <dgm:pt modelId="{8CB44B24-137B-4C3A-8232-12C5645CBA8C}" type="sibTrans" cxnId="{80C2DE60-99FE-4506-A8D2-9995A3FF619B}">
      <dgm:prSet/>
      <dgm:spPr/>
      <dgm:t>
        <a:bodyPr/>
        <a:lstStyle/>
        <a:p>
          <a:endParaRPr lang="pt-BR"/>
        </a:p>
      </dgm:t>
    </dgm:pt>
    <dgm:pt modelId="{B83BAA57-4B88-4E76-97C4-3E054D3E2D74}">
      <dgm:prSet phldrT="[Texto]" custT="1"/>
      <dgm:spPr/>
      <dgm:t>
        <a:bodyPr/>
        <a:lstStyle/>
        <a:p>
          <a:r>
            <a:rPr lang="pt-BR" sz="1600" b="1" dirty="0" smtClean="0">
              <a:latin typeface="Arial" panose="020B0604020202020204" pitchFamily="34" charset="0"/>
              <a:cs typeface="Arial" panose="020B0604020202020204" pitchFamily="34" charset="0"/>
            </a:rPr>
            <a:t>Realizar avaliação de risco</a:t>
          </a:r>
          <a:endParaRPr lang="pt-BR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D7DD82-10B3-439F-AF3B-B1D472C9195E}" type="parTrans" cxnId="{C074694F-03E3-42C6-9A66-6A71F244FD69}">
      <dgm:prSet/>
      <dgm:spPr/>
      <dgm:t>
        <a:bodyPr/>
        <a:lstStyle/>
        <a:p>
          <a:endParaRPr lang="pt-BR"/>
        </a:p>
      </dgm:t>
    </dgm:pt>
    <dgm:pt modelId="{CFED8FF8-CBD1-4D3D-BE6F-F31301F09F86}" type="sibTrans" cxnId="{C074694F-03E3-42C6-9A66-6A71F244FD69}">
      <dgm:prSet/>
      <dgm:spPr/>
      <dgm:t>
        <a:bodyPr/>
        <a:lstStyle/>
        <a:p>
          <a:endParaRPr lang="pt-BR"/>
        </a:p>
      </dgm:t>
    </dgm:pt>
    <dgm:pt modelId="{87C3D2F5-56E9-4A9A-9808-0B7C25949F0D}">
      <dgm:prSet phldrT="[Texto]" custT="1"/>
      <dgm:spPr/>
      <dgm:t>
        <a:bodyPr/>
        <a:lstStyle/>
        <a:p>
          <a:r>
            <a:rPr lang="pt-BR" sz="1600" b="1" dirty="0" smtClean="0">
              <a:latin typeface="Arial" panose="020B0604020202020204" pitchFamily="34" charset="0"/>
              <a:cs typeface="Arial" panose="020B0604020202020204" pitchFamily="34" charset="0"/>
            </a:rPr>
            <a:t>Promover saúde</a:t>
          </a:r>
          <a:endParaRPr lang="pt-BR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193C76-BABD-4645-9D15-A7B1AB8B3501}" type="parTrans" cxnId="{117D325E-CBD7-497B-87E0-209559730BBC}">
      <dgm:prSet/>
      <dgm:spPr/>
      <dgm:t>
        <a:bodyPr/>
        <a:lstStyle/>
        <a:p>
          <a:endParaRPr lang="pt-BR"/>
        </a:p>
      </dgm:t>
    </dgm:pt>
    <dgm:pt modelId="{234F51F0-6E9B-463B-81A0-23115F0660E5}" type="sibTrans" cxnId="{117D325E-CBD7-497B-87E0-209559730BBC}">
      <dgm:prSet/>
      <dgm:spPr/>
      <dgm:t>
        <a:bodyPr/>
        <a:lstStyle/>
        <a:p>
          <a:endParaRPr lang="pt-BR"/>
        </a:p>
      </dgm:t>
    </dgm:pt>
    <dgm:pt modelId="{3BE1D095-D10A-4E38-89BB-409593277243}" type="pres">
      <dgm:prSet presAssocID="{34A59CC4-079F-444B-BA88-92F73B3ED33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C81F203-BA9E-46A6-8C1C-50A62799E780}" type="pres">
      <dgm:prSet presAssocID="{D4077083-69FD-4514-9FDC-6952BA52995A}" presName="node" presStyleLbl="node1" presStyleIdx="0" presStyleCnt="6" custScaleX="108968" custScaleY="117096" custRadScaleRad="112634" custRadScaleInc="-1172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30D7414-43DC-4293-A3CD-6CBB738F1EE5}" type="pres">
      <dgm:prSet presAssocID="{D4077083-69FD-4514-9FDC-6952BA52995A}" presName="spNode" presStyleCnt="0"/>
      <dgm:spPr/>
    </dgm:pt>
    <dgm:pt modelId="{5F03498B-1BD7-4447-8B91-851ED4581ACB}" type="pres">
      <dgm:prSet presAssocID="{4175C0C6-7A9D-415F-B367-2B8FA2E78BF0}" presName="sibTrans" presStyleLbl="sibTrans1D1" presStyleIdx="0" presStyleCnt="6"/>
      <dgm:spPr/>
      <dgm:t>
        <a:bodyPr/>
        <a:lstStyle/>
        <a:p>
          <a:endParaRPr lang="pt-BR"/>
        </a:p>
      </dgm:t>
    </dgm:pt>
    <dgm:pt modelId="{1BBC13FE-ECDE-402F-BE94-F8A3620DBAFA}" type="pres">
      <dgm:prSet presAssocID="{507F9611-4713-4A63-96FE-FFF18585379E}" presName="node" presStyleLbl="node1" presStyleIdx="1" presStyleCnt="6" custScaleX="117174" custScaleY="125085" custRadScaleRad="101349" custRadScaleInc="619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6357C36-7A8E-4687-8AE7-AEDF1508CB77}" type="pres">
      <dgm:prSet presAssocID="{507F9611-4713-4A63-96FE-FFF18585379E}" presName="spNode" presStyleCnt="0"/>
      <dgm:spPr/>
    </dgm:pt>
    <dgm:pt modelId="{CD5563B7-06D7-4AC5-A5DB-4EBFC8E7E5C8}" type="pres">
      <dgm:prSet presAssocID="{25094FD0-0F12-4EC4-8582-293F14E47EEF}" presName="sibTrans" presStyleLbl="sibTrans1D1" presStyleIdx="1" presStyleCnt="6"/>
      <dgm:spPr/>
      <dgm:t>
        <a:bodyPr/>
        <a:lstStyle/>
        <a:p>
          <a:endParaRPr lang="pt-BR"/>
        </a:p>
      </dgm:t>
    </dgm:pt>
    <dgm:pt modelId="{2464DA83-7CBE-4B2A-B657-3E07747217CE}" type="pres">
      <dgm:prSet presAssocID="{E31CC06B-93DC-4398-965C-79CEC7506F6B}" presName="node" presStyleLbl="node1" presStyleIdx="2" presStyleCnt="6" custRadScaleRad="99767" custRadScaleInc="519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A74AFF7-3AFE-4C30-9461-7D06D37E14B9}" type="pres">
      <dgm:prSet presAssocID="{E31CC06B-93DC-4398-965C-79CEC7506F6B}" presName="spNode" presStyleCnt="0"/>
      <dgm:spPr/>
    </dgm:pt>
    <dgm:pt modelId="{7AA9B466-E58F-496F-A880-00923EAC6D42}" type="pres">
      <dgm:prSet presAssocID="{7680C689-DA3F-4EFC-8E48-5F4AC336AC4A}" presName="sibTrans" presStyleLbl="sibTrans1D1" presStyleIdx="2" presStyleCnt="6"/>
      <dgm:spPr/>
      <dgm:t>
        <a:bodyPr/>
        <a:lstStyle/>
        <a:p>
          <a:endParaRPr lang="pt-BR"/>
        </a:p>
      </dgm:t>
    </dgm:pt>
    <dgm:pt modelId="{3519F3E7-4C7D-434C-9D53-8311978E93E1}" type="pres">
      <dgm:prSet presAssocID="{5F787952-4823-4013-91C1-674BF3F5082A}" presName="node" presStyleLbl="node1" presStyleIdx="3" presStyleCnt="6" custRadScaleRad="97906" custRadScaleInc="771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E0749C9-DB19-4576-A53E-96591E9BD6A8}" type="pres">
      <dgm:prSet presAssocID="{5F787952-4823-4013-91C1-674BF3F5082A}" presName="spNode" presStyleCnt="0"/>
      <dgm:spPr/>
    </dgm:pt>
    <dgm:pt modelId="{73D90FD6-DE1F-4EBF-A4E2-EB02EDD907D7}" type="pres">
      <dgm:prSet presAssocID="{8CB44B24-137B-4C3A-8232-12C5645CBA8C}" presName="sibTrans" presStyleLbl="sibTrans1D1" presStyleIdx="3" presStyleCnt="6"/>
      <dgm:spPr/>
      <dgm:t>
        <a:bodyPr/>
        <a:lstStyle/>
        <a:p>
          <a:endParaRPr lang="pt-BR"/>
        </a:p>
      </dgm:t>
    </dgm:pt>
    <dgm:pt modelId="{376D73D7-E929-4012-A75C-103B5E8E7719}" type="pres">
      <dgm:prSet presAssocID="{B83BAA57-4B88-4E76-97C4-3E054D3E2D74}" presName="node" presStyleLbl="node1" presStyleIdx="4" presStyleCnt="6" custRadScaleRad="99170" custRadScaleInc="-13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D005BA7-C7A1-4129-960F-BC1F8E42F37F}" type="pres">
      <dgm:prSet presAssocID="{B83BAA57-4B88-4E76-97C4-3E054D3E2D74}" presName="spNode" presStyleCnt="0"/>
      <dgm:spPr/>
    </dgm:pt>
    <dgm:pt modelId="{3F71518C-CEDA-4DF1-B277-5436E0224C54}" type="pres">
      <dgm:prSet presAssocID="{CFED8FF8-CBD1-4D3D-BE6F-F31301F09F86}" presName="sibTrans" presStyleLbl="sibTrans1D1" presStyleIdx="4" presStyleCnt="6"/>
      <dgm:spPr/>
      <dgm:t>
        <a:bodyPr/>
        <a:lstStyle/>
        <a:p>
          <a:endParaRPr lang="pt-BR"/>
        </a:p>
      </dgm:t>
    </dgm:pt>
    <dgm:pt modelId="{62808657-870F-4DAC-AAE8-D925139860EF}" type="pres">
      <dgm:prSet presAssocID="{87C3D2F5-56E9-4A9A-9808-0B7C25949F0D}" presName="node" presStyleLbl="node1" presStyleIdx="5" presStyleCnt="6" custRadScaleRad="99666" custRadScaleInc="-478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329ACA3-4171-4F9A-A943-1EFB3B9549AA}" type="pres">
      <dgm:prSet presAssocID="{87C3D2F5-56E9-4A9A-9808-0B7C25949F0D}" presName="spNode" presStyleCnt="0"/>
      <dgm:spPr/>
    </dgm:pt>
    <dgm:pt modelId="{243548B8-1558-4554-91CE-68C8950EF0EE}" type="pres">
      <dgm:prSet presAssocID="{234F51F0-6E9B-463B-81A0-23115F0660E5}" presName="sibTrans" presStyleLbl="sibTrans1D1" presStyleIdx="5" presStyleCnt="6"/>
      <dgm:spPr/>
      <dgm:t>
        <a:bodyPr/>
        <a:lstStyle/>
        <a:p>
          <a:endParaRPr lang="pt-BR"/>
        </a:p>
      </dgm:t>
    </dgm:pt>
  </dgm:ptLst>
  <dgm:cxnLst>
    <dgm:cxn modelId="{76398AAF-0759-4273-99EF-12E8F27D6F3C}" type="presOf" srcId="{CFED8FF8-CBD1-4D3D-BE6F-F31301F09F86}" destId="{3F71518C-CEDA-4DF1-B277-5436E0224C54}" srcOrd="0" destOrd="0" presId="urn:microsoft.com/office/officeart/2005/8/layout/cycle6"/>
    <dgm:cxn modelId="{C074694F-03E3-42C6-9A66-6A71F244FD69}" srcId="{34A59CC4-079F-444B-BA88-92F73B3ED338}" destId="{B83BAA57-4B88-4E76-97C4-3E054D3E2D74}" srcOrd="4" destOrd="0" parTransId="{C8D7DD82-10B3-439F-AF3B-B1D472C9195E}" sibTransId="{CFED8FF8-CBD1-4D3D-BE6F-F31301F09F86}"/>
    <dgm:cxn modelId="{25DB1F82-00CD-46FA-8ACE-DC344911C6B3}" type="presOf" srcId="{4175C0C6-7A9D-415F-B367-2B8FA2E78BF0}" destId="{5F03498B-1BD7-4447-8B91-851ED4581ACB}" srcOrd="0" destOrd="0" presId="urn:microsoft.com/office/officeart/2005/8/layout/cycle6"/>
    <dgm:cxn modelId="{473BD448-2C95-4D70-AFDD-B46C1D6B1957}" type="presOf" srcId="{B83BAA57-4B88-4E76-97C4-3E054D3E2D74}" destId="{376D73D7-E929-4012-A75C-103B5E8E7719}" srcOrd="0" destOrd="0" presId="urn:microsoft.com/office/officeart/2005/8/layout/cycle6"/>
    <dgm:cxn modelId="{43D36217-6A49-4434-9D3A-026736F2A368}" type="presOf" srcId="{234F51F0-6E9B-463B-81A0-23115F0660E5}" destId="{243548B8-1558-4554-91CE-68C8950EF0EE}" srcOrd="0" destOrd="0" presId="urn:microsoft.com/office/officeart/2005/8/layout/cycle6"/>
    <dgm:cxn modelId="{80C2DE60-99FE-4506-A8D2-9995A3FF619B}" srcId="{34A59CC4-079F-444B-BA88-92F73B3ED338}" destId="{5F787952-4823-4013-91C1-674BF3F5082A}" srcOrd="3" destOrd="0" parTransId="{44034690-98D5-49E4-8CD7-2BA12AC67F8A}" sibTransId="{8CB44B24-137B-4C3A-8232-12C5645CBA8C}"/>
    <dgm:cxn modelId="{DC4DECD4-37B4-443D-8111-27C209097AFD}" type="presOf" srcId="{5F787952-4823-4013-91C1-674BF3F5082A}" destId="{3519F3E7-4C7D-434C-9D53-8311978E93E1}" srcOrd="0" destOrd="0" presId="urn:microsoft.com/office/officeart/2005/8/layout/cycle6"/>
    <dgm:cxn modelId="{117D325E-CBD7-497B-87E0-209559730BBC}" srcId="{34A59CC4-079F-444B-BA88-92F73B3ED338}" destId="{87C3D2F5-56E9-4A9A-9808-0B7C25949F0D}" srcOrd="5" destOrd="0" parTransId="{81193C76-BABD-4645-9D15-A7B1AB8B3501}" sibTransId="{234F51F0-6E9B-463B-81A0-23115F0660E5}"/>
    <dgm:cxn modelId="{7C639E98-E904-4C3C-A1BA-DBCB5F45401F}" type="presOf" srcId="{D4077083-69FD-4514-9FDC-6952BA52995A}" destId="{0C81F203-BA9E-46A6-8C1C-50A62799E780}" srcOrd="0" destOrd="0" presId="urn:microsoft.com/office/officeart/2005/8/layout/cycle6"/>
    <dgm:cxn modelId="{1E9921E1-31A5-40B8-A62C-7F7AD0CFABCC}" type="presOf" srcId="{507F9611-4713-4A63-96FE-FFF18585379E}" destId="{1BBC13FE-ECDE-402F-BE94-F8A3620DBAFA}" srcOrd="0" destOrd="0" presId="urn:microsoft.com/office/officeart/2005/8/layout/cycle6"/>
    <dgm:cxn modelId="{0D725CED-4902-4272-BFB8-70E3C5FB140A}" type="presOf" srcId="{34A59CC4-079F-444B-BA88-92F73B3ED338}" destId="{3BE1D095-D10A-4E38-89BB-409593277243}" srcOrd="0" destOrd="0" presId="urn:microsoft.com/office/officeart/2005/8/layout/cycle6"/>
    <dgm:cxn modelId="{90D69EA5-1E9B-44D2-828E-4440F5900D87}" srcId="{34A59CC4-079F-444B-BA88-92F73B3ED338}" destId="{507F9611-4713-4A63-96FE-FFF18585379E}" srcOrd="1" destOrd="0" parTransId="{A02DEBA2-A044-445C-9EFE-3CFB08C447B2}" sibTransId="{25094FD0-0F12-4EC4-8582-293F14E47EEF}"/>
    <dgm:cxn modelId="{4F6E04B9-EEA1-4CD0-BC93-FC9C9F86C721}" srcId="{34A59CC4-079F-444B-BA88-92F73B3ED338}" destId="{D4077083-69FD-4514-9FDC-6952BA52995A}" srcOrd="0" destOrd="0" parTransId="{F9910F6B-C5F7-484C-9640-8D0E1033E2B9}" sibTransId="{4175C0C6-7A9D-415F-B367-2B8FA2E78BF0}"/>
    <dgm:cxn modelId="{C7E95529-121B-485D-ABD6-C83F55F3D54D}" type="presOf" srcId="{25094FD0-0F12-4EC4-8582-293F14E47EEF}" destId="{CD5563B7-06D7-4AC5-A5DB-4EBFC8E7E5C8}" srcOrd="0" destOrd="0" presId="urn:microsoft.com/office/officeart/2005/8/layout/cycle6"/>
    <dgm:cxn modelId="{58C6D8F4-BD38-49E3-BEF7-9432A631B5F8}" srcId="{34A59CC4-079F-444B-BA88-92F73B3ED338}" destId="{E31CC06B-93DC-4398-965C-79CEC7506F6B}" srcOrd="2" destOrd="0" parTransId="{806402A3-2E74-4512-A2A3-CDD877B44905}" sibTransId="{7680C689-DA3F-4EFC-8E48-5F4AC336AC4A}"/>
    <dgm:cxn modelId="{1C0E1BFD-0208-432D-AC2B-23C623E63CC9}" type="presOf" srcId="{7680C689-DA3F-4EFC-8E48-5F4AC336AC4A}" destId="{7AA9B466-E58F-496F-A880-00923EAC6D42}" srcOrd="0" destOrd="0" presId="urn:microsoft.com/office/officeart/2005/8/layout/cycle6"/>
    <dgm:cxn modelId="{8B7D914D-FAE2-4863-BEA3-B279B921D077}" type="presOf" srcId="{E31CC06B-93DC-4398-965C-79CEC7506F6B}" destId="{2464DA83-7CBE-4B2A-B657-3E07747217CE}" srcOrd="0" destOrd="0" presId="urn:microsoft.com/office/officeart/2005/8/layout/cycle6"/>
    <dgm:cxn modelId="{4C5A8C5E-3728-48C4-8008-F21AD6B1F57D}" type="presOf" srcId="{87C3D2F5-56E9-4A9A-9808-0B7C25949F0D}" destId="{62808657-870F-4DAC-AAE8-D925139860EF}" srcOrd="0" destOrd="0" presId="urn:microsoft.com/office/officeart/2005/8/layout/cycle6"/>
    <dgm:cxn modelId="{786CEE0E-4B43-4C2E-9025-2F3A6F94B19F}" type="presOf" srcId="{8CB44B24-137B-4C3A-8232-12C5645CBA8C}" destId="{73D90FD6-DE1F-4EBF-A4E2-EB02EDD907D7}" srcOrd="0" destOrd="0" presId="urn:microsoft.com/office/officeart/2005/8/layout/cycle6"/>
    <dgm:cxn modelId="{15377674-246F-41DC-BEE8-CFD27A08F412}" type="presParOf" srcId="{3BE1D095-D10A-4E38-89BB-409593277243}" destId="{0C81F203-BA9E-46A6-8C1C-50A62799E780}" srcOrd="0" destOrd="0" presId="urn:microsoft.com/office/officeart/2005/8/layout/cycle6"/>
    <dgm:cxn modelId="{FDC10851-15DB-48BF-AE3F-59276F045FA4}" type="presParOf" srcId="{3BE1D095-D10A-4E38-89BB-409593277243}" destId="{830D7414-43DC-4293-A3CD-6CBB738F1EE5}" srcOrd="1" destOrd="0" presId="urn:microsoft.com/office/officeart/2005/8/layout/cycle6"/>
    <dgm:cxn modelId="{BB3721D9-9F8A-41B3-BE9E-3C2F3B7FE911}" type="presParOf" srcId="{3BE1D095-D10A-4E38-89BB-409593277243}" destId="{5F03498B-1BD7-4447-8B91-851ED4581ACB}" srcOrd="2" destOrd="0" presId="urn:microsoft.com/office/officeart/2005/8/layout/cycle6"/>
    <dgm:cxn modelId="{8BA00602-D210-4312-AC63-E081B9B05515}" type="presParOf" srcId="{3BE1D095-D10A-4E38-89BB-409593277243}" destId="{1BBC13FE-ECDE-402F-BE94-F8A3620DBAFA}" srcOrd="3" destOrd="0" presId="urn:microsoft.com/office/officeart/2005/8/layout/cycle6"/>
    <dgm:cxn modelId="{F605B18A-64A6-40CA-A892-F2D61B234871}" type="presParOf" srcId="{3BE1D095-D10A-4E38-89BB-409593277243}" destId="{D6357C36-7A8E-4687-8AE7-AEDF1508CB77}" srcOrd="4" destOrd="0" presId="urn:microsoft.com/office/officeart/2005/8/layout/cycle6"/>
    <dgm:cxn modelId="{967FE921-F9E4-4F27-88F3-913F25C91F2F}" type="presParOf" srcId="{3BE1D095-D10A-4E38-89BB-409593277243}" destId="{CD5563B7-06D7-4AC5-A5DB-4EBFC8E7E5C8}" srcOrd="5" destOrd="0" presId="urn:microsoft.com/office/officeart/2005/8/layout/cycle6"/>
    <dgm:cxn modelId="{D4438979-D175-4C3B-B352-DA148E2311A0}" type="presParOf" srcId="{3BE1D095-D10A-4E38-89BB-409593277243}" destId="{2464DA83-7CBE-4B2A-B657-3E07747217CE}" srcOrd="6" destOrd="0" presId="urn:microsoft.com/office/officeart/2005/8/layout/cycle6"/>
    <dgm:cxn modelId="{BAA2852C-61DA-49A5-8B18-D0AA56FB8BEB}" type="presParOf" srcId="{3BE1D095-D10A-4E38-89BB-409593277243}" destId="{0A74AFF7-3AFE-4C30-9461-7D06D37E14B9}" srcOrd="7" destOrd="0" presId="urn:microsoft.com/office/officeart/2005/8/layout/cycle6"/>
    <dgm:cxn modelId="{C3277ED4-6D35-470A-991D-88D06E0F514E}" type="presParOf" srcId="{3BE1D095-D10A-4E38-89BB-409593277243}" destId="{7AA9B466-E58F-496F-A880-00923EAC6D42}" srcOrd="8" destOrd="0" presId="urn:microsoft.com/office/officeart/2005/8/layout/cycle6"/>
    <dgm:cxn modelId="{E425BC26-2FAC-4A4B-9B44-0B3E42200F72}" type="presParOf" srcId="{3BE1D095-D10A-4E38-89BB-409593277243}" destId="{3519F3E7-4C7D-434C-9D53-8311978E93E1}" srcOrd="9" destOrd="0" presId="urn:microsoft.com/office/officeart/2005/8/layout/cycle6"/>
    <dgm:cxn modelId="{E8A96F97-5FBD-4A54-96E4-4A3706B4AF6A}" type="presParOf" srcId="{3BE1D095-D10A-4E38-89BB-409593277243}" destId="{EE0749C9-DB19-4576-A53E-96591E9BD6A8}" srcOrd="10" destOrd="0" presId="urn:microsoft.com/office/officeart/2005/8/layout/cycle6"/>
    <dgm:cxn modelId="{C3891577-6F45-40F9-ADD7-30C50AA604B7}" type="presParOf" srcId="{3BE1D095-D10A-4E38-89BB-409593277243}" destId="{73D90FD6-DE1F-4EBF-A4E2-EB02EDD907D7}" srcOrd="11" destOrd="0" presId="urn:microsoft.com/office/officeart/2005/8/layout/cycle6"/>
    <dgm:cxn modelId="{82B51208-5F39-43A6-8206-D28D5D219EB3}" type="presParOf" srcId="{3BE1D095-D10A-4E38-89BB-409593277243}" destId="{376D73D7-E929-4012-A75C-103B5E8E7719}" srcOrd="12" destOrd="0" presId="urn:microsoft.com/office/officeart/2005/8/layout/cycle6"/>
    <dgm:cxn modelId="{9E1B69CF-E1A5-4BA3-B6DD-C7EC4F223AA5}" type="presParOf" srcId="{3BE1D095-D10A-4E38-89BB-409593277243}" destId="{8D005BA7-C7A1-4129-960F-BC1F8E42F37F}" srcOrd="13" destOrd="0" presId="urn:microsoft.com/office/officeart/2005/8/layout/cycle6"/>
    <dgm:cxn modelId="{988632CB-6FC7-4EBC-A219-60426E7A7ACF}" type="presParOf" srcId="{3BE1D095-D10A-4E38-89BB-409593277243}" destId="{3F71518C-CEDA-4DF1-B277-5436E0224C54}" srcOrd="14" destOrd="0" presId="urn:microsoft.com/office/officeart/2005/8/layout/cycle6"/>
    <dgm:cxn modelId="{BE09AD36-4229-4B4A-AF1A-D8E41E5B8B7F}" type="presParOf" srcId="{3BE1D095-D10A-4E38-89BB-409593277243}" destId="{62808657-870F-4DAC-AAE8-D925139860EF}" srcOrd="15" destOrd="0" presId="urn:microsoft.com/office/officeart/2005/8/layout/cycle6"/>
    <dgm:cxn modelId="{581E21CA-B1EA-4819-A6F8-FB646EC61D5D}" type="presParOf" srcId="{3BE1D095-D10A-4E38-89BB-409593277243}" destId="{C329ACA3-4171-4F9A-A943-1EFB3B9549AA}" srcOrd="16" destOrd="0" presId="urn:microsoft.com/office/officeart/2005/8/layout/cycle6"/>
    <dgm:cxn modelId="{5BD95B25-9D2F-4C14-89CE-39FDD9765A77}" type="presParOf" srcId="{3BE1D095-D10A-4E38-89BB-409593277243}" destId="{243548B8-1558-4554-91CE-68C8950EF0EE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81F203-BA9E-46A6-8C1C-50A62799E780}">
      <dsp:nvSpPr>
        <dsp:cNvPr id="0" name=""/>
        <dsp:cNvSpPr/>
      </dsp:nvSpPr>
      <dsp:spPr>
        <a:xfrm>
          <a:off x="2701474" y="-34924"/>
          <a:ext cx="1435557" cy="10027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Ampliar a cobertura de pré-natal na UBS</a:t>
          </a:r>
          <a:endParaRPr lang="pt-BR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50422" y="14024"/>
        <a:ext cx="1337661" cy="904817"/>
      </dsp:txXfrm>
    </dsp:sp>
    <dsp:sp modelId="{5F03498B-1BD7-4447-8B91-851ED4581ACB}">
      <dsp:nvSpPr>
        <dsp:cNvPr id="0" name=""/>
        <dsp:cNvSpPr/>
      </dsp:nvSpPr>
      <dsp:spPr>
        <a:xfrm>
          <a:off x="1553632" y="482615"/>
          <a:ext cx="4036876" cy="4036876"/>
        </a:xfrm>
        <a:custGeom>
          <a:avLst/>
          <a:gdLst/>
          <a:ahLst/>
          <a:cxnLst/>
          <a:rect l="0" t="0" r="0" b="0"/>
          <a:pathLst>
            <a:path>
              <a:moveTo>
                <a:pt x="2591515" y="83063"/>
              </a:moveTo>
              <a:arcTo wR="2018438" hR="2018438" stAng="17189662" swAng="142276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BC13FE-ECDE-402F-BE94-F8A3620DBAFA}">
      <dsp:nvSpPr>
        <dsp:cNvPr id="0" name=""/>
        <dsp:cNvSpPr/>
      </dsp:nvSpPr>
      <dsp:spPr>
        <a:xfrm>
          <a:off x="4533765" y="965015"/>
          <a:ext cx="1543664" cy="10711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Melhorar  a qualidade da atenção </a:t>
          </a:r>
          <a:endParaRPr lang="pt-BR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86053" y="1017303"/>
        <a:ext cx="1439088" cy="966548"/>
      </dsp:txXfrm>
    </dsp:sp>
    <dsp:sp modelId="{CD5563B7-06D7-4AC5-A5DB-4EBFC8E7E5C8}">
      <dsp:nvSpPr>
        <dsp:cNvPr id="0" name=""/>
        <dsp:cNvSpPr/>
      </dsp:nvSpPr>
      <dsp:spPr>
        <a:xfrm>
          <a:off x="1509031" y="406325"/>
          <a:ext cx="4036876" cy="4036876"/>
        </a:xfrm>
        <a:custGeom>
          <a:avLst/>
          <a:gdLst/>
          <a:ahLst/>
          <a:cxnLst/>
          <a:rect l="0" t="0" r="0" b="0"/>
          <a:pathLst>
            <a:path>
              <a:moveTo>
                <a:pt x="4001127" y="1640238"/>
              </a:moveTo>
              <a:arcTo wR="2018438" hR="2018438" stAng="20952030" swAng="179356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64DA83-7CBE-4B2A-B657-3E07747217CE}">
      <dsp:nvSpPr>
        <dsp:cNvPr id="0" name=""/>
        <dsp:cNvSpPr/>
      </dsp:nvSpPr>
      <dsp:spPr>
        <a:xfrm>
          <a:off x="4578997" y="3095031"/>
          <a:ext cx="1317411" cy="8563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Melhorar  a adesão ao programa</a:t>
          </a:r>
          <a:endParaRPr lang="pt-BR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20799" y="3136833"/>
        <a:ext cx="1233807" cy="772713"/>
      </dsp:txXfrm>
    </dsp:sp>
    <dsp:sp modelId="{7AA9B466-E58F-496F-A880-00923EAC6D42}">
      <dsp:nvSpPr>
        <dsp:cNvPr id="0" name=""/>
        <dsp:cNvSpPr/>
      </dsp:nvSpPr>
      <dsp:spPr>
        <a:xfrm>
          <a:off x="1556856" y="403391"/>
          <a:ext cx="4036876" cy="4036876"/>
        </a:xfrm>
        <a:custGeom>
          <a:avLst/>
          <a:gdLst/>
          <a:ahLst/>
          <a:cxnLst/>
          <a:rect l="0" t="0" r="0" b="0"/>
          <a:pathLst>
            <a:path>
              <a:moveTo>
                <a:pt x="3328834" y="3553676"/>
              </a:moveTo>
              <a:arcTo wR="2018438" hR="2018438" stAng="2971063" swAng="147854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19F3E7-4C7D-434C-9D53-8311978E93E1}">
      <dsp:nvSpPr>
        <dsp:cNvPr id="0" name=""/>
        <dsp:cNvSpPr/>
      </dsp:nvSpPr>
      <dsp:spPr>
        <a:xfrm>
          <a:off x="2800359" y="4032167"/>
          <a:ext cx="1317411" cy="8563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Melhorar o registro do programa </a:t>
          </a:r>
          <a:endParaRPr lang="pt-BR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42161" y="4073969"/>
        <a:ext cx="1233807" cy="772713"/>
      </dsp:txXfrm>
    </dsp:sp>
    <dsp:sp modelId="{73D90FD6-DE1F-4EBF-A4E2-EB02EDD907D7}">
      <dsp:nvSpPr>
        <dsp:cNvPr id="0" name=""/>
        <dsp:cNvSpPr/>
      </dsp:nvSpPr>
      <dsp:spPr>
        <a:xfrm>
          <a:off x="1454894" y="406962"/>
          <a:ext cx="4036876" cy="4036876"/>
        </a:xfrm>
        <a:custGeom>
          <a:avLst/>
          <a:gdLst/>
          <a:ahLst/>
          <a:cxnLst/>
          <a:rect l="0" t="0" r="0" b="0"/>
          <a:pathLst>
            <a:path>
              <a:moveTo>
                <a:pt x="1337986" y="3918722"/>
              </a:moveTo>
              <a:arcTo wR="2018438" hR="2018438" stAng="6582083" swAng="133371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6D73D7-E929-4012-A75C-103B5E8E7719}">
      <dsp:nvSpPr>
        <dsp:cNvPr id="0" name=""/>
        <dsp:cNvSpPr/>
      </dsp:nvSpPr>
      <dsp:spPr>
        <a:xfrm>
          <a:off x="1124641" y="3065410"/>
          <a:ext cx="1317411" cy="8563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Realizar avaliação de risco</a:t>
          </a:r>
          <a:endParaRPr lang="pt-BR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66443" y="3107212"/>
        <a:ext cx="1233807" cy="772713"/>
      </dsp:txXfrm>
    </dsp:sp>
    <dsp:sp modelId="{3F71518C-CEDA-4DF1-B277-5436E0224C54}">
      <dsp:nvSpPr>
        <dsp:cNvPr id="0" name=""/>
        <dsp:cNvSpPr/>
      </dsp:nvSpPr>
      <dsp:spPr>
        <a:xfrm>
          <a:off x="1505859" y="448426"/>
          <a:ext cx="4036876" cy="4036876"/>
        </a:xfrm>
        <a:custGeom>
          <a:avLst/>
          <a:gdLst/>
          <a:ahLst/>
          <a:cxnLst/>
          <a:rect l="0" t="0" r="0" b="0"/>
          <a:pathLst>
            <a:path>
              <a:moveTo>
                <a:pt x="87469" y="2606191"/>
              </a:moveTo>
              <a:arcTo wR="2018438" hR="2018438" stAng="9784241" swAng="191068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808657-870F-4DAC-AAE8-D925139860EF}">
      <dsp:nvSpPr>
        <dsp:cNvPr id="0" name=""/>
        <dsp:cNvSpPr/>
      </dsp:nvSpPr>
      <dsp:spPr>
        <a:xfrm>
          <a:off x="1094848" y="1080114"/>
          <a:ext cx="1317411" cy="8563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Promover saúde</a:t>
          </a:r>
          <a:endParaRPr lang="pt-BR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36650" y="1121916"/>
        <a:ext cx="1233807" cy="772713"/>
      </dsp:txXfrm>
    </dsp:sp>
    <dsp:sp modelId="{243548B8-1558-4554-91CE-68C8950EF0EE}">
      <dsp:nvSpPr>
        <dsp:cNvPr id="0" name=""/>
        <dsp:cNvSpPr/>
      </dsp:nvSpPr>
      <dsp:spPr>
        <a:xfrm>
          <a:off x="1514239" y="455017"/>
          <a:ext cx="4036876" cy="4036876"/>
        </a:xfrm>
        <a:custGeom>
          <a:avLst/>
          <a:gdLst/>
          <a:ahLst/>
          <a:cxnLst/>
          <a:rect l="0" t="0" r="0" b="0"/>
          <a:pathLst>
            <a:path>
              <a:moveTo>
                <a:pt x="563398" y="619526"/>
              </a:moveTo>
              <a:arcTo wR="2018438" hR="2018438" stAng="13432399" swAng="129536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D7148-110D-4BBD-9573-08DF37C76126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A89F4-31EB-4260-90B0-FE79B6AEA3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7435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A89F4-31EB-4260-90B0-FE79B6AEA35D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9888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1836B45-252E-4073-80F7-697EAEA7E7D6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32560" y="360040"/>
            <a:ext cx="7406640" cy="1628800"/>
          </a:xfrm>
        </p:spPr>
        <p:txBody>
          <a:bodyPr>
            <a:noAutofit/>
          </a:bodyPr>
          <a:lstStyle/>
          <a:p>
            <a:pPr algn="ctr"/>
            <a:r>
              <a:rPr lang="pt-BR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UNIVERSIDADE ABERTA DO SUS</a:t>
            </a:r>
            <a:r>
              <a:rPr lang="pt-BR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UNIVERSIDADE FEDERAL DE PELOTAS</a:t>
            </a:r>
            <a:r>
              <a:rPr lang="pt-BR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Especialização em Saúde da Família</a:t>
            </a:r>
            <a:r>
              <a:rPr lang="pt-BR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Modalidade a Distância</a:t>
            </a:r>
            <a:r>
              <a:rPr lang="pt-BR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Turma </a:t>
            </a:r>
            <a:r>
              <a:rPr lang="pt-BR" sz="18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18577" y="1936312"/>
            <a:ext cx="7406640" cy="1752600"/>
          </a:xfrm>
        </p:spPr>
        <p:txBody>
          <a:bodyPr/>
          <a:lstStyle/>
          <a:p>
            <a:endParaRPr lang="pt-BR" sz="1600" b="1" dirty="0" smtClean="0">
              <a:latin typeface="Arial Black" panose="020B0A04020102020204" pitchFamily="34" charset="0"/>
            </a:endParaRPr>
          </a:p>
          <a:p>
            <a:endParaRPr lang="pt-BR" sz="1600" b="1" dirty="0">
              <a:latin typeface="Arial Black" panose="020B0A04020102020204" pitchFamily="34" charset="0"/>
            </a:endParaRPr>
          </a:p>
          <a:p>
            <a:pPr algn="ctr"/>
            <a:r>
              <a:rPr lang="x-non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Melhoria </a:t>
            </a:r>
            <a:r>
              <a:rPr lang="x-none" sz="2400" b="1" dirty="0">
                <a:latin typeface="Arial" panose="020B0604020202020204" pitchFamily="34" charset="0"/>
                <a:cs typeface="Arial" panose="020B0604020202020204" pitchFamily="34" charset="0"/>
              </a:rPr>
              <a:t>da Atenção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ao Pré-natal e Puerpério n</a:t>
            </a:r>
            <a:r>
              <a:rPr lang="x-none" sz="2400" b="1" dirty="0">
                <a:latin typeface="Arial" panose="020B0604020202020204" pitchFamily="34" charset="0"/>
                <a:cs typeface="Arial" panose="020B0604020202020204" pitchFamily="34" charset="0"/>
              </a:rPr>
              <a:t>a UBS </a:t>
            </a:r>
            <a:r>
              <a:rPr lang="x-non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Centro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Saúde</a:t>
            </a:r>
            <a:r>
              <a:rPr lang="x-none" sz="2400" b="1" dirty="0">
                <a:latin typeface="Arial" panose="020B0604020202020204" pitchFamily="34" charset="0"/>
                <a:cs typeface="Arial" panose="020B0604020202020204" pitchFamily="34" charset="0"/>
              </a:rPr>
              <a:t>, Matias Olímpio/PI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x-none" sz="1600" b="1" dirty="0">
                <a:latin typeface="Arial Black" panose="020B0A04020102020204" pitchFamily="34" charset="0"/>
              </a:rPr>
              <a:t> </a:t>
            </a:r>
            <a:endParaRPr lang="pt-BR" sz="1600" b="1" dirty="0">
              <a:latin typeface="Arial Black" panose="020B0A04020102020204" pitchFamily="34" charset="0"/>
            </a:endParaRPr>
          </a:p>
          <a:p>
            <a:endParaRPr lang="pt-BR" sz="1600" b="1" dirty="0">
              <a:latin typeface="Arial Black" panose="020B0A04020102020204" pitchFamily="34" charset="0"/>
            </a:endParaRP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205980" y="4268263"/>
            <a:ext cx="4633220" cy="9541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Especializando: </a:t>
            </a:r>
            <a:r>
              <a:rPr lang="x-none" b="1" dirty="0">
                <a:latin typeface="Arial" panose="020B0604020202020204" pitchFamily="34" charset="0"/>
                <a:cs typeface="Arial" panose="020B0604020202020204" pitchFamily="34" charset="0"/>
              </a:rPr>
              <a:t>Raciel Moreno </a:t>
            </a:r>
            <a:r>
              <a:rPr lang="x-none" b="1" dirty="0" smtClean="0">
                <a:latin typeface="Arial" panose="020B0604020202020204" pitchFamily="34" charset="0"/>
                <a:cs typeface="Arial" panose="020B0604020202020204" pitchFamily="34" charset="0"/>
              </a:rPr>
              <a:t>Sera</a:t>
            </a:r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Orientadora: 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Luzane Santana da Rocha</a:t>
            </a:r>
          </a:p>
          <a:p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577211" y="5805264"/>
            <a:ext cx="331236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Pelotas, 2015</a:t>
            </a:r>
          </a:p>
          <a:p>
            <a:pPr algn="ctr"/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Imagem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1331640" y="188640"/>
            <a:ext cx="1104900" cy="11201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6055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31840" y="117321"/>
            <a:ext cx="7498080" cy="1143000"/>
          </a:xfrm>
        </p:spPr>
        <p:txBody>
          <a:bodyPr/>
          <a:lstStyle/>
          <a:p>
            <a:r>
              <a:rPr lang="pt-BR" sz="40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Logística</a:t>
            </a:r>
            <a:endParaRPr lang="pt-BR" sz="4000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1484784"/>
            <a:ext cx="7714104" cy="504056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Protocolo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82296" indent="0">
              <a:buNone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Manual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Técnico de Pré-natal e Puerpério do Ministério da Saúde, 2012. </a:t>
            </a:r>
          </a:p>
          <a:p>
            <a:pPr marL="82296" indent="0">
              <a:buNone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Ficha Espelho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82296" indent="0">
              <a:buNone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Eventos sequenciais no atendimento desde início da gravidez até depois do parto</a:t>
            </a:r>
          </a:p>
          <a:p>
            <a:pPr marL="82296" indent="0">
              <a:buNone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Planilha coleta de dados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82296" indent="0">
              <a:buNone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Disponibilizadas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pelo curso de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especialização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em Saúde da Família 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188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6548" y="332656"/>
            <a:ext cx="7920880" cy="720080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Objetivos, Metas </a:t>
            </a:r>
            <a:r>
              <a:rPr lang="pt-BR" sz="40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40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Resultados</a:t>
            </a:r>
            <a:endParaRPr lang="pt-BR" sz="3100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268760"/>
            <a:ext cx="7786761" cy="554461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pt-BR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Pré-natal</a:t>
            </a:r>
            <a:endParaRPr lang="pt-BR" sz="2400" dirty="0" smtClean="0">
              <a:solidFill>
                <a:srgbClr val="002060"/>
              </a:solidFill>
            </a:endParaRPr>
          </a:p>
          <a:p>
            <a:pPr algn="just"/>
            <a:r>
              <a:rPr lang="pt-BR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1</a:t>
            </a:r>
            <a:r>
              <a:rPr lang="pt-BR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Ampliar </a:t>
            </a:r>
            <a:r>
              <a:rPr lang="pt-BR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cobertura do pré-natal na Unidade de Saúde</a:t>
            </a:r>
            <a:r>
              <a:rPr lang="pt-BR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1.1: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Alcançar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100% de cobertura das gestantes cadastradas no Programa de Pré-natal da unidade de saúde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6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6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6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lvl="0" indent="0" algn="ctr">
              <a:buClr>
                <a:srgbClr val="3891A7"/>
              </a:buClr>
              <a:buNone/>
            </a:pPr>
            <a:r>
              <a:rPr lang="pt-BR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  <a:p>
            <a:pPr marL="82296" lvl="0" indent="0" algn="ctr">
              <a:buClr>
                <a:srgbClr val="3891A7"/>
              </a:buClr>
              <a:buNone/>
            </a:pPr>
            <a:r>
              <a:rPr lang="pt-BR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87,2% - 34 </a:t>
            </a:r>
            <a:r>
              <a:rPr lang="pt-B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gestantes </a:t>
            </a:r>
            <a:r>
              <a:rPr lang="pt-BR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cadastradas</a:t>
            </a:r>
            <a:endParaRPr lang="pt-BR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6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525" y="3787356"/>
            <a:ext cx="5057775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eta entalhada para a direita 5"/>
          <p:cNvSpPr/>
          <p:nvPr/>
        </p:nvSpPr>
        <p:spPr>
          <a:xfrm>
            <a:off x="1547664" y="4509120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87,2%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7908775" y="4391966"/>
            <a:ext cx="803684" cy="7189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Meta</a:t>
            </a:r>
          </a:p>
          <a:p>
            <a:pPr algn="ctr"/>
            <a:r>
              <a:rPr lang="pt-BR" dirty="0" smtClean="0"/>
              <a:t>100%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792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12007" y="408666"/>
            <a:ext cx="7786761" cy="259228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pt-BR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2: Melhorar a qualidade da atenção ao pré-natal e puerpério realizado na Unidade.</a:t>
            </a:r>
            <a:endParaRPr lang="pt-BR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2.1: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Garantir a 100% das gestantes o ingresso no Programa de Pré-Natal no primeiro trimestre de gestação.</a:t>
            </a:r>
          </a:p>
          <a:p>
            <a:pPr marL="82296" indent="0">
              <a:buNone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t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7212903"/>
              </p:ext>
            </p:extLst>
          </p:nvPr>
        </p:nvGraphicFramePr>
        <p:xfrm>
          <a:off x="2411760" y="3140999"/>
          <a:ext cx="5082976" cy="2449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eta entalhada para a direita 6"/>
          <p:cNvSpPr/>
          <p:nvPr/>
        </p:nvSpPr>
        <p:spPr>
          <a:xfrm>
            <a:off x="1238536" y="4057699"/>
            <a:ext cx="978408" cy="32677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73,5%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7740352" y="3912806"/>
            <a:ext cx="914400" cy="616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Meta 100%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2267744" y="5731003"/>
            <a:ext cx="5891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73,5% (25) gestantes ingressaram no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primeiro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trimestre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10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44624"/>
            <a:ext cx="7786761" cy="936104"/>
          </a:xfrm>
        </p:spPr>
        <p:txBody>
          <a:bodyPr>
            <a:normAutofit fontScale="25000" lnSpcReduction="20000"/>
          </a:bodyPr>
          <a:lstStyle/>
          <a:p>
            <a:pPr marL="82296" indent="0">
              <a:buNone/>
            </a:pPr>
            <a:endParaRPr lang="pt-BR" sz="6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pt-BR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2.2: </a:t>
            </a:r>
            <a:r>
              <a:rPr lang="pt-BR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Realizar pelo menos um exame ginecológico por trimestre em 100% das gestantes.</a:t>
            </a:r>
          </a:p>
          <a:p>
            <a:endParaRPr lang="pt-BR" sz="6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6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6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6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6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6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pt-BR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</a:t>
            </a:r>
            <a:r>
              <a:rPr lang="pt-BR" sz="8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pt-BR" sz="8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com exame </a:t>
            </a:r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ginecológico </a:t>
            </a:r>
            <a:endParaRPr lang="pt-BR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endParaRPr lang="pt-BR" sz="8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pt-BR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9600" b="1" dirty="0">
                <a:latin typeface="Arial" panose="020B0604020202020204" pitchFamily="34" charset="0"/>
                <a:cs typeface="Arial" panose="020B0604020202020204" pitchFamily="34" charset="0"/>
              </a:rPr>
              <a:t>2.3: </a:t>
            </a:r>
            <a:r>
              <a:rPr lang="pt-BR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Realizar </a:t>
            </a:r>
            <a:r>
              <a:rPr lang="pt-BR" sz="9600" dirty="0">
                <a:latin typeface="Arial" panose="020B0604020202020204" pitchFamily="34" charset="0"/>
                <a:cs typeface="Arial" panose="020B0604020202020204" pitchFamily="34" charset="0"/>
              </a:rPr>
              <a:t>pelo menos um exame das mamas durante a gravidez em 100% das usuárias</a:t>
            </a:r>
            <a:r>
              <a:rPr lang="pt-BR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 algn="ctr">
              <a:buNone/>
            </a:pPr>
            <a:endParaRPr lang="pt-BR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ctr">
              <a:buNone/>
            </a:pPr>
            <a:r>
              <a:rPr lang="pt-BR" sz="8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pt-BR" sz="8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com exame de mamas</a:t>
            </a:r>
          </a:p>
          <a:p>
            <a:pPr marL="82296" indent="0" algn="just">
              <a:buNone/>
            </a:pPr>
            <a:endParaRPr lang="pt-BR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1268760"/>
            <a:ext cx="4961905" cy="2447619"/>
          </a:xfrm>
          <a:prstGeom prst="rect">
            <a:avLst/>
          </a:prstGeom>
        </p:spPr>
      </p:pic>
      <p:sp>
        <p:nvSpPr>
          <p:cNvPr id="5" name="Seta entalhada para a direita 4"/>
          <p:cNvSpPr/>
          <p:nvPr/>
        </p:nvSpPr>
        <p:spPr>
          <a:xfrm>
            <a:off x="1214005" y="2276872"/>
            <a:ext cx="978408" cy="32677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100%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7596336" y="1876008"/>
            <a:ext cx="914400" cy="616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Meta 100%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736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188640"/>
            <a:ext cx="7632848" cy="480060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2.4: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Garantir a 100% das gestantes a solicitação de exames laboratoriais de acordo com protocolo. 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1091189"/>
            <a:ext cx="4498262" cy="2671695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7525228" y="2100259"/>
            <a:ext cx="914400" cy="616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Meta 100%</a:t>
            </a:r>
            <a:endParaRPr lang="pt-BR" dirty="0"/>
          </a:p>
        </p:txBody>
      </p:sp>
      <p:sp>
        <p:nvSpPr>
          <p:cNvPr id="9" name="Seta entalhada para a direita 8"/>
          <p:cNvSpPr/>
          <p:nvPr/>
        </p:nvSpPr>
        <p:spPr>
          <a:xfrm>
            <a:off x="1463090" y="2100259"/>
            <a:ext cx="978408" cy="32677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100%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1259632" y="4433130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2.5: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Garantir a 100% das gestantes a prescrição de sulfato ferroso e ácido fólico conforme protocolo. 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2627784" y="3913341"/>
            <a:ext cx="4929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com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solicitação de exames laboratoriais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2426163" y="5505584"/>
            <a:ext cx="5660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com prescrição de sulfato ferroso e ácido fólico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24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1" y="149938"/>
            <a:ext cx="7498080" cy="3531746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2.6: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Garantir que 100% das gestantes estejam com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vacina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antitetânica em dia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 algn="just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800" y="1103672"/>
            <a:ext cx="4104456" cy="1971025"/>
          </a:xfrm>
          <a:prstGeom prst="rect">
            <a:avLst/>
          </a:prstGeom>
        </p:spPr>
      </p:pic>
      <p:sp>
        <p:nvSpPr>
          <p:cNvPr id="6" name="Seta entalhada para a direita 5"/>
          <p:cNvSpPr/>
          <p:nvPr/>
        </p:nvSpPr>
        <p:spPr>
          <a:xfrm>
            <a:off x="1591348" y="1683858"/>
            <a:ext cx="978408" cy="32677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100%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7487122" y="1639252"/>
            <a:ext cx="914400" cy="616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Meta 100%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1429896" y="3490632"/>
            <a:ext cx="77141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2.7: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Garantir que 100% das gestantes estejam com vacina contra hepatite B em dia.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7036" y="4248635"/>
            <a:ext cx="4191168" cy="2166755"/>
          </a:xfrm>
          <a:prstGeom prst="rect">
            <a:avLst/>
          </a:prstGeom>
        </p:spPr>
      </p:pic>
      <p:sp>
        <p:nvSpPr>
          <p:cNvPr id="10" name="Seta entalhada para a direita 9"/>
          <p:cNvSpPr/>
          <p:nvPr/>
        </p:nvSpPr>
        <p:spPr>
          <a:xfrm>
            <a:off x="1591348" y="5076057"/>
            <a:ext cx="978408" cy="32677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100%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7641268" y="4792540"/>
            <a:ext cx="914400" cy="616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Meta 100%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2771800" y="3097998"/>
            <a:ext cx="41216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com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vacina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antitetânica em dia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2917095" y="6400494"/>
            <a:ext cx="38138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vacinadas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contra hepatite B</a:t>
            </a:r>
          </a:p>
        </p:txBody>
      </p:sp>
    </p:spTree>
    <p:extLst>
      <p:ext uri="{BB962C8B-B14F-4D97-AF65-F5344CB8AC3E}">
        <p14:creationId xmlns:p14="http://schemas.microsoft.com/office/powerpoint/2010/main" val="101735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0592" y="116632"/>
            <a:ext cx="7746064" cy="5927915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2.8: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Realizar avaliação da necessidade de atendimento odontológico em 100% das gestantes durante o pré-natal.</a:t>
            </a:r>
          </a:p>
          <a:p>
            <a:pPr marL="82296" indent="0" algn="just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6442" y="1216218"/>
            <a:ext cx="3937412" cy="2175103"/>
          </a:xfrm>
          <a:prstGeom prst="rect">
            <a:avLst/>
          </a:prstGeom>
        </p:spPr>
      </p:pic>
      <p:sp>
        <p:nvSpPr>
          <p:cNvPr id="5" name="Seta entalhada para a direita 4"/>
          <p:cNvSpPr/>
          <p:nvPr/>
        </p:nvSpPr>
        <p:spPr>
          <a:xfrm>
            <a:off x="1588988" y="2062904"/>
            <a:ext cx="978408" cy="32677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97,1%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7092280" y="1944592"/>
            <a:ext cx="864096" cy="5634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Meta 100%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3680802"/>
            <a:ext cx="7748688" cy="876307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1229" y="4431552"/>
            <a:ext cx="4384789" cy="2005417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7380312" y="5032710"/>
            <a:ext cx="761291" cy="711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Meta 100% </a:t>
            </a:r>
            <a:endParaRPr lang="pt-BR" dirty="0"/>
          </a:p>
        </p:txBody>
      </p:sp>
      <p:sp>
        <p:nvSpPr>
          <p:cNvPr id="10" name="Seta entalhada para a direita 9"/>
          <p:cNvSpPr/>
          <p:nvPr/>
        </p:nvSpPr>
        <p:spPr>
          <a:xfrm>
            <a:off x="1597205" y="5211094"/>
            <a:ext cx="961975" cy="354371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97,1%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1524098" y="3351396"/>
            <a:ext cx="72431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97,1%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com avaliação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da necessidade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 atendimento odontológico.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2633329" y="6416642"/>
            <a:ext cx="6135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97,1%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com a primeira consulta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odontológica programática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64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29445" y="2636912"/>
            <a:ext cx="7498080" cy="4800600"/>
          </a:xfrm>
        </p:spPr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123728" y="119675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123728" y="389232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pt-BR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005838" y="3717032"/>
            <a:ext cx="10052722" cy="60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241176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-180528" y="-9939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411760" y="26064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2442949" y="354841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2442949" y="671071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1020741" y="185067"/>
            <a:ext cx="770485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3: Melhorar a adesão ao </a:t>
            </a:r>
            <a:r>
              <a:rPr lang="pt-BR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pré-natal</a:t>
            </a:r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3.1: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Realizar busca ativa de 100% das gestantes faltosas às consultas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pré-natal.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1295636" y="1446508"/>
            <a:ext cx="72728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Resultado: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foi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feito busca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ativa 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todas as gestantes faltosas, sendo 5 (</a:t>
            </a:r>
            <a:r>
              <a:rPr lang="pt-BR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pt-BR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t-BR" sz="2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no primeiro mês, 6 (</a:t>
            </a:r>
            <a:r>
              <a:rPr lang="pt-BR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t-BR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no segundo mês e 7 (</a:t>
            </a:r>
            <a:r>
              <a:rPr lang="pt-BR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no terceiro mês.</a:t>
            </a:r>
          </a:p>
        </p:txBody>
      </p:sp>
      <p:sp>
        <p:nvSpPr>
          <p:cNvPr id="25" name="Retângulo 24"/>
          <p:cNvSpPr/>
          <p:nvPr/>
        </p:nvSpPr>
        <p:spPr>
          <a:xfrm>
            <a:off x="984737" y="2702040"/>
            <a:ext cx="777686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4: Melhorar o registro do programa de pré-natal</a:t>
            </a:r>
            <a:endParaRPr lang="pt-BR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4.1: </a:t>
            </a:r>
            <a:r>
              <a:rPr lang="pt-B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Manter registro na ficha de </a:t>
            </a:r>
            <a:r>
              <a:rPr lang="pt-B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acompanhamento espelho </a:t>
            </a:r>
            <a:r>
              <a:rPr lang="pt-B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pré-natal em 100% das gestantes.</a:t>
            </a:r>
          </a:p>
        </p:txBody>
      </p:sp>
      <p:sp>
        <p:nvSpPr>
          <p:cNvPr id="26" name="Retângulo 25"/>
          <p:cNvSpPr/>
          <p:nvPr/>
        </p:nvSpPr>
        <p:spPr>
          <a:xfrm>
            <a:off x="2628198" y="4465073"/>
            <a:ext cx="38876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com registros atualizados</a:t>
            </a:r>
          </a:p>
        </p:txBody>
      </p:sp>
      <p:sp>
        <p:nvSpPr>
          <p:cNvPr id="27" name="Retângulo 26"/>
          <p:cNvSpPr/>
          <p:nvPr/>
        </p:nvSpPr>
        <p:spPr>
          <a:xfrm>
            <a:off x="1007604" y="5107113"/>
            <a:ext cx="777686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5: Realizar avaliação de risco </a:t>
            </a:r>
            <a:endParaRPr lang="pt-BR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5.1: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Avaliar risco gestacional em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100% gestantes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1" name="Retângulo 30"/>
          <p:cNvSpPr/>
          <p:nvPr/>
        </p:nvSpPr>
        <p:spPr>
          <a:xfrm>
            <a:off x="2735796" y="6055144"/>
            <a:ext cx="58326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com avaliação de risco </a:t>
            </a:r>
          </a:p>
        </p:txBody>
      </p:sp>
    </p:spTree>
    <p:extLst>
      <p:ext uri="{BB962C8B-B14F-4D97-AF65-F5344CB8AC3E}">
        <p14:creationId xmlns:p14="http://schemas.microsoft.com/office/powerpoint/2010/main" val="310075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88640"/>
            <a:ext cx="7920880" cy="6048672"/>
          </a:xfrm>
        </p:spPr>
        <p:txBody>
          <a:bodyPr>
            <a:normAutofit fontScale="32500" lnSpcReduction="20000"/>
          </a:bodyPr>
          <a:lstStyle/>
          <a:p>
            <a:pPr marL="82296" indent="0">
              <a:buNone/>
            </a:pPr>
            <a:r>
              <a:rPr lang="pt-BR" sz="8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6: Promover a saúde no </a:t>
            </a:r>
            <a:r>
              <a:rPr lang="pt-BR" sz="8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pré-natal</a:t>
            </a:r>
          </a:p>
          <a:p>
            <a:pPr marL="82296" indent="0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pt-BR" sz="6800" b="1" dirty="0">
                <a:latin typeface="Arial" panose="020B0604020202020204" pitchFamily="34" charset="0"/>
                <a:cs typeface="Arial" panose="020B0604020202020204" pitchFamily="34" charset="0"/>
              </a:rPr>
              <a:t>Meta 6.1: </a:t>
            </a:r>
            <a:r>
              <a:rPr lang="pt-BR" sz="6800" dirty="0">
                <a:latin typeface="Arial" panose="020B0604020202020204" pitchFamily="34" charset="0"/>
                <a:cs typeface="Arial" panose="020B0604020202020204" pitchFamily="34" charset="0"/>
              </a:rPr>
              <a:t>Garantir a 100% das gestantes, orientação nutricional durante a gestação</a:t>
            </a:r>
            <a:r>
              <a:rPr lang="pt-BR" sz="6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>
              <a:buNone/>
            </a:pPr>
            <a:endParaRPr lang="pt-BR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pt-BR" sz="6800" b="1" dirty="0">
                <a:latin typeface="Arial" panose="020B0604020202020204" pitchFamily="34" charset="0"/>
                <a:cs typeface="Arial" panose="020B0604020202020204" pitchFamily="34" charset="0"/>
              </a:rPr>
              <a:t>Meta 6.2: </a:t>
            </a:r>
            <a:r>
              <a:rPr lang="pt-BR" sz="6800" dirty="0">
                <a:latin typeface="Arial" panose="020B0604020202020204" pitchFamily="34" charset="0"/>
                <a:cs typeface="Arial" panose="020B0604020202020204" pitchFamily="34" charset="0"/>
              </a:rPr>
              <a:t>Promover o aleitamento materno junto a 100% das gestantes</a:t>
            </a:r>
            <a:r>
              <a:rPr lang="pt-BR" sz="6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>
              <a:buNone/>
            </a:pPr>
            <a:endParaRPr lang="pt-BR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pt-BR" sz="6800" b="1" dirty="0">
                <a:latin typeface="Arial" panose="020B0604020202020204" pitchFamily="34" charset="0"/>
                <a:cs typeface="Arial" panose="020B0604020202020204" pitchFamily="34" charset="0"/>
              </a:rPr>
              <a:t>Meta 6.3: </a:t>
            </a:r>
            <a:r>
              <a:rPr lang="pt-BR" sz="6800" dirty="0">
                <a:latin typeface="Arial" panose="020B0604020202020204" pitchFamily="34" charset="0"/>
                <a:cs typeface="Arial" panose="020B0604020202020204" pitchFamily="34" charset="0"/>
              </a:rPr>
              <a:t>Orientar 100% das gestantes sobre os cuidados com o recém-nascido</a:t>
            </a:r>
            <a:r>
              <a:rPr lang="pt-BR" sz="6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>
              <a:buNone/>
            </a:pPr>
            <a:endParaRPr lang="pt-BR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pt-BR" sz="6800" b="1" dirty="0">
                <a:latin typeface="Arial" panose="020B0604020202020204" pitchFamily="34" charset="0"/>
                <a:cs typeface="Arial" panose="020B0604020202020204" pitchFamily="34" charset="0"/>
              </a:rPr>
              <a:t>Meta 6.4: </a:t>
            </a:r>
            <a:r>
              <a:rPr lang="pt-BR" sz="6800" dirty="0">
                <a:latin typeface="Arial" panose="020B0604020202020204" pitchFamily="34" charset="0"/>
                <a:cs typeface="Arial" panose="020B0604020202020204" pitchFamily="34" charset="0"/>
              </a:rPr>
              <a:t>Orientar 100% das gestantes sobre anticoncepção após o parto</a:t>
            </a:r>
            <a:r>
              <a:rPr lang="pt-BR" sz="6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>
              <a:buNone/>
            </a:pPr>
            <a:endParaRPr lang="pt-BR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pt-BR" sz="6800" b="1" dirty="0">
                <a:latin typeface="Arial" panose="020B0604020202020204" pitchFamily="34" charset="0"/>
                <a:cs typeface="Arial" panose="020B0604020202020204" pitchFamily="34" charset="0"/>
              </a:rPr>
              <a:t>Meta 6.5: </a:t>
            </a:r>
            <a:r>
              <a:rPr lang="pt-BR" sz="6800" dirty="0">
                <a:latin typeface="Arial" panose="020B0604020202020204" pitchFamily="34" charset="0"/>
                <a:cs typeface="Arial" panose="020B0604020202020204" pitchFamily="34" charset="0"/>
              </a:rPr>
              <a:t>Orientar 100% das gestantes sobre os riscos do tabagismo e do uso de álcool e drogas na gestação</a:t>
            </a:r>
            <a:r>
              <a:rPr lang="pt-BR" sz="6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>
              <a:buNone/>
            </a:pPr>
            <a:endParaRPr lang="pt-BR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pt-BR" sz="6800" b="1" dirty="0">
                <a:latin typeface="Arial" panose="020B0604020202020204" pitchFamily="34" charset="0"/>
                <a:cs typeface="Arial" panose="020B0604020202020204" pitchFamily="34" charset="0"/>
              </a:rPr>
              <a:t>Meta 6.6: </a:t>
            </a:r>
            <a:r>
              <a:rPr lang="pt-BR" sz="6800" dirty="0">
                <a:latin typeface="Arial" panose="020B0604020202020204" pitchFamily="34" charset="0"/>
                <a:cs typeface="Arial" panose="020B0604020202020204" pitchFamily="34" charset="0"/>
              </a:rPr>
              <a:t>Orientar 100% das gestantes sobre higiene bucal</a:t>
            </a:r>
            <a:r>
              <a:rPr lang="pt-BR" sz="6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6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267744" y="5529426"/>
            <a:ext cx="58326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</a:rPr>
              <a:t>Resultado: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Todas as metas foram alcançadas em </a:t>
            </a:r>
            <a:r>
              <a:rPr lang="pt-BR" sz="2000" b="1" dirty="0" smtClean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100</a:t>
            </a:r>
            <a:r>
              <a:rPr lang="pt-BR" sz="20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%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</a:rPr>
              <a:t>nos três meses da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intervenção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94457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340767"/>
            <a:ext cx="7642096" cy="4697475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pt-BR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1: Ampliar a cobertura da atenção a puérperas.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1.1: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Garantir a 100% das puérperas cadastradas no programa de Pré-Natal e Puerpério da Unidade de Saúde consulta puerperal antes dos 42 dias após o parto.</a:t>
            </a:r>
          </a:p>
          <a:p>
            <a:pPr marL="82296" indent="0" algn="just">
              <a:buNone/>
            </a:pPr>
            <a:endParaRPr lang="pt-B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971600" y="116632"/>
            <a:ext cx="7920880" cy="72008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pt-BR" sz="40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100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995936" y="806345"/>
            <a:ext cx="16209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Puerpério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Gráfico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141" y="3789040"/>
            <a:ext cx="4909797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Seta entalhada para a direita 15"/>
          <p:cNvSpPr/>
          <p:nvPr/>
        </p:nvSpPr>
        <p:spPr>
          <a:xfrm>
            <a:off x="1617571" y="4596390"/>
            <a:ext cx="794188" cy="38078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/>
          </a:p>
          <a:p>
            <a:pPr algn="ctr"/>
            <a:r>
              <a:rPr lang="pt-BR" dirty="0" smtClean="0"/>
              <a:t>92,0%</a:t>
            </a:r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>
            <a:off x="7530664" y="4509120"/>
            <a:ext cx="742232" cy="718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Meta 100%</a:t>
            </a:r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1872750" y="6110999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92,0%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(23) puérperas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com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consulta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até 42 dias após o parto</a:t>
            </a:r>
          </a:p>
        </p:txBody>
      </p:sp>
    </p:spTree>
    <p:extLst>
      <p:ext uri="{BB962C8B-B14F-4D97-AF65-F5344CB8AC3E}">
        <p14:creationId xmlns:p14="http://schemas.microsoft.com/office/powerpoint/2010/main" val="42928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30480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CARACTERIZAÇÃO DO MUNICÍPIO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2296" indent="0">
              <a:buNone/>
            </a:pPr>
            <a:endParaRPr lang="pt-BR" sz="2400" b="1" dirty="0">
              <a:solidFill>
                <a:srgbClr val="4F271C">
                  <a:satMod val="13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 smtClean="0"/>
              <a:t>Área </a:t>
            </a:r>
            <a:r>
              <a:rPr lang="pt-BR" sz="2400" dirty="0"/>
              <a:t>territorial de </a:t>
            </a:r>
            <a:r>
              <a:rPr lang="pt-BR" sz="2400" dirty="0" smtClean="0"/>
              <a:t>226.374km²</a:t>
            </a:r>
          </a:p>
          <a:p>
            <a:pPr algn="just"/>
            <a:r>
              <a:rPr lang="pt-BR" sz="2400" dirty="0"/>
              <a:t>P</a:t>
            </a:r>
            <a:r>
              <a:rPr lang="pt-BR" sz="2400" dirty="0" smtClean="0"/>
              <a:t>opulação </a:t>
            </a:r>
            <a:r>
              <a:rPr lang="pt-BR" sz="2400" dirty="0"/>
              <a:t>estimada de 10.693 habitantes (IBGE, 2010</a:t>
            </a:r>
            <a:r>
              <a:rPr lang="pt-BR" sz="2400" dirty="0" smtClean="0"/>
              <a:t>)</a:t>
            </a:r>
          </a:p>
          <a:p>
            <a:pPr algn="just"/>
            <a:r>
              <a:rPr lang="pt-BR" sz="2400" dirty="0" smtClean="0"/>
              <a:t>Cinco UBS: 3 rurais e 2 urbanas</a:t>
            </a:r>
          </a:p>
          <a:p>
            <a:pPr algn="just"/>
            <a:r>
              <a:rPr lang="pt-BR" sz="2400" dirty="0" smtClean="0"/>
              <a:t>Limites com municípios: Luzilândia(N) Esperantina (ND) São Joao do Rahal (E) Campo Largo (S) Madeiro (SE) </a:t>
            </a:r>
          </a:p>
          <a:p>
            <a:pPr algn="just"/>
            <a:r>
              <a:rPr lang="pt-BR" sz="2400" dirty="0" smtClean="0"/>
              <a:t>Eminentemente Rural-Baixo desenvolvimento cultural e econômico com poucas possibilidades de emprego</a:t>
            </a:r>
          </a:p>
          <a:p>
            <a:pPr algn="just"/>
            <a:r>
              <a:rPr lang="pt-BR" sz="2400" dirty="0" smtClean="0"/>
              <a:t>Atividade econômica (agricultura e comércio)</a:t>
            </a:r>
          </a:p>
          <a:p>
            <a:pPr algn="just"/>
            <a:r>
              <a:rPr lang="pt-BR" sz="2400" dirty="0" smtClean="0"/>
              <a:t>Diversidade religiosa</a:t>
            </a:r>
          </a:p>
          <a:p>
            <a:pPr algn="just"/>
            <a:endParaRPr lang="pt-BR" sz="2400" dirty="0" smtClean="0"/>
          </a:p>
          <a:p>
            <a:pPr algn="just"/>
            <a:endParaRPr lang="pt-BR" sz="2400" b="1" dirty="0" smtClean="0">
              <a:solidFill>
                <a:srgbClr val="4F271C">
                  <a:satMod val="13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260899"/>
            <a:ext cx="1402072" cy="1920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27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88640"/>
            <a:ext cx="7848872" cy="6552728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pt-BR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pt-BR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 Melhorar a qualidade da atenção às puérperas na Unidade </a:t>
            </a:r>
            <a:r>
              <a:rPr lang="pt-BR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Saúde</a:t>
            </a:r>
            <a:r>
              <a:rPr lang="pt-BR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t-BR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2.1: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Examinar as mamas em 100% das puérperas cadastradas no Programa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</a:t>
            </a:r>
          </a:p>
          <a:p>
            <a:pPr marL="82296" indent="0">
              <a:buNone/>
            </a:pPr>
            <a:endParaRPr lang="pt-BR" sz="1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pt-BR" sz="1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ctr">
              <a:buNone/>
            </a:pPr>
            <a:r>
              <a:rPr lang="pt-BR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pt-BR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das usuárias com as mamas examinadas </a:t>
            </a:r>
            <a:endParaRPr 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áfico 19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3" y="2503856"/>
            <a:ext cx="4542767" cy="258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eta entalhada para a direita 7"/>
          <p:cNvSpPr/>
          <p:nvPr/>
        </p:nvSpPr>
        <p:spPr>
          <a:xfrm>
            <a:off x="1619672" y="3586087"/>
            <a:ext cx="912299" cy="41686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100%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7266362" y="3439433"/>
            <a:ext cx="778315" cy="6897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Meta 100%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804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892317" y="93400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lvl="0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pt-BR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2.2: </a:t>
            </a:r>
            <a:r>
              <a:rPr lang="pt-B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Examinar o abdome em 100% das puérperas cadastradas no Programa.</a:t>
            </a:r>
          </a:p>
        </p:txBody>
      </p:sp>
      <p:pic>
        <p:nvPicPr>
          <p:cNvPr id="6" name="Gráfico 2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886" y="900259"/>
            <a:ext cx="420974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eta entalhada para a direita 6"/>
          <p:cNvSpPr/>
          <p:nvPr/>
        </p:nvSpPr>
        <p:spPr>
          <a:xfrm>
            <a:off x="1571037" y="1929763"/>
            <a:ext cx="1012423" cy="41063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100%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7136604" y="1810760"/>
            <a:ext cx="688661" cy="6486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Meta 100%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2409389" y="3276523"/>
            <a:ext cx="64216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das usuárias com o abdome examinado</a:t>
            </a:r>
          </a:p>
        </p:txBody>
      </p:sp>
      <p:pic>
        <p:nvPicPr>
          <p:cNvPr id="10" name="Gráfico 2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886" y="4462977"/>
            <a:ext cx="4428492" cy="197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tângulo 10"/>
          <p:cNvSpPr/>
          <p:nvPr/>
        </p:nvSpPr>
        <p:spPr>
          <a:xfrm>
            <a:off x="959131" y="3635558"/>
            <a:ext cx="78415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2.3: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Realizar exame ginecológico em 100% das puérperas cadastradas no Programa.</a:t>
            </a:r>
          </a:p>
        </p:txBody>
      </p:sp>
      <p:sp>
        <p:nvSpPr>
          <p:cNvPr id="12" name="Seta entalhada para a direita 11"/>
          <p:cNvSpPr/>
          <p:nvPr/>
        </p:nvSpPr>
        <p:spPr>
          <a:xfrm>
            <a:off x="1571036" y="4952365"/>
            <a:ext cx="1012423" cy="41063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92%</a:t>
            </a:r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7340805" y="4941013"/>
            <a:ext cx="688661" cy="6486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Meta 100%</a:t>
            </a:r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1907704" y="6437390"/>
            <a:ext cx="64936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97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92% </a:t>
            </a: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(23) puérperas realizaram 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exame ginecológico.</a:t>
            </a:r>
            <a:endParaRPr lang="pt-B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89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88640"/>
            <a:ext cx="7920880" cy="6059760"/>
          </a:xfrm>
        </p:spPr>
        <p:txBody>
          <a:bodyPr/>
          <a:lstStyle/>
          <a:p>
            <a:pPr marL="82296" indent="0" algn="just">
              <a:buNone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2.4: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Avaliar o estado psíquico em 100% das puérperas cadastradas no Programa.</a:t>
            </a:r>
          </a:p>
          <a:p>
            <a:pPr marL="82296" indent="0">
              <a:buNone/>
            </a:pPr>
            <a:endParaRPr lang="pt-BR" dirty="0"/>
          </a:p>
        </p:txBody>
      </p:sp>
      <p:pic>
        <p:nvPicPr>
          <p:cNvPr id="4" name="Gráfico 2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555" y="966857"/>
            <a:ext cx="3903994" cy="229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eta entalhada para a direita 4"/>
          <p:cNvSpPr/>
          <p:nvPr/>
        </p:nvSpPr>
        <p:spPr>
          <a:xfrm>
            <a:off x="1763688" y="2114845"/>
            <a:ext cx="883927" cy="34061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100%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6743533" y="1941648"/>
            <a:ext cx="734897" cy="6870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Meta 100%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2647615" y="3274042"/>
            <a:ext cx="4456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com estado psicológico avaliado</a:t>
            </a:r>
          </a:p>
        </p:txBody>
      </p:sp>
      <p:sp>
        <p:nvSpPr>
          <p:cNvPr id="8" name="Retângulo 7"/>
          <p:cNvSpPr/>
          <p:nvPr/>
        </p:nvSpPr>
        <p:spPr>
          <a:xfrm>
            <a:off x="1115616" y="3910697"/>
            <a:ext cx="802838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2.5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Avaliar intercorrências em 100% das puérperas cadastradas no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Programa.</a:t>
            </a:r>
          </a:p>
          <a:p>
            <a:r>
              <a:rPr lang="pt-BR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pt-BR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pt-BR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avaliadas enquanto 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intercorrências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2.6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Prescrever a 100% das puérperas um dos métodos de anticoncepção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pt-BR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</a:p>
          <a:p>
            <a:r>
              <a:rPr lang="pt-BR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100</a:t>
            </a:r>
            <a:r>
              <a:rPr lang="pt-BR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foram indicadas algum anticoncepcional 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89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498080" cy="1143000"/>
          </a:xfrm>
        </p:spPr>
        <p:txBody>
          <a:bodyPr/>
          <a:lstStyle/>
          <a:p>
            <a:r>
              <a:rPr lang="pt-BR" dirty="0" smtClean="0"/>
              <a:t>             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7" y="116632"/>
            <a:ext cx="8100393" cy="6741368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pt-BR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3: Melhorar a adesão das mães ao puerpério</a:t>
            </a:r>
            <a:endParaRPr lang="pt-BR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3.1: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Realizar busca ativa em 100% das puérperas que não realizaram a consulta de puerpério até 30 dias após o parto.</a:t>
            </a:r>
          </a:p>
          <a:p>
            <a:pPr marL="82296" indent="0">
              <a:buNone/>
            </a:pPr>
            <a:endParaRPr lang="pt-BR" sz="2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ctr">
              <a:buNone/>
            </a:pPr>
            <a:r>
              <a:rPr lang="pt-BR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</a:t>
            </a:r>
            <a:r>
              <a:rPr lang="pt-BR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busca faltosas (até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30 dias após o parto) </a:t>
            </a:r>
          </a:p>
          <a:p>
            <a:pPr marL="82296" indent="0">
              <a:buNone/>
            </a:pPr>
            <a:endParaRPr lang="pt-BR" sz="2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pt-BR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4: Melhorar </a:t>
            </a:r>
            <a:r>
              <a:rPr lang="pt-BR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registro das informações</a:t>
            </a:r>
            <a:endParaRPr lang="pt-BR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4.1: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Manter registro na ficha de acompanhamento do Programa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em 100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% das puérperas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 algn="ctr">
              <a:buNone/>
            </a:pPr>
            <a:endParaRPr lang="pt-BR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ctr">
              <a:buNone/>
            </a:pPr>
            <a:r>
              <a:rPr lang="pt-BR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pt-BR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com registros atualizados</a:t>
            </a:r>
          </a:p>
          <a:p>
            <a:pPr marL="82296" indent="0" algn="just">
              <a:buNone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733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88640"/>
            <a:ext cx="7920880" cy="648072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pt-BR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5: Promover a saúde das </a:t>
            </a:r>
            <a:r>
              <a:rPr lang="pt-BR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puérperas</a:t>
            </a:r>
          </a:p>
          <a:p>
            <a:pPr marL="82296" indent="0">
              <a:buNone/>
            </a:pPr>
            <a:endParaRPr lang="pt-BR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5.1: Orientar 100% das puérperas cadastradas no Programa sobre os cuidados do recém-nascido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 algn="ctr">
              <a:buNone/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ctr">
              <a:buNone/>
            </a:pPr>
            <a:r>
              <a:rPr lang="pt-BR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pt-BR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orientadas sobre os cuidados do recém nascido</a:t>
            </a:r>
          </a:p>
          <a:p>
            <a:pPr marL="82296" indent="0" algn="ctr">
              <a:buNone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5.2: Orientar 100% das puérperas cadastradas no Programa sobre aleitamento materno exclusivo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>
              <a:buNone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ctr">
              <a:buNone/>
            </a:pPr>
            <a:r>
              <a:rPr lang="pt-BR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orientadas sobre aleitamento materno</a:t>
            </a:r>
          </a:p>
          <a:p>
            <a:pPr marL="82296" indent="0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5.3: Orientar 100% das puérperas cadastradas no Programa sobre planejamento familiar.</a:t>
            </a:r>
          </a:p>
          <a:p>
            <a:pPr marL="82296" indent="0" algn="ctr">
              <a:buNone/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ctr">
              <a:buNone/>
            </a:pPr>
            <a:r>
              <a:rPr lang="pt-BR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pt-BR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orientadas sobre o planejamento familiar</a:t>
            </a:r>
          </a:p>
          <a:p>
            <a:pPr marL="82296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153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498080" cy="850106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  <a:endParaRPr lang="pt-BR" sz="4000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37279" y="1038746"/>
            <a:ext cx="7746064" cy="541459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Importância da Intervenção:</a:t>
            </a:r>
            <a:endParaRPr lang="pt-BR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pt-B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a Equipe: </a:t>
            </a:r>
          </a:p>
          <a:p>
            <a:pPr marL="82296" indent="0">
              <a:buNone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Surgiu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uma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equipe nova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atualizada, dedicada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melhorar a saúde das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usuárias da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nossa área de abrangência.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Demostrou as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possibilidades de melhorar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cada dia mais nosso trabalho.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Enriqueceu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os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valores éticos e humanos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existentes nos profissionais da equipe (humanização nos serviços de saúde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Demostrou-se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 importância de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conhecer os protocolos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emitidos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pelo SUS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atingir as metas específicas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pt-B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296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79680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>
            <a:normAutofit/>
          </a:bodyPr>
          <a:lstStyle/>
          <a:p>
            <a:pPr marL="82296" lvl="0" indent="0">
              <a:buClr>
                <a:srgbClr val="3891A7"/>
              </a:buClr>
              <a:buNone/>
            </a:pPr>
            <a:r>
              <a:rPr lang="pt-B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o Serviço: </a:t>
            </a:r>
          </a:p>
          <a:p>
            <a:pPr marL="82296" lvl="0" indent="0">
              <a:buClr>
                <a:srgbClr val="3891A7"/>
              </a:buClr>
              <a:buNone/>
            </a:pPr>
            <a:endParaRPr lang="pt-BR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3891A7"/>
              </a:buClr>
              <a:buFont typeface="Wingdings" panose="05000000000000000000" pitchFamily="2" charset="2"/>
              <a:buChar char="ü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 intervenção foi incorporada a rotina do trabalho da UBS.</a:t>
            </a:r>
          </a:p>
          <a:p>
            <a:pPr>
              <a:buClr>
                <a:srgbClr val="3891A7"/>
              </a:buClr>
              <a:buFont typeface="Wingdings" panose="05000000000000000000" pitchFamily="2" charset="2"/>
              <a:buChar char="ü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Mudou totalmente a rotina  em relação as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necessidades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de saúde das gestantes e puérperas.  </a:t>
            </a:r>
          </a:p>
          <a:p>
            <a:pPr lvl="0">
              <a:buClr>
                <a:srgbClr val="3891A7"/>
              </a:buClr>
              <a:buFont typeface="Wingdings" panose="05000000000000000000" pitchFamily="2" charset="2"/>
              <a:buChar char="ü"/>
            </a:pPr>
            <a:r>
              <a:rPr lang="pt-BR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Demostrou </a:t>
            </a:r>
            <a:r>
              <a:rPr lang="pt-B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importância de estabelecer </a:t>
            </a:r>
            <a:r>
              <a:rPr lang="pt-BR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prioridades</a:t>
            </a:r>
            <a:r>
              <a:rPr lang="pt-B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atendimento nos serviços de saúde</a:t>
            </a:r>
            <a:r>
              <a:rPr lang="pt-BR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Clr>
                <a:srgbClr val="3891A7"/>
              </a:buClr>
              <a:buFont typeface="Wingdings" panose="05000000000000000000" pitchFamily="2" charset="2"/>
              <a:buChar char="ü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Permitiu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ganhar o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respeito e a confiança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da população e dos gestores de saúde no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município, acreditando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no impacto positivo que produz o nosso sistema de trabalho.</a:t>
            </a:r>
          </a:p>
          <a:p>
            <a:pPr>
              <a:buClr>
                <a:srgbClr val="3891A7"/>
              </a:buClr>
              <a:buFont typeface="Wingdings" panose="05000000000000000000" pitchFamily="2" charset="2"/>
              <a:buChar char="ü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 vínculo entre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equipe-comunidade-gestores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possibilitou tomar decisões e estabelecer linhas de trabalho e atividades orientadas para a obtenção de ganhos em saúde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Clr>
                <a:srgbClr val="3891A7"/>
              </a:buClr>
              <a:buFont typeface="Wingdings" panose="05000000000000000000" pitchFamily="2" charset="2"/>
              <a:buChar char="ü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3891A7"/>
              </a:buClr>
              <a:buFont typeface="Wingdings" panose="05000000000000000000" pitchFamily="2" charset="2"/>
              <a:buChar char="ü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3891A7"/>
              </a:buClr>
              <a:buFont typeface="Wingdings" panose="05000000000000000000" pitchFamily="2" charset="2"/>
              <a:buChar char="ü"/>
            </a:pPr>
            <a:endParaRPr lang="pt-BR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730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548680"/>
            <a:ext cx="7498080" cy="611088"/>
          </a:xfrm>
        </p:spPr>
        <p:txBody>
          <a:bodyPr>
            <a:normAutofit/>
          </a:bodyPr>
          <a:lstStyle/>
          <a:p>
            <a:pPr marL="82296" lvl="0">
              <a:spcBef>
                <a:spcPts val="600"/>
              </a:spcBef>
            </a:pPr>
            <a:r>
              <a:rPr lang="pt-BR" sz="2400" b="1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Para a Comunidade:</a:t>
            </a:r>
            <a:endParaRPr lang="pt-BR" sz="2400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412776"/>
            <a:ext cx="7498080" cy="345638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mudanças acontecidas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no estilo de vida das usuárias aumentaram a qualidade da saúde das mesmas.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comunidade ficou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mais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preparada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para abordar e discutir com as lideranças políticas os problemas de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saúde e como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procurar soluções para os mesmos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</a:t>
            </a:r>
            <a:r>
              <a:rPr lang="pt-B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foram alcançados </a:t>
            </a:r>
            <a:r>
              <a:rPr lang="pt-BR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graças ao </a:t>
            </a:r>
            <a:r>
              <a:rPr lang="pt-BR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protagonismo</a:t>
            </a:r>
            <a:r>
              <a:rPr lang="pt-BR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participação </a:t>
            </a:r>
            <a:r>
              <a:rPr lang="pt-B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ativa e constante da comunidade. </a:t>
            </a:r>
            <a:endParaRPr lang="pt-BR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pt-BR" sz="1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pt-B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82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Reflexão crítica sobre aprendizagem</a:t>
            </a:r>
            <a:endParaRPr lang="pt-BR" sz="3200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115616" y="1417638"/>
            <a:ext cx="7920880" cy="5256584"/>
          </a:xfrm>
        </p:spPr>
        <p:txBody>
          <a:bodyPr>
            <a:norm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Aumentou minha preparação como profissional. 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Sinto ter contribuído com a saúde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do povo matiénse. 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pt-B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Protagonizei uma aliança entre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profissionais, ACS, gestores 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comunidade. </a:t>
            </a:r>
          </a:p>
          <a:p>
            <a:pPr marL="82296" indent="0">
              <a:buNone/>
            </a:pPr>
            <a:endParaRPr lang="pt-B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Conheci uma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população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excepcional.</a:t>
            </a:r>
          </a:p>
          <a:p>
            <a:pPr marL="82296" indent="0">
              <a:buNone/>
            </a:pPr>
            <a:endParaRPr lang="pt-BR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Honra ter trabalhado com equipe tão profissional.</a:t>
            </a:r>
          </a:p>
          <a:p>
            <a:pPr marL="82296" indent="0">
              <a:buNone/>
            </a:pPr>
            <a:endParaRPr lang="pt-B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ctr">
              <a:buNone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Os desejos de fazer bem não tem fronteiras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15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 </a:t>
            </a:r>
            <a:r>
              <a:rPr lang="pt-BR" dirty="0" smtClean="0"/>
              <a:t>              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4429000" y="-99392"/>
            <a:ext cx="14334288" cy="7131968"/>
          </a:xfrm>
        </p:spPr>
        <p:txBody>
          <a:bodyPr/>
          <a:lstStyle/>
          <a:p>
            <a:pPr marL="82296" indent="0">
              <a:buNone/>
            </a:pPr>
            <a:r>
              <a:rPr lang="pt-BR" dirty="0" smtClean="0"/>
              <a:t>                       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pPr marL="82296" indent="0">
              <a:buNone/>
            </a:pPr>
            <a:endParaRPr lang="pt-BR" dirty="0" smtClean="0"/>
          </a:p>
          <a:p>
            <a:pPr marL="82296" indent="0">
              <a:buNone/>
            </a:pPr>
            <a:endParaRPr lang="pt-BR" dirty="0"/>
          </a:p>
          <a:p>
            <a:pPr marL="82296" indent="0">
              <a:buNone/>
            </a:pPr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283968" y="184482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9" name="Imagem 7620" descr="CAM0015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946" y="166327"/>
            <a:ext cx="2704344" cy="3605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084168" y="119675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31" name="Imagem 13" descr="CAM0018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755" y="183286"/>
            <a:ext cx="2676525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3203848" y="465313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35" name="Imagem 33" descr="CAM0016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510" y="3797597"/>
            <a:ext cx="2286000" cy="305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1990923" y="532477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6084168" y="5823644"/>
            <a:ext cx="22322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Obrigado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84867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98080" cy="1143000"/>
          </a:xfrm>
        </p:spPr>
        <p:txBody>
          <a:bodyPr/>
          <a:lstStyle/>
          <a:p>
            <a:pPr algn="ctr"/>
            <a:r>
              <a:rPr lang="pt-BR" sz="40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opulação 3860 pessoas: Urbana</a:t>
            </a:r>
          </a:p>
          <a:p>
            <a:pPr algn="just"/>
            <a:r>
              <a:rPr lang="pt-B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Unidade </a:t>
            </a:r>
            <a:r>
              <a:rPr lang="pt-B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local adaptado dentro do hospital municipal</a:t>
            </a:r>
          </a:p>
          <a:p>
            <a:pPr algn="just"/>
            <a:r>
              <a:rPr lang="pt-B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Atendimento multidisciplinar </a:t>
            </a: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Temos NASF(Farmácia na secretaria municipal de saúde, CPD, nutricionista e psicóloga)</a:t>
            </a: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CRAS</a:t>
            </a: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Farmácias populares (2)</a:t>
            </a:r>
            <a:endParaRPr lang="pt-BR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170310"/>
            <a:ext cx="1919781" cy="1439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8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2938" y="0"/>
            <a:ext cx="7498080" cy="1080120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Antes da </a:t>
            </a:r>
            <a:r>
              <a:rPr lang="pt-BR" sz="40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Intervenção</a:t>
            </a:r>
            <a:endParaRPr lang="pt-BR" sz="4000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6914" y="1169368"/>
            <a:ext cx="7714104" cy="5688632"/>
          </a:xfrm>
        </p:spPr>
        <p:txBody>
          <a:bodyPr>
            <a:noAutofit/>
          </a:bodyPr>
          <a:lstStyle/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Cobertura de (44%) para o pré-natal e (71%) para 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puerpério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 atendimento não tinha caráter multidisciplinar</a:t>
            </a:r>
            <a:endParaRPr lang="pt-B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 avaliações de risco não tinham o seguimento adequado para os Centros de Referência e não havia contra referência. </a:t>
            </a:r>
            <a:endParaRPr lang="pt-B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Não existiam prioridades no atendimento</a:t>
            </a:r>
            <a:endParaRPr lang="pt-B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Pouco conhecimento dos protocolos</a:t>
            </a:r>
            <a:endParaRPr lang="pt-B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Baixa qualidade nos registros</a:t>
            </a:r>
            <a:endParaRPr lang="pt-B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Pouca participação da comunidade nos problemas de saúde e pouco nível de gestão das lideranças</a:t>
            </a: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Pouca  HUMANIZAÇÃO nos serviços.  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55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15816" y="332656"/>
            <a:ext cx="7498080" cy="114300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 geral</a:t>
            </a:r>
            <a:endParaRPr lang="pt-BR" sz="4000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1772816"/>
            <a:ext cx="7498080" cy="4800600"/>
          </a:xfrm>
        </p:spPr>
        <p:txBody>
          <a:bodyPr/>
          <a:lstStyle/>
          <a:p>
            <a:pPr marL="82296" indent="0" algn="ctr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Melhorar a atenção ao pré-natal e puerpério na UBS Centro de Saúde em Matias Olímpio/PI.</a:t>
            </a:r>
            <a:endParaRPr lang="pt-BR" dirty="0"/>
          </a:p>
          <a:p>
            <a:pPr marL="82296" indent="0">
              <a:buNone/>
            </a:pPr>
            <a:r>
              <a:rPr lang="pt-BR" dirty="0"/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495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59832" y="332656"/>
            <a:ext cx="3528392" cy="936104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sz="44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pt-BR" sz="4400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484784"/>
            <a:ext cx="8136904" cy="5184576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ações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foram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desenvolvidas nos seguintes eixos: 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onitoramento e avaliação: Monitoramento mantido dos envolvidos possibilitou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otimizar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os serviços</a:t>
            </a: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Organização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 gestão do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serviço: Com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funções definidas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os serviços foram desenvolvidos com qualidade </a:t>
            </a: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Engajamento público: Conscientes das funções a equipe conseguiu colocar a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comunidade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num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papel  participativo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nas ações de saúde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ualificação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da prática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clínica:  As constantes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atualizações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possibilitaram uma UBS qualitativamente melhor e uma comunidade mais segura.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19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0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Metodologia/Ações</a:t>
            </a:r>
            <a:endParaRPr lang="pt-BR" sz="4000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31640" y="1196752"/>
            <a:ext cx="7498080" cy="432048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endParaRPr lang="pt-BR" dirty="0" smtClean="0"/>
          </a:p>
          <a:p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Intervenção de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meses</a:t>
            </a:r>
          </a:p>
          <a:p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População alvo: todas as gestantes e puérperas da área de abrangência</a:t>
            </a:r>
          </a:p>
          <a:p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Cadastro da população alvo: gestantes e puérperas</a:t>
            </a:r>
          </a:p>
          <a:p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Atendimento individual na UBS e visita domiciliar de forma planejada, controlada, sem interrupção</a:t>
            </a:r>
          </a:p>
          <a:p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Qualificação/treinamento da equipe: produções mensais, atualizações, palestras, e avaliação continuada do programa (protocolos).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867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99792" y="625252"/>
            <a:ext cx="8434184" cy="566936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Metodologia/Ações</a:t>
            </a:r>
            <a:br>
              <a:rPr lang="pt-BR" sz="40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0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Pré-natal    </a:t>
            </a:r>
            <a:endParaRPr lang="pt-BR" sz="4000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Espaço Reservado para Conteúdo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7239009"/>
              </p:ext>
            </p:extLst>
          </p:nvPr>
        </p:nvGraphicFramePr>
        <p:xfrm>
          <a:off x="1547664" y="1700808"/>
          <a:ext cx="7137723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trela de 6 Pontas 3"/>
          <p:cNvSpPr/>
          <p:nvPr/>
        </p:nvSpPr>
        <p:spPr>
          <a:xfrm>
            <a:off x="3995936" y="2636911"/>
            <a:ext cx="2123107" cy="2952328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558" y="3398123"/>
            <a:ext cx="1725934" cy="1429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57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1403648" y="4077072"/>
            <a:ext cx="7406640" cy="1752600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2593985" y="141521"/>
            <a:ext cx="7498080" cy="1143000"/>
          </a:xfrm>
          <a:prstGeom prst="rect">
            <a:avLst/>
          </a:prstGeom>
        </p:spPr>
        <p:txBody>
          <a:bodyPr anchor="b">
            <a:normAutofit fontScale="9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Metodologia/Ações</a:t>
            </a:r>
          </a:p>
          <a:p>
            <a:r>
              <a:rPr lang="pt-BR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Puerpério</a:t>
            </a:r>
            <a:endParaRPr lang="pt-BR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Fluxograma: Processo alternativo 23"/>
          <p:cNvSpPr/>
          <p:nvPr/>
        </p:nvSpPr>
        <p:spPr>
          <a:xfrm>
            <a:off x="4111830" y="1316799"/>
            <a:ext cx="1728192" cy="155976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Ampliar a cobertura de atenção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Fluxograma: Processo alternativo 24"/>
          <p:cNvSpPr/>
          <p:nvPr/>
        </p:nvSpPr>
        <p:spPr>
          <a:xfrm>
            <a:off x="6451037" y="3235829"/>
            <a:ext cx="2088232" cy="165618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Melhorar a qualidade da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atenção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Fluxograma: Processo alternativo 25"/>
          <p:cNvSpPr/>
          <p:nvPr/>
        </p:nvSpPr>
        <p:spPr>
          <a:xfrm>
            <a:off x="5190897" y="5505571"/>
            <a:ext cx="2304256" cy="113724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Melhorar 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adesão</a:t>
            </a:r>
            <a:endParaRPr lang="pt-BR" dirty="0"/>
          </a:p>
        </p:txBody>
      </p:sp>
      <p:sp>
        <p:nvSpPr>
          <p:cNvPr id="27" name="Fluxograma: Processo alternativo 26"/>
          <p:cNvSpPr/>
          <p:nvPr/>
        </p:nvSpPr>
        <p:spPr>
          <a:xfrm>
            <a:off x="2316486" y="5505571"/>
            <a:ext cx="2255514" cy="116446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Melhorar o registro das informações</a:t>
            </a:r>
          </a:p>
        </p:txBody>
      </p:sp>
      <p:sp>
        <p:nvSpPr>
          <p:cNvPr id="29" name="Fluxograma: Processo alternativo 28"/>
          <p:cNvSpPr/>
          <p:nvPr/>
        </p:nvSpPr>
        <p:spPr>
          <a:xfrm>
            <a:off x="1376616" y="3207146"/>
            <a:ext cx="2088232" cy="158417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Promover 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saúde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Estrela de 5 pontas 29"/>
          <p:cNvSpPr/>
          <p:nvPr/>
        </p:nvSpPr>
        <p:spPr>
          <a:xfrm>
            <a:off x="3571770" y="2832005"/>
            <a:ext cx="2808312" cy="259228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9747" y="3528427"/>
            <a:ext cx="2152358" cy="152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89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1672</TotalTime>
  <Words>1682</Words>
  <Application>Microsoft Office PowerPoint</Application>
  <PresentationFormat>Apresentação na tela (4:3)</PresentationFormat>
  <Paragraphs>300</Paragraphs>
  <Slides>29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8" baseType="lpstr">
      <vt:lpstr>Arial</vt:lpstr>
      <vt:lpstr>Arial Black</vt:lpstr>
      <vt:lpstr>Calibri</vt:lpstr>
      <vt:lpstr>Gill Sans MT</vt:lpstr>
      <vt:lpstr>Times New Roman</vt:lpstr>
      <vt:lpstr>Verdana</vt:lpstr>
      <vt:lpstr>Wingdings</vt:lpstr>
      <vt:lpstr>Wingdings 2</vt:lpstr>
      <vt:lpstr>Solstício</vt:lpstr>
      <vt:lpstr>UNIVERSIDADE ABERTA DO SUS UNIVERSIDADE FEDERAL DE PELOTAS Especialização em Saúde da Família Modalidade a Distância Turma 8 </vt:lpstr>
      <vt:lpstr>INTRODUÇÃO</vt:lpstr>
      <vt:lpstr>INTRODUÇÃO</vt:lpstr>
      <vt:lpstr>Antes da Intervenção</vt:lpstr>
      <vt:lpstr>Objetivo geral</vt:lpstr>
      <vt:lpstr> Metodologia</vt:lpstr>
      <vt:lpstr>Metodologia/Ações</vt:lpstr>
      <vt:lpstr>Metodologia/Ações        Pré-natal    </vt:lpstr>
      <vt:lpstr>   </vt:lpstr>
      <vt:lpstr>Logística</vt:lpstr>
      <vt:lpstr>Objetivos, Metas e Resultados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              </vt:lpstr>
      <vt:lpstr>Apresentação do PowerPoint</vt:lpstr>
      <vt:lpstr>Discussão</vt:lpstr>
      <vt:lpstr>Apresentação do PowerPoint</vt:lpstr>
      <vt:lpstr>Para a Comunidade:</vt:lpstr>
      <vt:lpstr>Reflexão crítica sobre aprendizagem</vt:lpstr>
      <vt:lpstr>                    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UNIVERSIDADE FEDERAL DE PELOTAS Especialização em Saúde da Família Modalidade a Distância Turma 8</dc:title>
  <dc:creator>Talita Helena</dc:creator>
  <cp:lastModifiedBy>Raciel Moreno Sera</cp:lastModifiedBy>
  <cp:revision>372</cp:revision>
  <dcterms:created xsi:type="dcterms:W3CDTF">2015-08-05T17:36:44Z</dcterms:created>
  <dcterms:modified xsi:type="dcterms:W3CDTF">2015-09-18T00:39:04Z</dcterms:modified>
</cp:coreProperties>
</file>