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3" r:id="rId10"/>
    <p:sldId id="264" r:id="rId11"/>
    <p:sldId id="265" r:id="rId12"/>
    <p:sldId id="292" r:id="rId13"/>
    <p:sldId id="293" r:id="rId14"/>
    <p:sldId id="295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49069097634483"/>
          <c:y val="0.24509745256622298"/>
          <c:w val="0.8584915546823807"/>
          <c:h val="0.6225475295182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0.15145228215767634</c:v>
                </c:pt>
                <c:pt idx="1">
                  <c:v>0.43983402489626555</c:v>
                </c:pt>
                <c:pt idx="2">
                  <c:v>0.85269709543568462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79880"/>
        <c:axId val="212679096"/>
      </c:barChart>
      <c:catAx>
        <c:axId val="212679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679096"/>
        <c:crosses val="autoZero"/>
        <c:auto val="1"/>
        <c:lblAlgn val="ctr"/>
        <c:lblOffset val="100"/>
        <c:noMultiLvlLbl val="0"/>
      </c:catAx>
      <c:valAx>
        <c:axId val="212679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679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0.12337662337662338</c:v>
                </c:pt>
                <c:pt idx="1">
                  <c:v>0.42857142857142855</c:v>
                </c:pt>
                <c:pt idx="2">
                  <c:v>0.97402597402597402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77920"/>
        <c:axId val="212679488"/>
      </c:barChart>
      <c:catAx>
        <c:axId val="21267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679488"/>
        <c:crosses val="autoZero"/>
        <c:auto val="1"/>
        <c:lblAlgn val="ctr"/>
        <c:lblOffset val="100"/>
        <c:noMultiLvlLbl val="0"/>
      </c:catAx>
      <c:valAx>
        <c:axId val="2126794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677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8465B-2B71-418B-A173-E30D4F70EA53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80C5ADF0-E166-4938-BA2E-7F6F12FEFC1A}">
      <dgm:prSet phldrT="[Texto]" custT="1"/>
      <dgm:spPr/>
      <dgm:t>
        <a:bodyPr/>
        <a:lstStyle/>
        <a:p>
          <a:r>
            <a:rPr lang="pt-BR" sz="1600" dirty="0" smtClean="0"/>
            <a:t>Equipe da Saúde</a:t>
          </a:r>
          <a:endParaRPr lang="pt-BR" sz="1600" dirty="0"/>
        </a:p>
      </dgm:t>
    </dgm:pt>
    <dgm:pt modelId="{CBE379F5-F9E9-4630-86F6-8AE807DA1034}" type="parTrans" cxnId="{A6756FE9-5CA6-4DCA-BBF9-76CABE5B5FBE}">
      <dgm:prSet/>
      <dgm:spPr/>
      <dgm:t>
        <a:bodyPr/>
        <a:lstStyle/>
        <a:p>
          <a:endParaRPr lang="pt-BR"/>
        </a:p>
      </dgm:t>
    </dgm:pt>
    <dgm:pt modelId="{66A8976C-517B-4B7D-A6F3-2ABC1ABB86C1}" type="sibTrans" cxnId="{A6756FE9-5CA6-4DCA-BBF9-76CABE5B5FBE}">
      <dgm:prSet/>
      <dgm:spPr/>
      <dgm:t>
        <a:bodyPr/>
        <a:lstStyle/>
        <a:p>
          <a:endParaRPr lang="pt-BR"/>
        </a:p>
      </dgm:t>
    </dgm:pt>
    <dgm:pt modelId="{59B52D70-B5EA-4013-8236-9497F63B5E47}">
      <dgm:prSet phldrT="[Texto]" custT="1"/>
      <dgm:spPr/>
      <dgm:t>
        <a:bodyPr/>
        <a:lstStyle/>
        <a:p>
          <a:r>
            <a:rPr lang="pt-BR" sz="1600" dirty="0" smtClean="0"/>
            <a:t>Consulta para prevenção de câncer de colo de útero </a:t>
          </a:r>
          <a:endParaRPr lang="pt-BR" sz="1600" dirty="0"/>
        </a:p>
      </dgm:t>
    </dgm:pt>
    <dgm:pt modelId="{242585E2-C4F2-45B6-ACC3-FD4B92255FB5}" type="parTrans" cxnId="{4B6EADBD-547D-4A5C-9B52-E85D2F9E31D8}">
      <dgm:prSet/>
      <dgm:spPr/>
      <dgm:t>
        <a:bodyPr/>
        <a:lstStyle/>
        <a:p>
          <a:endParaRPr lang="pt-BR"/>
        </a:p>
      </dgm:t>
    </dgm:pt>
    <dgm:pt modelId="{DA6CDB82-18C1-47DB-A04F-9E7B9C7B5CAE}" type="sibTrans" cxnId="{4B6EADBD-547D-4A5C-9B52-E85D2F9E31D8}">
      <dgm:prSet/>
      <dgm:spPr/>
      <dgm:t>
        <a:bodyPr/>
        <a:lstStyle/>
        <a:p>
          <a:endParaRPr lang="pt-BR"/>
        </a:p>
      </dgm:t>
    </dgm:pt>
    <dgm:pt modelId="{F51891F0-4418-4EE9-8AF9-4E56B5417BC7}">
      <dgm:prSet phldrT="[Texto]" custT="1"/>
      <dgm:spPr/>
      <dgm:t>
        <a:bodyPr/>
        <a:lstStyle/>
        <a:p>
          <a:r>
            <a:rPr lang="pt-BR" sz="7200" dirty="0" smtClean="0"/>
            <a:t>Obrigado</a:t>
          </a:r>
          <a:endParaRPr lang="pt-BR" sz="7200" dirty="0"/>
        </a:p>
      </dgm:t>
    </dgm:pt>
    <dgm:pt modelId="{3DBEE9E1-542B-416C-AF78-D99BBE279EF1}" type="sibTrans" cxnId="{63ABBC8C-4A19-46C3-90D6-7D27F33EAE57}">
      <dgm:prSet/>
      <dgm:spPr/>
      <dgm:t>
        <a:bodyPr/>
        <a:lstStyle/>
        <a:p>
          <a:endParaRPr lang="pt-BR"/>
        </a:p>
      </dgm:t>
    </dgm:pt>
    <dgm:pt modelId="{6DD920E8-3CBF-491E-AC19-D27A5C569DDC}" type="parTrans" cxnId="{63ABBC8C-4A19-46C3-90D6-7D27F33EAE57}">
      <dgm:prSet/>
      <dgm:spPr/>
      <dgm:t>
        <a:bodyPr/>
        <a:lstStyle/>
        <a:p>
          <a:endParaRPr lang="pt-BR"/>
        </a:p>
      </dgm:t>
    </dgm:pt>
    <dgm:pt modelId="{EB8CB39A-1A95-4AE5-B7AE-6C2567699493}" type="pres">
      <dgm:prSet presAssocID="{0638465B-2B71-418B-A173-E30D4F70EA53}" presName="linearFlow" presStyleCnt="0">
        <dgm:presLayoutVars>
          <dgm:dir/>
          <dgm:resizeHandles val="exact"/>
        </dgm:presLayoutVars>
      </dgm:prSet>
      <dgm:spPr/>
    </dgm:pt>
    <dgm:pt modelId="{C9184F76-7B3D-4C9A-AC0B-53A72FD9B330}" type="pres">
      <dgm:prSet presAssocID="{80C5ADF0-E166-4938-BA2E-7F6F12FEFC1A}" presName="comp" presStyleCnt="0"/>
      <dgm:spPr/>
    </dgm:pt>
    <dgm:pt modelId="{7B589376-6291-4764-BF47-5562DD2DF4AB}" type="pres">
      <dgm:prSet presAssocID="{80C5ADF0-E166-4938-BA2E-7F6F12FEFC1A}" presName="rect2" presStyleLbl="node1" presStyleIdx="0" presStyleCnt="3" custScaleX="330460" custScaleY="281269" custLinFactY="-56478" custLinFactNeighborX="-4334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E3968D-D719-41FB-8900-3A8DC4E4BDBD}" type="pres">
      <dgm:prSet presAssocID="{80C5ADF0-E166-4938-BA2E-7F6F12FEFC1A}" presName="rect1" presStyleLbl="lnNode1" presStyleIdx="0" presStyleCnt="3" custScaleX="1547416" custScaleY="987505" custLinFactX="-531175" custLinFactNeighborX="-600000" custLinFactNeighborY="60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82D7A40F-1961-44D9-AC40-4544A637A4C8}" type="pres">
      <dgm:prSet presAssocID="{66A8976C-517B-4B7D-A6F3-2ABC1ABB86C1}" presName="sibTrans" presStyleCnt="0"/>
      <dgm:spPr/>
    </dgm:pt>
    <dgm:pt modelId="{345733C5-AF5C-45C8-A5A2-847CA453E2FE}" type="pres">
      <dgm:prSet presAssocID="{59B52D70-B5EA-4013-8236-9497F63B5E47}" presName="comp" presStyleCnt="0"/>
      <dgm:spPr/>
    </dgm:pt>
    <dgm:pt modelId="{06553540-DD57-4A36-8224-53DAA5AA17AD}" type="pres">
      <dgm:prSet presAssocID="{59B52D70-B5EA-4013-8236-9497F63B5E47}" presName="rect2" presStyleLbl="node1" presStyleIdx="1" presStyleCnt="3" custScaleX="465954" custScaleY="409126" custLinFactX="-100000" custLinFactNeighborX="-174391" custLinFactNeighborY="-71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F0627D-7495-40FF-8A6B-A98FF080B3F9}" type="pres">
      <dgm:prSet presAssocID="{59B52D70-B5EA-4013-8236-9497F63B5E47}" presName="rect1" presStyleLbl="lnNode1" presStyleIdx="1" presStyleCnt="3" custScaleX="1533768" custScaleY="1453430" custLinFactX="241637" custLinFactNeighborX="300000" custLinFactNeighborY="-659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04114FC5-BF38-4F2B-9846-108E35A68FF9}" type="pres">
      <dgm:prSet presAssocID="{DA6CDB82-18C1-47DB-A04F-9E7B9C7B5CAE}" presName="sibTrans" presStyleCnt="0"/>
      <dgm:spPr/>
    </dgm:pt>
    <dgm:pt modelId="{FB97E3EC-D4FA-4DCF-B262-ABCC39218BEC}" type="pres">
      <dgm:prSet presAssocID="{F51891F0-4418-4EE9-8AF9-4E56B5417BC7}" presName="comp" presStyleCnt="0"/>
      <dgm:spPr/>
    </dgm:pt>
    <dgm:pt modelId="{2095C557-D538-4B64-8EFB-5B0258067D68}" type="pres">
      <dgm:prSet presAssocID="{F51891F0-4418-4EE9-8AF9-4E56B5417BC7}" presName="rect2" presStyleLbl="node1" presStyleIdx="2" presStyleCnt="3" custScaleX="1010729" custScaleY="816395" custLinFactX="227479" custLinFactNeighborX="300000" custLinFactNeighborY="-51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1F8348-E167-4078-8926-57DA3DA3991F}" type="pres">
      <dgm:prSet presAssocID="{F51891F0-4418-4EE9-8AF9-4E56B5417BC7}" presName="rect1" presStyleLbl="lnNode1" presStyleIdx="2" presStyleCnt="3" custScaleX="1663622" custScaleY="823115" custLinFactX="-400000" custLinFactNeighborX="-481854" custLinFactNeighborY="-754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</dgm:ptLst>
  <dgm:cxnLst>
    <dgm:cxn modelId="{63ABBC8C-4A19-46C3-90D6-7D27F33EAE57}" srcId="{0638465B-2B71-418B-A173-E30D4F70EA53}" destId="{F51891F0-4418-4EE9-8AF9-4E56B5417BC7}" srcOrd="2" destOrd="0" parTransId="{6DD920E8-3CBF-491E-AC19-D27A5C569DDC}" sibTransId="{3DBEE9E1-542B-416C-AF78-D99BBE279EF1}"/>
    <dgm:cxn modelId="{A6756FE9-5CA6-4DCA-BBF9-76CABE5B5FBE}" srcId="{0638465B-2B71-418B-A173-E30D4F70EA53}" destId="{80C5ADF0-E166-4938-BA2E-7F6F12FEFC1A}" srcOrd="0" destOrd="0" parTransId="{CBE379F5-F9E9-4630-86F6-8AE807DA1034}" sibTransId="{66A8976C-517B-4B7D-A6F3-2ABC1ABB86C1}"/>
    <dgm:cxn modelId="{BCD5143E-8F89-4618-B332-8F1F13C8222B}" type="presOf" srcId="{80C5ADF0-E166-4938-BA2E-7F6F12FEFC1A}" destId="{7B589376-6291-4764-BF47-5562DD2DF4AB}" srcOrd="0" destOrd="0" presId="urn:microsoft.com/office/officeart/2008/layout/AlternatingPictureBlocks"/>
    <dgm:cxn modelId="{9764AA5B-5F0B-4E8F-A022-E93E51771BD6}" type="presOf" srcId="{F51891F0-4418-4EE9-8AF9-4E56B5417BC7}" destId="{2095C557-D538-4B64-8EFB-5B0258067D68}" srcOrd="0" destOrd="0" presId="urn:microsoft.com/office/officeart/2008/layout/AlternatingPictureBlocks"/>
    <dgm:cxn modelId="{4B6EADBD-547D-4A5C-9B52-E85D2F9E31D8}" srcId="{0638465B-2B71-418B-A173-E30D4F70EA53}" destId="{59B52D70-B5EA-4013-8236-9497F63B5E47}" srcOrd="1" destOrd="0" parTransId="{242585E2-C4F2-45B6-ACC3-FD4B92255FB5}" sibTransId="{DA6CDB82-18C1-47DB-A04F-9E7B9C7B5CAE}"/>
    <dgm:cxn modelId="{E6FC03BD-667A-4AEE-A09B-E1013BA363E5}" type="presOf" srcId="{0638465B-2B71-418B-A173-E30D4F70EA53}" destId="{EB8CB39A-1A95-4AE5-B7AE-6C2567699493}" srcOrd="0" destOrd="0" presId="urn:microsoft.com/office/officeart/2008/layout/AlternatingPictureBlocks"/>
    <dgm:cxn modelId="{79538452-1662-4E08-8CA4-2FB3B71C4CFF}" type="presOf" srcId="{59B52D70-B5EA-4013-8236-9497F63B5E47}" destId="{06553540-DD57-4A36-8224-53DAA5AA17AD}" srcOrd="0" destOrd="0" presId="urn:microsoft.com/office/officeart/2008/layout/AlternatingPictureBlocks"/>
    <dgm:cxn modelId="{FA0C95B0-829F-4541-A4F2-4744136E0A67}" type="presParOf" srcId="{EB8CB39A-1A95-4AE5-B7AE-6C2567699493}" destId="{C9184F76-7B3D-4C9A-AC0B-53A72FD9B330}" srcOrd="0" destOrd="0" presId="urn:microsoft.com/office/officeart/2008/layout/AlternatingPictureBlocks"/>
    <dgm:cxn modelId="{0788E90D-CF3E-4D7B-8892-B8316D0AF22E}" type="presParOf" srcId="{C9184F76-7B3D-4C9A-AC0B-53A72FD9B330}" destId="{7B589376-6291-4764-BF47-5562DD2DF4AB}" srcOrd="0" destOrd="0" presId="urn:microsoft.com/office/officeart/2008/layout/AlternatingPictureBlocks"/>
    <dgm:cxn modelId="{02F4229D-D8D6-4B25-8FA8-8E09FDCCD5E6}" type="presParOf" srcId="{C9184F76-7B3D-4C9A-AC0B-53A72FD9B330}" destId="{18E3968D-D719-41FB-8900-3A8DC4E4BDBD}" srcOrd="1" destOrd="0" presId="urn:microsoft.com/office/officeart/2008/layout/AlternatingPictureBlocks"/>
    <dgm:cxn modelId="{2BB86702-8196-4168-8439-09F898BF773C}" type="presParOf" srcId="{EB8CB39A-1A95-4AE5-B7AE-6C2567699493}" destId="{82D7A40F-1961-44D9-AC40-4544A637A4C8}" srcOrd="1" destOrd="0" presId="urn:microsoft.com/office/officeart/2008/layout/AlternatingPictureBlocks"/>
    <dgm:cxn modelId="{BAA6E1E7-58C4-4F58-B732-74F34DEA0AC4}" type="presParOf" srcId="{EB8CB39A-1A95-4AE5-B7AE-6C2567699493}" destId="{345733C5-AF5C-45C8-A5A2-847CA453E2FE}" srcOrd="2" destOrd="0" presId="urn:microsoft.com/office/officeart/2008/layout/AlternatingPictureBlocks"/>
    <dgm:cxn modelId="{B4FAB64C-3A36-4C9A-945E-2424B6025E64}" type="presParOf" srcId="{345733C5-AF5C-45C8-A5A2-847CA453E2FE}" destId="{06553540-DD57-4A36-8224-53DAA5AA17AD}" srcOrd="0" destOrd="0" presId="urn:microsoft.com/office/officeart/2008/layout/AlternatingPictureBlocks"/>
    <dgm:cxn modelId="{B48D1DDC-0DFB-4627-8D81-F40D5F6A4F35}" type="presParOf" srcId="{345733C5-AF5C-45C8-A5A2-847CA453E2FE}" destId="{D4F0627D-7495-40FF-8A6B-A98FF080B3F9}" srcOrd="1" destOrd="0" presId="urn:microsoft.com/office/officeart/2008/layout/AlternatingPictureBlocks"/>
    <dgm:cxn modelId="{21FA2878-006E-40FB-AE7E-B21021909BED}" type="presParOf" srcId="{EB8CB39A-1A95-4AE5-B7AE-6C2567699493}" destId="{04114FC5-BF38-4F2B-9846-108E35A68FF9}" srcOrd="3" destOrd="0" presId="urn:microsoft.com/office/officeart/2008/layout/AlternatingPictureBlocks"/>
    <dgm:cxn modelId="{7CAD2910-ABBF-460E-992B-9A90AD859BCA}" type="presParOf" srcId="{EB8CB39A-1A95-4AE5-B7AE-6C2567699493}" destId="{FB97E3EC-D4FA-4DCF-B262-ABCC39218BEC}" srcOrd="4" destOrd="0" presId="urn:microsoft.com/office/officeart/2008/layout/AlternatingPictureBlocks"/>
    <dgm:cxn modelId="{2FA70382-E1FF-4BA7-84AA-15B3422718C8}" type="presParOf" srcId="{FB97E3EC-D4FA-4DCF-B262-ABCC39218BEC}" destId="{2095C557-D538-4B64-8EFB-5B0258067D68}" srcOrd="0" destOrd="0" presId="urn:microsoft.com/office/officeart/2008/layout/AlternatingPictureBlocks"/>
    <dgm:cxn modelId="{09ACFDAD-72E5-45ED-95CD-47DE984191CD}" type="presParOf" srcId="{FB97E3EC-D4FA-4DCF-B262-ABCC39218BEC}" destId="{A61F8348-E167-4078-8926-57DA3DA3991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E712-0BA6-4461-A4F2-89BF0883D4EE}" type="datetimeFigureOut">
              <a:rPr lang="pt-BR" smtClean="0"/>
              <a:t>05/09/2015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CA7A-FFA8-428E-A780-9F11C647B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55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777DC-7994-457D-8751-50899C44C3F8}" type="slidenum">
              <a:rPr lang="pt-BR" altLang="pt-BR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4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778490" y="480059"/>
            <a:ext cx="11049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66951" y="427518"/>
            <a:ext cx="6114197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83390" y="3105725"/>
            <a:ext cx="888469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883390" y="2024951"/>
            <a:ext cx="9619635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Melhoria do</a:t>
            </a:r>
            <a:r>
              <a:rPr kumimoji="0" lang="pt-BR" altLang="pt-BR" sz="32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controle</a:t>
            </a:r>
            <a:r>
              <a:rPr kumimoji="0" lang="pt-BR" altLang="pt-BR" sz="32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do Câncer de </a:t>
            </a:r>
            <a:r>
              <a:rPr lang="pt-BR" altLang="pt-BR" sz="3200" b="1" smtClean="0">
                <a:ln>
                  <a:noFill/>
                </a:ln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Mama</a:t>
            </a:r>
            <a:r>
              <a:rPr kumimoji="0" lang="pt-BR" altLang="pt-BR" sz="32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kumimoji="0" lang="pt-BR" altLang="pt-BR" sz="32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Colo de Útero</a:t>
            </a:r>
            <a:r>
              <a:rPr kumimoji="0" lang="pt-BR" altLang="pt-BR" sz="32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b="1" smtClean="0">
                <a:ln>
                  <a:noFill/>
                </a:ln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pt-BR" altLang="pt-BR" sz="32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UBS Maria do Socorro Nunes do município José da Penha/RN. </a:t>
            </a:r>
            <a:endParaRPr kumimoji="0" lang="pt-BR" altLang="pt-BR" sz="32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295514" y="4725108"/>
            <a:ext cx="6436362" cy="20168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Rafael Borrero Torres</a:t>
            </a:r>
          </a:p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Suyane de Souza Lemos  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437882"/>
            <a:ext cx="10018713" cy="6078827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intervenção ajudou que as usuárias sentissem  a necessidade do cuidado de sua saúde. Como as ações da intervenção estão incorporadas na rotina da UBS, teremos uma adesão maior das usuárias aos programas de rastreamentos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ficou organizado e o acolhimento as usuárias foi ótimo, assim como os atendimentos clínicos realizados por parte da equipe o qual tem sido de forma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 preenchidas as fichas espelho em todas as consultas e organizadas em pastas seguindo próxima data de exame, cada mês fazia uma avaliação do andamento da intervenção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09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386366"/>
            <a:ext cx="10018713" cy="6040191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foi capacitada sobre o protocolo que preconiza o MS, segundo o Caderno de Atenção Básica 13, DST, preenchimento da ficha espelho e planilha de coleta de dados, coleta do exame citopatológico entre outras capacitações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que foram desenvolvidas, tiveram o apoio da gestão desde o início da intervenção.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30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209800" y="188914"/>
            <a:ext cx="7772400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339" name="CaixaDeTexto 2"/>
          <p:cNvSpPr txBox="1">
            <a:spLocks noChangeArrowheads="1"/>
          </p:cNvSpPr>
          <p:nvPr/>
        </p:nvSpPr>
        <p:spPr bwMode="auto">
          <a:xfrm>
            <a:off x="2208213" y="1125538"/>
            <a:ext cx="7848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>
                <a:solidFill>
                  <a:prstClr val="black"/>
                </a:solidFill>
                <a:cs typeface="Arial" panose="020B0604020202020204" pitchFamily="34" charset="0"/>
              </a:rPr>
              <a:t>Para melhor compreensão será apresentada a seguinte sequência: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>
                <a:solidFill>
                  <a:prstClr val="black"/>
                </a:solidFill>
                <a:cs typeface="Arial" panose="020B0604020202020204" pitchFamily="34" charset="0"/>
              </a:rPr>
              <a:t>OBJETIVOS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>
                <a:solidFill>
                  <a:prstClr val="black"/>
                </a:solidFill>
                <a:cs typeface="Arial" panose="020B0604020202020204" pitchFamily="34" charset="0"/>
              </a:rPr>
              <a:t>METAS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>
                <a:solidFill>
                  <a:prstClr val="black"/>
                </a:solidFill>
                <a:cs typeface="Arial" panose="020B0604020202020204" pitchFamily="34" charset="0"/>
              </a:rPr>
              <a:t>RESULTADO PARA CADA META PREVISTA</a:t>
            </a:r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3071814" y="4437064"/>
            <a:ext cx="6840537" cy="1570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b="1" dirty="0">
                <a:solidFill>
                  <a:prstClr val="black"/>
                </a:solidFill>
                <a:cs typeface="Arial" panose="020B0604020202020204" pitchFamily="34" charset="0"/>
              </a:rPr>
              <a:t>Mudança no planejamento: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dirty="0">
                <a:solidFill>
                  <a:prstClr val="black"/>
                </a:solidFill>
                <a:cs typeface="Arial" panose="020B0604020202020204" pitchFamily="34" charset="0"/>
              </a:rPr>
              <a:t>Ações executadas pelo  período de 12 semanas. </a:t>
            </a:r>
          </a:p>
        </p:txBody>
      </p:sp>
    </p:spTree>
    <p:extLst>
      <p:ext uri="{BB962C8B-B14F-4D97-AF65-F5344CB8AC3E}">
        <p14:creationId xmlns:p14="http://schemas.microsoft.com/office/powerpoint/2010/main" val="3932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1981200" y="125413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eaLnBrk="1" hangingPunct="1"/>
            <a:r>
              <a:rPr lang="es-ES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Objetivo 1:</a:t>
            </a: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1847850" y="1268413"/>
            <a:ext cx="8820150" cy="1358901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Meta 1.1</a:t>
            </a:r>
            <a:r>
              <a:rPr lang="pt-B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de útero das mulheres na faixa etária entre 25 e 64 anos de idade para 90%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pt-BR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Acrescentar Respectivo gráfico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1981200" y="37582"/>
            <a:ext cx="8229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lvl="0" indent="-342900" algn="l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pt-BR" sz="2400" b="1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40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Ampliar </a:t>
            </a:r>
            <a:r>
              <a:rPr lang="pt-BR" sz="24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de detecção precoce do câncer de colo de útero e do câncer de mama.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039011"/>
              </p:ext>
            </p:extLst>
          </p:nvPr>
        </p:nvGraphicFramePr>
        <p:xfrm>
          <a:off x="296562" y="2137894"/>
          <a:ext cx="5728939" cy="351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5622324"/>
            <a:ext cx="65682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Figura 1:Gráfico representativo da proporção de mulheres entre 25 e 64 anos com exame em dia para detecção precoce de câncer de colo de útero na UBS Maria do Socorro Nunes/RN </a:t>
            </a:r>
          </a:p>
          <a:p>
            <a:r>
              <a:rPr lang="pt-BR" sz="1600" dirty="0"/>
              <a:t>Fonte: Planilha de Coleta de Dados, UFPel. </a:t>
            </a:r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66022" y="2026509"/>
            <a:ext cx="59065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para câncer de colo de útero no primeiro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mês foi de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 usuárias que corresponde a 15,1% o comportamento desse indicador no primeiro mês foi baixo, porque na primeira semana começou a divulgação do projeto e o trabalho da equipe para garantir que as usuárias acessassem a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recesso do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carnaval,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segundo mês avaliamos 212 usuárias delas uma maior de 64 anos, ampliando a cobertura para 44,0%, todas com estudos citopatológico em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dia,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terceiro mês foram avaliadas 411 usuárias com exame citopatológico em dia ampliando a cobertura para 85,3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%. Os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de coberturas ficaram abaixo das metas traçadas no início da intervenção que era de 90%.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pt-BR" sz="2000" b="1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1.2:</a:t>
            </a:r>
            <a:r>
              <a:rPr lang="pt-BR" sz="20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Ampliar a cobertura de detecção precoce do câncer de mama das mulheres na faixa etária entre 50 e 69 anos de idade para 80%.</a:t>
            </a:r>
            <a:br>
              <a:rPr lang="pt-BR" sz="20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cobertura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câncer de mama no primeiro mês de 19 usuárias  (12,3%),  sendo o comportamento desse indicador no primeiro mês foi baixo, porque começou a divulgação do projeto e o cadastro das usuárias dessa faixa etária 50-69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anos e 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pelas férias do carnaval, já o segundo mês avaliamos 47 usuárias, sendo que acumulamos um total nos dois meses de intervenção de 66 usuárias atendidas, elevando-se o indicador de cobertura a 42,9%, no terceiro mês acolhemos 84 usuárias acumulando um total de 150 usuárias( 97,4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mamografia em dia.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3862245"/>
              </p:ext>
            </p:extLst>
          </p:nvPr>
        </p:nvGraphicFramePr>
        <p:xfrm>
          <a:off x="889686" y="2125362"/>
          <a:ext cx="5488889" cy="366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22423" y="5791200"/>
            <a:ext cx="6178377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Figura2:Gráfico representativo da proporção de mulheres entre 50 e 69 anos com exame em dia para detecção de câncer de mama da UBS Maria do Socorro Nunes/RN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9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a qualidade do atendimento das mulheres que realizam detecção precoce de câncer de colo de útero e de mama 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07967" y="3076832"/>
            <a:ext cx="4895056" cy="3620530"/>
          </a:xfrm>
          <a:ln>
            <a:noFill/>
          </a:ln>
        </p:spPr>
        <p:txBody>
          <a:bodyPr rtlCol="0">
            <a:normAutofit fontScale="25000" lnSpcReduction="20000"/>
          </a:bodyPr>
          <a:lstStyle/>
          <a:p>
            <a:pPr>
              <a:spcAft>
                <a:spcPts val="0"/>
              </a:spcAft>
              <a:defRPr/>
            </a:pPr>
            <a:endParaRPr lang="pt-BR" b="1" dirty="0" smtClean="0"/>
          </a:p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pt-B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Neste 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indicador atingimos a meta de 100%, antes da intervenção apenas tinha 50% das amostras satisfatória. Os retornos dos exames duravam ao redor de sete a dez dias. A equipe ficou satisfeita com a análise desse indicador o que se fazia mensalmente, em todas as atividades educativas realizadas se falou ao respeito, para incentivar as usuárias a fazer o exame na UBS. 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endParaRPr lang="pt-BR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7200" dirty="0">
              <a:solidFill>
                <a:srgbClr val="FF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Obter 100% de coleta de amostras satisfatórias do exame citopatológico de colo de útero.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218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735227"/>
            <a:ext cx="10018713" cy="148898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 3: Melhorar a adesão das mulheres à realização de exame citopatológico de colo de útero e mamografia.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3.1:</a:t>
            </a:r>
            <a:r>
              <a:rPr lang="pt-B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Identificar 100% das mulheres com exame citopatológico alterado sem acompanhamento pela unidade de saúde.</a:t>
            </a:r>
          </a:p>
          <a:p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15448" y="2667000"/>
            <a:ext cx="5795319" cy="3400168"/>
          </a:xfrm>
          <a:ln>
            <a:noFill/>
          </a:ln>
        </p:spPr>
        <p:txBody>
          <a:bodyPr>
            <a:noAutofit/>
          </a:bodyPr>
          <a:lstStyle/>
          <a:p>
            <a:pPr marL="34290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Analisando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indicador 3, foi de sete usuárias resultando 100% , já que identificamos no primeiro mês duas usuárias com citopatológico alterado, no segundo mês duas usuárias e no terceiro mês três usuárias. Todas estavam sendo acompanhadas em consulta do ginecologista pelo SUS e também particular de forma adequada, a cada seis meses, a alteração que apresentaram foi infecção pelo vírus HPV. </a:t>
            </a:r>
          </a:p>
          <a:p>
            <a:pPr marL="342900" lvl="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59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Melhorar a adesão das mulheres à realização de exame citopatológico de colo de útero e mamografia.</a:t>
            </a:r>
            <a:b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3.2:</a:t>
            </a:r>
            <a:r>
              <a:rPr lang="pt-B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Identificar 100% das mulheres com mamografia alterada sem acompanhamento pela unidade de saúde.</a:t>
            </a:r>
          </a:p>
          <a:p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Esse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ficou 0,0% porque não tivemos casos de usuárias com mamografia alterada, as equipes não identificaram até este momento usuárias com mamografias alteradas.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08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Melhorar a adesão das mulheres à realização de exame citopatológico de colo de útero e mamografia.</a:t>
            </a:r>
            <a:b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3.3:</a:t>
            </a:r>
            <a:r>
              <a:rPr lang="pt-BR" sz="3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busca ativa em 100% de mulheres com exame citopatológico alterado sem acompanhamento pela unidade de saúde.</a:t>
            </a:r>
          </a:p>
          <a:p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07968" y="2875004"/>
            <a:ext cx="4895056" cy="4104503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ficou com sete usuárias que não retornaram para resultados de exame citopatológico todas com busca ativa (100%). Antes não existia controle de qualidade neste registro. Todas as usuárias que ficaram com resultados alterados, foi feita busca ativa, pelos ACS e também pelo médico e enfermeira da equipe as que foram encaminhadas para tratamento adequado.</a:t>
            </a:r>
          </a:p>
          <a:p>
            <a:pPr marL="342900" lvl="0" indent="-342900" algn="just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sz="2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2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Melhorar a adesão das mulheres à realização de exame citopatológico de colo de útero e mamografia.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3.4: </a:t>
            </a:r>
            <a:r>
              <a:rPr lang="pt-B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mamografia alterada sem acompanhamento pela unidade de saúde.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ficou com 0.0% já que não tivemos casos de mamografias com resultados alterados e todas retornaram para resultados de mamografia pelo que não realizamos busca ativa.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22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685800"/>
            <a:ext cx="10018713" cy="5560454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  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Segundo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da Organização Mundial da Saúde (OMS), o câncer de mama torna-se o mais comum entre as mulheres seguidas pelo câncer de colo de útero, superado apenas pelo câncer de pele. O câncer de mama é o tumor de maior incidência no Norte do país, com o risco estimado de 24 casos novos a cada 100 mil mulheres (BRASIL, 2013).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909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1000"/>
              </a:spcBef>
            </a:pPr>
            <a:r>
              <a:rPr lang="pt-BR" sz="2800" b="1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</a:t>
            </a:r>
            <a: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Melhorar o registro das informações.</a:t>
            </a:r>
            <a:b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4.1:</a:t>
            </a:r>
            <a:r>
              <a:rPr lang="pt-B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Manter registro da coleta de exame citopatológico de colo de útero em registro específico em 100% das mulheres cadastradas.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registradas as 411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usuárias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resultando em 100% para todos os meses, sendo a meta alcançada. Nos meses da intervenção esse indicador desde o começo ficou ótimo tendo o registro específico atualizado e com a qualidade necessária, pautando com as usuárias a importância desses registros para um melhor acompanhamento da equipe, e para o uso delas quando precisarem. </a:t>
            </a:r>
          </a:p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83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</a:t>
            </a:r>
            <a: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Melhorar o registro das informações.</a:t>
            </a:r>
            <a:b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4.2:</a:t>
            </a:r>
            <a:r>
              <a:rPr lang="pt-B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Manter registro da realização da mamografia em registro específico em 100% das mulheres </a:t>
            </a:r>
            <a:r>
              <a:rPr lang="pt-BR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  <a:r>
              <a:rPr lang="pt-B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</a:t>
            </a:r>
            <a:r>
              <a:rPr lang="pt-BR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número de 150 usuárias resultando 100%, comportando-se igual que o caso do exame citopatológico, já que desde o começo todos os casos foram anotados em seus registros específicos, o que permitiu ao final ter esse resultado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804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519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lvl="0" indent="-342900">
              <a:lnSpc>
                <a:spcPct val="120000"/>
              </a:lnSpc>
              <a:spcBef>
                <a:spcPts val="1000"/>
              </a:spcBef>
            </a:pPr>
            <a:r>
              <a:rPr lang="pt-BR" sz="2800" b="1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</a:t>
            </a:r>
            <a: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Mapear as mulheres de risco para câncer de colo de útero e de mama. </a:t>
            </a:r>
            <a:b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5.1:</a:t>
            </a:r>
            <a:r>
              <a:rPr lang="pt-BR" sz="3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Pesquisar sinais de alerta para câncer de colo de útero em 100% das mulheres entre 25 e 64 anos (Dor e sangramento após relação sexual e/ou corrimento vaginal excessivo).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411 usuárias  (100%), em todos os atendimentos foram pesquisados  os sinais de alerta para câncer de colo de útero, dor e sangramento após relação sexual e/ou corrimento vaginal excessivo ao 100% das usuárias atendidas, foram identificadas as usuárias de maior risco, as quais são acompanhadas pela equipe de forma prioritária.</a:t>
            </a:r>
          </a:p>
        </p:txBody>
      </p:sp>
    </p:spTree>
    <p:extLst>
      <p:ext uri="{BB962C8B-B14F-4D97-AF65-F5344CB8AC3E}">
        <p14:creationId xmlns:p14="http://schemas.microsoft.com/office/powerpoint/2010/main" val="154297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</a:t>
            </a:r>
            <a: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Mapear as mulheres de risco para câncer de colo de útero e de mama. </a:t>
            </a:r>
            <a:b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7774" y="3200400"/>
            <a:ext cx="5152767" cy="259080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5.2:</a:t>
            </a:r>
            <a:r>
              <a:rPr lang="pt-B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avaliação de risco para câncer de mama em 100% das mulheres entre 50 e 69 anos.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60540" y="1791731"/>
            <a:ext cx="6400801" cy="399947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identificados todos os fatores de risco das 150 usuárias para 100% das usuárias atendidas pela equipe, trabalhando com os fatores de risco de possível modificação como tabagismo, alcoolismo, dieta inadequadas, obesidade, modificando os estilos de vida a equipe não tivemos dificuldade para atingir essa meta e interagir com as usuárias para que elas foram decisórias na mudança necessária para modificar esses fatores de riscos identificados.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87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pt-BR" sz="2800" b="1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</a:t>
            </a:r>
            <a: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Promover a saúde das mulheres que realizam detecção precoce de câncer de colo de útero e de mama na unidade de saúde.</a:t>
            </a:r>
            <a:b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1058" y="2864707"/>
            <a:ext cx="4895055" cy="3124201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6.1:</a:t>
            </a:r>
            <a:r>
              <a:rPr lang="pt-B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Orientar 100% das mulheres cadastradas sobre doenças sexualmente transmissíveis (DST) e fatores de risco para câncer de colo de útero.</a:t>
            </a:r>
          </a:p>
          <a:p>
            <a:pPr>
              <a:lnSpc>
                <a:spcPct val="170000"/>
              </a:lnSpc>
            </a:pP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das 411 mulheres (100%) cadastradas para detecção de câncer de colo de útero e as 150 usuárias para detecção precoce de câncer de mama foram acolhidas na UBS e receberam a orientação individualizada e escuta direcionada esclarecendo as dúvidas existentes.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11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</a:t>
            </a:r>
            <a: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Promover a saúde das mulheres que realizam detecção precoce de câncer de colo de útero e de mama na unidade de saúde.</a:t>
            </a:r>
            <a:br>
              <a:rPr lang="pt-BR" sz="280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7774" y="2817341"/>
            <a:ext cx="5029199" cy="2973859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9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6.2:</a:t>
            </a:r>
            <a:r>
              <a:rPr lang="pt-BR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Orientar 100% das mulheres cadastradas sobre doenças sexualmente transmissíveis (DST) e fatores de risco para câncer de mama.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lang="pt-BR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usuárias (150) ou seja 100%, foram orientadas sobre esses temas, a equipe realizou todas as ações previstas no cronograma, em cada atendimento se incentivou as usuárias a não adesão ao uso de tabaco, álcool e drogas, a prática de atividade física regular, os hábitos alimentares saudáveis. </a:t>
            </a:r>
          </a:p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sz="7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747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93183"/>
            <a:ext cx="10018713" cy="6542468"/>
          </a:xfrm>
        </p:spPr>
        <p:txBody>
          <a:bodyPr/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intervenção na UBS Maria do Socorro Nunes proporcionou a melhoria prática e teórica ao programa de câncer de colo de útero e mama assim como sua atualização, incrementando a cobertura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usuárias com citopatológico e mamografias em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dia;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 organizados os serviços para o acolhimento das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usuárias,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garantindo um atendimento de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qualidade. </a:t>
            </a:r>
          </a:p>
          <a:p>
            <a:pPr algn="just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Identificarem-se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fatores de risco de cada usuária avaliada com novos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cadastramentos,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utilização da Ficha Espelho com maior qualidade, que permite um controle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adequado.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3048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244699"/>
            <a:ext cx="10018713" cy="6503831"/>
          </a:xfrm>
        </p:spPr>
        <p:txBody>
          <a:bodyPr/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Importância da intervenção para as equipes e o serviço</a:t>
            </a: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exigiu que as equipes fossem capacitadas sobre o protocolo que preconiza o MS, segundo o Caderno de Atenção Básica 13, relativas ao controle do câncer de colo de útero e mama, rastreamento, fatores de risco, diagnóstico e tratamento, o que ajudou a um entendimento do programa que era manejado de forma diferente, integrando-se toda a equipe, médica, enfermeira, auxiliar de enfermeira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ACS, onde cada profissional desempenhou suas atribuições, estabelecendo vínculos de compromisso e corresponsabilidade entre os profissionais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comunidade.</a:t>
            </a: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950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90152"/>
            <a:ext cx="10018713" cy="6767847"/>
          </a:xfrm>
        </p:spPr>
        <p:txBody>
          <a:bodyPr/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 a atividade de atenção ao programa de câncer de colo de útero e mama era concentrada na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enfermeira,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hora de fazer os rastreamentos de CP se fazia também o exame clínico das mamas e se pesquisava os fatores de riscos das usuárias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agora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intervenção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médico que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tomou parte ativa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programa,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seguem do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atribuições dos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profissionais, organizou-se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viabilizou-se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atendimento a um maior número de usuárias do programa e da população geral. 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97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0"/>
            <a:ext cx="10018713" cy="6857999"/>
          </a:xfrm>
        </p:spPr>
        <p:txBody>
          <a:bodyPr/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atendimentos clínicos realizados por parte das equipes tem sido de forma integral, havendo convencido todas as usuárias atendidas a fazer seus exames de rastreamento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organizada e com os instrumentais e materiais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adequados,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usuárias ficaram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satisfeitas.</a:t>
            </a: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melhoria dos registros fichas espelho e prontuário ficou um controle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adequado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próxima data de exame CP e mamográfico, evitando repetições desnecessária e gastos de recursos e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identificação de risco de essas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usuárias logrou-se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agendar consultas para NASF (nutricionista,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para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cessação do tabagismo, Psicólogos, terapêutico físico, etc.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11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9611" y="683653"/>
            <a:ext cx="10018713" cy="5936088"/>
          </a:xfrm>
        </p:spPr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Considerando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estes dados estatísticos, a levada incidência e a mortalidade são nossas responsabilidades (gestores, profissionais e trabalhadores em gerais), ou seja necessitamos realizar ações de saúde que visem o controle dos cânceres de colo de útero e mama, daí a importância no mundo, no Brasil e em minha área, já que apresentamos dificuldades no controle, registro, rastreamento organizado, monitoramento, prevenção, promoção e reabilitação destas doenças.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680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0"/>
            <a:ext cx="10018713" cy="6857999"/>
          </a:xfrm>
        </p:spPr>
        <p:txBody>
          <a:bodyPr>
            <a:normAutofit fontScale="92500"/>
          </a:bodyPr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r>
              <a:rPr lang="pt-B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</a:t>
            </a:r>
            <a:r>
              <a:rPr lang="pt-B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comunidade.</a:t>
            </a:r>
          </a:p>
          <a:p>
            <a:pPr algn="just">
              <a:lnSpc>
                <a:spcPct val="110000"/>
              </a:lnSpc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intervenção teve impacto na comunidade, pois com as atividades educativas realizadas conheceram os riscos da não detecção precoce do câncer de útero e mama para a toma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conduta adequada e dos benefícios que o preventivo e mamografia pode trazer à </a:t>
            </a:r>
            <a:r>
              <a:rPr lang="pt-BR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mulher,a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que corresponde e a periodicidade que preconiza o programa, tais como tratamento de infecções e detecção de lesões pré-cancerígenas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1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Mobilizamos as comunidade através de palestras voltadas para o tema e que resultaram em agendamento de consultas, também foram realizadas ações de saúde para a população através das visitas domiciliares pelos ACS e demais profissionais da equipe.</a:t>
            </a:r>
          </a:p>
          <a:p>
            <a:pPr algn="just">
              <a:lnSpc>
                <a:spcPct val="110000"/>
              </a:lnSpc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08297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0"/>
            <a:ext cx="10018713" cy="6857999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indent="540385" algn="just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incentivar a participação da comunidade no desenvolvimento das ações implementadas, criamos um canal de diálogo entre os profissionais da UBS e a comunidade, facilitando a percepção dos benefícios e redução da barreira, aumentando a adesão das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usuárias. 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faria diferente caso fosse realizar a intervenção neste momento</a:t>
            </a:r>
          </a:p>
          <a:p>
            <a:pPr indent="540385" algn="just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intervenção causou impacto positivo, contudo  algumas questões  poderiam mudar para aperfeiçoar o atendimento das usuárias do programa como melhorar o acesso algumas comunidade que durante o período das chuvas è difícil seu atendimento, também ter pessoal treinado para substituição quando precisar, por qualquer problema que apresente um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trabalhador.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3103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0"/>
            <a:ext cx="10018713" cy="6967469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marL="0" lvl="0" indent="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None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está sendo implementada na rotina do serviço, fazendo o trabalho com a mesma qualidade que nos meses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intervenção, acolhimento e atendimento clínico integral a todas as usuárias da faixa etária que acessam a UBS, o preenchimento da ficha espelho das usuárias atendidas, o exame CP e a planilha de solicitude de mamografia com qualidade só precisa melhorar o tempo de entrega dos resultados dos exames CP e a quantidade de mamografia a fazer por mês já foi discutida com a gestão.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None/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12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03031"/>
            <a:ext cx="10018713" cy="6754969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marL="0" lvl="0" indent="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None/>
            </a:pPr>
            <a:r>
              <a:rPr lang="pt-BR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Pretendemos continuar avançando na captação e recrutamento das usuárias que nunca fizeram o exame CP e a mamografia para que acessem a UBS para ampliar a cobertura de CP e mamografias em dia, bem como continuar com o trabalho articulado das equipes para organizar outros programas como o de Hiperdia, Pré-natal e as consultas de Puericultura.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0202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67425"/>
            <a:ext cx="10018713" cy="6690575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chegou ate superar as minhas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 iniciais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considero as orientações recebidas desde o começo,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orientações recebidas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nossos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professores e orientadores, assim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documentação fornecida pelo curso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interativos,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TQC realizados constituíram e constituem uma importante ferramenta no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de nosso trabalho na UBS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Sinto prazer imenso em compartilhar meus conhecimentos e minhas experiências na saúde da família com os colegas de trabalho assim como aprender com eles, com um único objetivo de qualificar a assistência.</a:t>
            </a: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68177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0"/>
            <a:ext cx="10018713" cy="6857999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</a:t>
            </a: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  <a:p>
            <a:pPr indent="540385" algn="just">
              <a:lnSpc>
                <a:spcPct val="160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curso os orientadores e professores ficaram comprometidos com o processo de aprendizagem. O curso disponibilizou a guia para elaborar o TCC, o que resultou eficaz para identificar nossas dificuldades, buscar as soluções e avaliar as conquistas realizadas, tendo em conta debilidades e fortaleças para lograr o sucesso de nossa intervenção, e ser incorporada na rotina de trabalho da UBS.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95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658798"/>
              </p:ext>
            </p:extLst>
          </p:nvPr>
        </p:nvGraphicFramePr>
        <p:xfrm>
          <a:off x="724459" y="0"/>
          <a:ext cx="10018712" cy="665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3039414" y="5177307"/>
            <a:ext cx="386366" cy="2189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9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734097"/>
            <a:ext cx="10018713" cy="5834128"/>
          </a:xfrm>
        </p:spPr>
        <p:txBody>
          <a:bodyPr>
            <a:normAutofit fontScale="70000" lnSpcReduction="20000"/>
          </a:bodyPr>
          <a:lstStyle/>
          <a:p>
            <a:pPr lvl="0" indent="540385" algn="just">
              <a:lnSpc>
                <a:spcPct val="150000"/>
              </a:lnSpc>
              <a:spcAft>
                <a:spcPts val="0"/>
              </a:spcAft>
              <a:buClr>
                <a:srgbClr val="30ACEC">
                  <a:lumMod val="75000"/>
                </a:srgbClr>
              </a:buClr>
            </a:pPr>
            <a:r>
              <a:rPr lang="pt-BR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70000"/>
              </a:lnSpc>
              <a:spcAft>
                <a:spcPts val="0"/>
              </a:spcAft>
            </a:pPr>
            <a:r>
              <a:rPr lang="pt-BR" sz="2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Município Jose da Penha, no interior do Rio Grande do Norte, Região Nordeste do país. Situa-se na microrregião do Pau dos Ferros, localizando-se a uma distância de 421 quilómetros a oeste da capital do estado, Natal. Ocupa uma área de 117,635 km2, sua população è de 6000 habitantes. Suas principais atividades económicas são: agropecuária, extrativismo e comércio.  Em relação à infra-estrutura o município possui: uma Agência dos Correios e 45 empresas com CNPJ atuantes no comércio atacadista e varejista</a:t>
            </a:r>
            <a:r>
              <a:rPr lang="pt-BR" sz="2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70000"/>
              </a:lnSpc>
              <a:spcAft>
                <a:spcPts val="0"/>
              </a:spcAft>
            </a:pPr>
            <a:r>
              <a:rPr lang="pt-BR" sz="2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Duas UBS e duas Equipes de Saúde, Núcleo do Apoio da Saúde da Família (NASF).</a:t>
            </a:r>
          </a:p>
          <a:p>
            <a:pPr indent="540385" algn="just">
              <a:lnSpc>
                <a:spcPct val="170000"/>
              </a:lnSpc>
              <a:spcAft>
                <a:spcPts val="0"/>
              </a:spcAft>
            </a:pPr>
            <a:r>
              <a:rPr lang="pt-BR" sz="2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 Básica de Saúde Maria do Socorro Nunes e tem atendimento Rural</a:t>
            </a:r>
            <a:endParaRPr lang="pt-BR" sz="2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259045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463639"/>
            <a:ext cx="10018713" cy="6078829"/>
          </a:xfrm>
        </p:spPr>
        <p:txBody>
          <a:bodyPr/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Minha UBS apesar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ter condições estruturais muito adequadas. Observava-se que não contemplava um serviço satisfatório ou de qualidade em consonância aos princípios básicos da Atenção Primaria: prevenção, promoção e reabilitação, fundamentalmente. Assim, foi realizada a divisão territorial de atendimento, por equipes básicas de saúde, com o complemento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deles.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atendimentos eram por demanda espontânea, em sua totalidade, assim como poucas visitas domiciliares e atividades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755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296214"/>
            <a:ext cx="10018713" cy="610458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endParaRPr lang="pt-B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Observamos dificuldades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ter evidências por meio de dados, no  controle do câncer de colo de útero e mama, não tenha rastreamento organizado de todas as mulheres da faixa etária (25-64) anos no caso de câncer de colo de útero e de (50-69) no caso de câncer de mama,</a:t>
            </a:r>
            <a:r>
              <a:rPr lang="pt-B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da população com preventivo nos últimos 3 anos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ficou 56% com 223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 com exames em dia, sendo desconhecida a cobertura do câncer da mama, as usuárias não se fazem o exame no tempo estabelecido pelo MS.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69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463639"/>
            <a:ext cx="10018713" cy="6053071"/>
          </a:xfrm>
        </p:spPr>
        <p:txBody>
          <a:bodyPr/>
          <a:lstStyle/>
          <a:p>
            <a:pPr marL="0" lvl="0" indent="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None/>
            </a:pPr>
            <a:r>
              <a:rPr lang="pt-BR" sz="32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Objetivo </a:t>
            </a:r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Geral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 o controle do Câncer de Colo de Útero e do Câncer de Mama na UBS Maria do Socorro de Jose da Penha/RN.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23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sz="half" idx="1"/>
          </p:nvPr>
        </p:nvSpPr>
        <p:spPr>
          <a:xfrm>
            <a:off x="763588" y="765175"/>
            <a:ext cx="4038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Cobertura da </a:t>
            </a:r>
            <a:r>
              <a:rPr lang="es-ES" dirty="0" err="1" smtClean="0"/>
              <a:t>atenção</a:t>
            </a: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Qualidade</a:t>
            </a:r>
            <a:r>
              <a:rPr lang="es-ES" dirty="0" smtClean="0"/>
              <a:t> das consultas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Adesão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programa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Registro dos </a:t>
            </a:r>
            <a:r>
              <a:rPr lang="es-ES" dirty="0" err="1" smtClean="0"/>
              <a:t>usuários</a:t>
            </a: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Mapeamento</a:t>
            </a: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Promoção</a:t>
            </a:r>
            <a:r>
              <a:rPr lang="es-ES" dirty="0" smtClean="0"/>
              <a:t> da vida </a:t>
            </a:r>
            <a:r>
              <a:rPr lang="es-ES" dirty="0" err="1" smtClean="0"/>
              <a:t>saudável</a:t>
            </a:r>
            <a:endParaRPr lang="es-ES" dirty="0"/>
          </a:p>
        </p:txBody>
      </p:sp>
      <p:sp>
        <p:nvSpPr>
          <p:cNvPr id="12291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6172200" y="1081088"/>
            <a:ext cx="4038600" cy="421005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pt-BR" dirty="0" err="1" smtClean="0"/>
              <a:t>Monitoramento</a:t>
            </a:r>
            <a:r>
              <a:rPr lang="es-ES" altLang="pt-BR" dirty="0" smtClean="0"/>
              <a:t> e </a:t>
            </a:r>
            <a:r>
              <a:rPr lang="es-ES" altLang="pt-BR" dirty="0" err="1" smtClean="0"/>
              <a:t>avaliação</a:t>
            </a:r>
            <a:endParaRPr lang="es-ES" altLang="pt-BR" dirty="0" smtClean="0"/>
          </a:p>
          <a:p>
            <a:pPr eaLnBrk="1" hangingPunct="1"/>
            <a:r>
              <a:rPr lang="es-ES" altLang="pt-BR" dirty="0" err="1" smtClean="0"/>
              <a:t>Organização</a:t>
            </a:r>
            <a:r>
              <a:rPr lang="es-ES" altLang="pt-BR" dirty="0" smtClean="0"/>
              <a:t> e </a:t>
            </a:r>
            <a:r>
              <a:rPr lang="es-ES" altLang="pt-BR" dirty="0" err="1" smtClean="0"/>
              <a:t>gestão</a:t>
            </a:r>
            <a:r>
              <a:rPr lang="es-ES" altLang="pt-BR" dirty="0" smtClean="0"/>
              <a:t> do </a:t>
            </a:r>
            <a:r>
              <a:rPr lang="es-ES" altLang="pt-BR" dirty="0" err="1" smtClean="0"/>
              <a:t>serviço</a:t>
            </a:r>
            <a:endParaRPr lang="es-ES" altLang="pt-BR" dirty="0" smtClean="0"/>
          </a:p>
          <a:p>
            <a:pPr eaLnBrk="1" hangingPunct="1"/>
            <a:r>
              <a:rPr lang="es-ES" altLang="pt-BR" dirty="0" err="1" smtClean="0"/>
              <a:t>Engajamento</a:t>
            </a:r>
            <a:r>
              <a:rPr lang="es-ES" altLang="pt-BR" dirty="0" smtClean="0"/>
              <a:t> público</a:t>
            </a:r>
          </a:p>
          <a:p>
            <a:pPr eaLnBrk="1" hangingPunct="1"/>
            <a:r>
              <a:rPr lang="es-ES" altLang="pt-BR" dirty="0" err="1" smtClean="0"/>
              <a:t>Qualidade</a:t>
            </a:r>
            <a:r>
              <a:rPr lang="es-ES" altLang="pt-BR" dirty="0" smtClean="0"/>
              <a:t> da </a:t>
            </a:r>
            <a:r>
              <a:rPr lang="es-ES" altLang="pt-BR" dirty="0" err="1" smtClean="0"/>
              <a:t>prática</a:t>
            </a:r>
            <a:r>
              <a:rPr lang="es-ES" altLang="pt-BR" dirty="0" smtClean="0"/>
              <a:t> clínica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4583114" y="1081089"/>
            <a:ext cx="1296987" cy="30686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2209800" y="188914"/>
            <a:ext cx="7772400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9222" name="CaixaDeTexto 10"/>
          <p:cNvSpPr txBox="1">
            <a:spLocks noChangeArrowheads="1"/>
          </p:cNvSpPr>
          <p:nvPr/>
        </p:nvSpPr>
        <p:spPr bwMode="auto">
          <a:xfrm>
            <a:off x="2782888" y="5589589"/>
            <a:ext cx="6697662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200" dirty="0">
                <a:solidFill>
                  <a:prstClr val="black"/>
                </a:solidFill>
                <a:latin typeface="Calibri" panose="020F0502020204030204" pitchFamily="34" charset="0"/>
              </a:rPr>
              <a:t>As ações foram planejadas para serem executadas  no período de 16 semanas. </a:t>
            </a:r>
          </a:p>
        </p:txBody>
      </p:sp>
    </p:spTree>
    <p:extLst>
      <p:ext uri="{BB962C8B-B14F-4D97-AF65-F5344CB8AC3E}">
        <p14:creationId xmlns:p14="http://schemas.microsoft.com/office/powerpoint/2010/main" val="21023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206063"/>
            <a:ext cx="10018713" cy="6246252"/>
          </a:xfrm>
        </p:spPr>
        <p:txBody>
          <a:bodyPr/>
          <a:lstStyle/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</a:pP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ações desenvolvidas começaram com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cadastro de todas as mulheres da faixa etária de nosso projeto assim como o acesso das usuárias a UBS para o atendimento clínico, o que aconteceu muito bem, também os rastreamentos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foram identificadas muitas usuárias  que nunca fizeram o rastreamento, ou levavam muitos anos sem fazer, acolhemos muitas usuárias que nunca  haviam feito o exame citopatológico e que nunca   haviam feito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mamografia.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377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Paralaxe</Template>
  <TotalTime>752</TotalTime>
  <Words>3237</Words>
  <Application>Microsoft Office PowerPoint</Application>
  <PresentationFormat>Widescreen</PresentationFormat>
  <Paragraphs>149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Corbel</vt:lpstr>
      <vt:lpstr>Times New Roman</vt:lpstr>
      <vt:lpstr>Wingdings 3</vt:lpstr>
      <vt:lpstr>Paralaxe</vt:lpstr>
      <vt:lpstr> Melhoria do controle do Câncer de Mama e Colo de Útero da UBS Maria do Socorro Nunes do município José da Penha/RN.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1:</vt:lpstr>
      <vt:lpstr>Meta 1.2: Ampliar a cobertura de detecção precoce do câncer de mama das mulheres na faixa etária entre 50 e 69 anos de idade para 80%. </vt:lpstr>
      <vt:lpstr>Objetivo 2: Melhorar a qualidade do atendimento das mulheres que realizam detecção precoce de câncer de colo de útero e de mama na unidade de saúde.</vt:lpstr>
      <vt:lpstr>Objetivo 3: Melhorar a adesão das mulheres à realização de exame citopatológico de colo de útero e mamografia. </vt:lpstr>
      <vt:lpstr>Objetivo 3: Melhorar a adesão das mulheres à realização de exame citopatológico de colo de útero e mamografia. </vt:lpstr>
      <vt:lpstr>Objetivo 3: Melhorar a adesão das mulheres à realização de exame citopatológico de colo de útero e mamografia. </vt:lpstr>
      <vt:lpstr>Objetivo 3: Melhorar a adesão das mulheres à realização de exame citopatológico de colo de útero e mamografia.</vt:lpstr>
      <vt:lpstr>Objetivo 4: Melhorar o registro das informações. </vt:lpstr>
      <vt:lpstr>Objetivo 4: Melhorar o registro das informações. </vt:lpstr>
      <vt:lpstr>Objetivo 5: Mapear as mulheres de risco para câncer de colo de útero e de mama.  </vt:lpstr>
      <vt:lpstr>Objetivo 5: Mapear as mulheres de risco para câncer de colo de útero e de mama.  </vt:lpstr>
      <vt:lpstr>Objetivo 6: Promover a saúde das mulheres que realizam detecção precoce de câncer de colo de útero e de mama na unidade de saúde. </vt:lpstr>
      <vt:lpstr>Objetivo 6: Promover a saúde das mulheres que realizam detecção precoce de câncer de colo de útero e de mama na unidade de saúde.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PC</cp:lastModifiedBy>
  <cp:revision>83</cp:revision>
  <dcterms:created xsi:type="dcterms:W3CDTF">2015-07-07T23:46:01Z</dcterms:created>
  <dcterms:modified xsi:type="dcterms:W3CDTF">2015-09-05T21:28:42Z</dcterms:modified>
</cp:coreProperties>
</file>