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ks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0" r:id="rId30"/>
    <p:sldId id="284" r:id="rId31"/>
    <p:sldId id="285" r:id="rId32"/>
    <p:sldId id="289" r:id="rId33"/>
    <p:sldId id="28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4_11_06%20Coleta%20de%20dados%20Puerp&#233;ri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cializacion\especilaliza&#231;ao%20rafael\unidad%202\semana%208\2014_11_06%20Coleta%20de%20dados%20Pre-Nat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111111111111111111111111111111111111111111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0.30158730158730157</c:v>
                </c:pt>
                <c:pt idx="1">
                  <c:v>0.61904761904761907</c:v>
                </c:pt>
                <c:pt idx="2">
                  <c:v>0.76190476190476186</c:v>
                </c:pt>
                <c:pt idx="3">
                  <c:v>0.82539682539682535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98368"/>
        <c:axId val="51099904"/>
      </c:barChart>
      <c:catAx>
        <c:axId val="510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99904"/>
        <c:crosses val="autoZero"/>
        <c:auto val="1"/>
        <c:lblAlgn val="ctr"/>
        <c:lblOffset val="100"/>
        <c:noMultiLvlLbl val="0"/>
      </c:catAx>
      <c:valAx>
        <c:axId val="51099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98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0.66666666666666663</c:v>
                </c:pt>
                <c:pt idx="3">
                  <c:v>0.69230769230769229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40960"/>
        <c:axId val="99267328"/>
      </c:barChart>
      <c:catAx>
        <c:axId val="9924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67328"/>
        <c:crosses val="autoZero"/>
        <c:auto val="1"/>
        <c:lblAlgn val="ctr"/>
        <c:lblOffset val="100"/>
        <c:noMultiLvlLbl val="0"/>
      </c:catAx>
      <c:valAx>
        <c:axId val="99267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409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0.89473684210526316</c:v>
                </c:pt>
                <c:pt idx="1">
                  <c:v>0.94871794871794868</c:v>
                </c:pt>
                <c:pt idx="2">
                  <c:v>0.875</c:v>
                </c:pt>
                <c:pt idx="3">
                  <c:v>0.88461538461538458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65344"/>
        <c:axId val="90666880"/>
      </c:barChart>
      <c:catAx>
        <c:axId val="906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66880"/>
        <c:crosses val="autoZero"/>
        <c:auto val="1"/>
        <c:lblAlgn val="ctr"/>
        <c:lblOffset val="100"/>
        <c:noMultiLvlLbl val="0"/>
      </c:catAx>
      <c:valAx>
        <c:axId val="90666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65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0.15789473684210525</c:v>
                </c:pt>
                <c:pt idx="1">
                  <c:v>0.64102564102564108</c:v>
                </c:pt>
                <c:pt idx="2">
                  <c:v>0.8125</c:v>
                </c:pt>
                <c:pt idx="3">
                  <c:v>0.82692307692307687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2224"/>
        <c:axId val="99090816"/>
      </c:barChart>
      <c:catAx>
        <c:axId val="906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90816"/>
        <c:crosses val="autoZero"/>
        <c:auto val="1"/>
        <c:lblAlgn val="ctr"/>
        <c:lblOffset val="100"/>
        <c:noMultiLvlLbl val="0"/>
      </c:catAx>
      <c:valAx>
        <c:axId val="990908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92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'[2014_11_06 Coleta de dados Pre-Natal.xls]Indicadores'!$C$40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'[2014_11_06 Coleta de dados Pre-Natal.xls]Indicadores'!$D$39:$G$39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'[2014_11_06 Coleta de dados Pre-Natal.xls]Indicadores'!$D$40:$G$40</c:f>
              <c:numCache>
                <c:formatCode>0.0%</c:formatCode>
                <c:ptCount val="4"/>
                <c:pt idx="0">
                  <c:v>0.73684210526315785</c:v>
                </c:pt>
                <c:pt idx="1">
                  <c:v>0.87179487179487181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38560"/>
        <c:axId val="99152640"/>
      </c:barChart>
      <c:catAx>
        <c:axId val="991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52640"/>
        <c:crosses val="autoZero"/>
        <c:auto val="1"/>
        <c:lblAlgn val="ctr"/>
        <c:lblOffset val="100"/>
        <c:noMultiLvlLbl val="0"/>
      </c:catAx>
      <c:valAx>
        <c:axId val="99152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385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0.57894736842105265</c:v>
                </c:pt>
                <c:pt idx="1">
                  <c:v>0.87179487179487181</c:v>
                </c:pt>
                <c:pt idx="2">
                  <c:v>0.91666666666666663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67456"/>
        <c:axId val="98877440"/>
      </c:barChart>
      <c:catAx>
        <c:axId val="9886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77440"/>
        <c:crosses val="autoZero"/>
        <c:auto val="1"/>
        <c:lblAlgn val="ctr"/>
        <c:lblOffset val="100"/>
        <c:noMultiLvlLbl val="0"/>
      </c:catAx>
      <c:valAx>
        <c:axId val="98877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674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0.63157894736842102</c:v>
                </c:pt>
                <c:pt idx="1">
                  <c:v>0.74358974358974361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11744"/>
        <c:axId val="98913280"/>
      </c:barChart>
      <c:catAx>
        <c:axId val="989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13280"/>
        <c:crosses val="autoZero"/>
        <c:auto val="1"/>
        <c:lblAlgn val="ctr"/>
        <c:lblOffset val="100"/>
        <c:noMultiLvlLbl val="0"/>
      </c:catAx>
      <c:valAx>
        <c:axId val="98913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11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70092580574074E-2"/>
          <c:y val="6.3110888913577509E-2"/>
          <c:w val="0.88226974091324839"/>
          <c:h val="0.85830031231097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0.26315789473684209</c:v>
                </c:pt>
                <c:pt idx="1">
                  <c:v>0.64102564102564108</c:v>
                </c:pt>
                <c:pt idx="2">
                  <c:v>0.66666666666666663</c:v>
                </c:pt>
                <c:pt idx="3">
                  <c:v>0.96153846153846156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55648"/>
        <c:axId val="98957184"/>
      </c:barChart>
      <c:catAx>
        <c:axId val="9895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57184"/>
        <c:crosses val="autoZero"/>
        <c:auto val="1"/>
        <c:lblAlgn val="ctr"/>
        <c:lblOffset val="100"/>
        <c:noMultiLvlLbl val="0"/>
      </c:catAx>
      <c:valAx>
        <c:axId val="98957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556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2470576773228E-2"/>
          <c:y val="3.8821047654552229E-2"/>
          <c:w val="0.88762058917228137"/>
          <c:h val="0.88402887015804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0.94736842105263153</c:v>
                </c:pt>
                <c:pt idx="1">
                  <c:v>0.97435897435897434</c:v>
                </c:pt>
                <c:pt idx="2">
                  <c:v>0.97916666666666663</c:v>
                </c:pt>
                <c:pt idx="3">
                  <c:v>0.98076923076923073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77120"/>
        <c:axId val="99087104"/>
      </c:barChart>
      <c:catAx>
        <c:axId val="9907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87104"/>
        <c:crosses val="autoZero"/>
        <c:auto val="1"/>
        <c:lblAlgn val="ctr"/>
        <c:lblOffset val="100"/>
        <c:noMultiLvlLbl val="0"/>
      </c:catAx>
      <c:valAx>
        <c:axId val="99087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77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0.625</c:v>
                </c:pt>
                <c:pt idx="1">
                  <c:v>0.76923076923076927</c:v>
                </c:pt>
                <c:pt idx="2">
                  <c:v>0.8</c:v>
                </c:pt>
                <c:pt idx="3">
                  <c:v>0.8125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04704"/>
        <c:axId val="44507904"/>
      </c:barChart>
      <c:catAx>
        <c:axId val="4410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07904"/>
        <c:crosses val="autoZero"/>
        <c:auto val="1"/>
        <c:lblAlgn val="ctr"/>
        <c:lblOffset val="100"/>
        <c:noMultiLvlLbl val="0"/>
      </c:catAx>
      <c:valAx>
        <c:axId val="44507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04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9BFB-49E4-40D0-98C0-56EC5515E2F8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B198-A0CC-4FE2-BEA8-1DC54BDD2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0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BB198-A0CC-4FE2-BEA8-1DC54BDD2FD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1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37A14-A0BB-4376-A88D-CBE25B1C3AE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64447-08EF-4FFE-8B29-F0A35C48EE3A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3744416"/>
          </a:xfrm>
        </p:spPr>
        <p:txBody>
          <a:bodyPr>
            <a:no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Turma 8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Melhoria </a:t>
            </a: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 Atenção ao Pré-natal e Puerpério na UBS Professor Mariano de Andrade, Boa Vista/RR</a:t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2" y="3356992"/>
            <a:ext cx="7854696" cy="3008776"/>
          </a:xfrm>
        </p:spPr>
        <p:txBody>
          <a:bodyPr>
            <a:normAutofit/>
          </a:bodyPr>
          <a:lstStyle/>
          <a:p>
            <a:pPr algn="ctr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Especializando: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RAFAEL E. CARBONELL VARGAS</a:t>
            </a: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Orientadora: LUZANE SANTANA DA ROCHA</a:t>
            </a:r>
          </a:p>
          <a:p>
            <a:pPr algn="ctr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 Pelotas 2015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1113790" cy="98044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217215"/>
            <a:ext cx="1151890" cy="9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785164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ao pré-natal e puerpério realizado na Unidade</a:t>
            </a:r>
            <a:b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2.1. Garantir a 100% das gestantes o ingresso no Programa de Pré-Natal no primeiro trimestre de gestação</a:t>
            </a:r>
            <a:b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2" y="5806590"/>
            <a:ext cx="7854696" cy="504056"/>
          </a:xfrm>
        </p:spPr>
        <p:txBody>
          <a:bodyPr>
            <a:noAutofit/>
          </a:bodyPr>
          <a:lstStyle/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Figura 2. Proporção de gestantes com ingresso no Programa de Pré-Natal no primeiro trimestre de gestação.     </a:t>
            </a: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70952873"/>
              </p:ext>
            </p:extLst>
          </p:nvPr>
        </p:nvGraphicFramePr>
        <p:xfrm>
          <a:off x="1619672" y="2564904"/>
          <a:ext cx="5228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808312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ao pré-natal e puerpério realizado na Unidade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Realizar pelo menos um exame ginecológico por trimestre em 100% das gestantes.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2" y="5572894"/>
            <a:ext cx="7854696" cy="432048"/>
          </a:xfrm>
        </p:spPr>
        <p:txBody>
          <a:bodyPr>
            <a:noAutofit/>
          </a:bodyPr>
          <a:lstStyle/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Figura 3. Proporção de gestantes com pelo menos um exame ginecológico por trimestre.</a:t>
            </a: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57186992"/>
              </p:ext>
            </p:extLst>
          </p:nvPr>
        </p:nvGraphicFramePr>
        <p:xfrm>
          <a:off x="1763688" y="2564904"/>
          <a:ext cx="4810125" cy="300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29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2" y="908720"/>
            <a:ext cx="7854696" cy="56886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ao pré-natal e puerpério realizado na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2.3. Realizar pelo menos um exame de mamas em 100% das gestantes.</a:t>
            </a:r>
          </a:p>
          <a:p>
            <a:pPr algn="l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: 1 mês – 100% (19)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mês – 100% (39)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mês – 100% (48)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 mês – 100% (52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Meta 2.4. Garantir a 100% das gestantes a solicitação de exames laboratoriais de acordo com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Resultados: 1 mês – 94.7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%(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mês – 100% (39)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mês – 100% (48)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mês – 100% (52)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algn="l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844824"/>
            <a:ext cx="7851648" cy="504056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ESPECÍFICOS/METAS/RESULTADOS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99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656184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7854696" cy="4320480"/>
          </a:xfrm>
        </p:spPr>
        <p:txBody>
          <a:bodyPr>
            <a:normAutofit/>
          </a:bodyPr>
          <a:lstStyle/>
          <a:p>
            <a:pPr algn="l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ao pré-natal e puerpério realizado na Unidade</a:t>
            </a:r>
          </a:p>
          <a:p>
            <a:pPr algn="l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2.5. Garantir a 100% das gestantes a prescrição de sulfato ferroso e ácido fólico conforme protocolo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Resultados: 1 mês – 100% (19)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– 100% (39)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– 100% (48)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– 100% (52)</a:t>
            </a:r>
          </a:p>
          <a:p>
            <a:pPr algn="l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310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066913"/>
            <a:ext cx="7851648" cy="2736304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ao pré-natal e puerpério realizado na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 Garantir que 100% das gestantes estejam com vacina antitetânica em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920496" y="5775945"/>
            <a:ext cx="7854696" cy="648072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com vacina antitetânica em dia.                               </a:t>
            </a:r>
          </a:p>
          <a:p>
            <a:endParaRPr lang="pt-BR" sz="1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83041352"/>
              </p:ext>
            </p:extLst>
          </p:nvPr>
        </p:nvGraphicFramePr>
        <p:xfrm>
          <a:off x="1691680" y="2564904"/>
          <a:ext cx="5242520" cy="32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8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2867744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ao pré-natal e puerpério realizado na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2.7. Garantir que 100% das gestantes estejam com vacina contra hepatite B em dia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5761558"/>
            <a:ext cx="7854696" cy="864096"/>
          </a:xfrm>
        </p:spPr>
        <p:txBody>
          <a:bodyPr>
            <a:normAutofit/>
          </a:bodyPr>
          <a:lstStyle/>
          <a:p>
            <a:pPr algn="l"/>
            <a:r>
              <a:rPr lang="pt-BR" sz="1400" dirty="0">
                <a:latin typeface="Arial" pitchFamily="34" charset="0"/>
                <a:cs typeface="Arial" pitchFamily="34" charset="0"/>
              </a:rPr>
              <a:t>Figura 5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com vacina contra hepatite B em dia</a:t>
            </a:r>
          </a:p>
          <a:p>
            <a:pPr algn="l"/>
            <a:endParaRPr lang="pt-BR" sz="2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31493487"/>
              </p:ext>
            </p:extLst>
          </p:nvPr>
        </p:nvGraphicFramePr>
        <p:xfrm>
          <a:off x="1547664" y="2521942"/>
          <a:ext cx="5290715" cy="323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275" y="836712"/>
            <a:ext cx="7851648" cy="2651720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ao pré-natal e puerpério realizado na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2.8. Realizar avaliação da necessidade de atendimento odontológico em 100% das gestantes durante o pré-natal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21288"/>
            <a:ext cx="7854696" cy="648072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com avaliação da necessidade de atendimento odontológico.                                      </a:t>
            </a:r>
          </a:p>
          <a:p>
            <a:endParaRPr lang="pt-BR" sz="1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65401135"/>
              </p:ext>
            </p:extLst>
          </p:nvPr>
        </p:nvGraphicFramePr>
        <p:xfrm>
          <a:off x="1691680" y="2636912"/>
          <a:ext cx="525283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63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6448" y="548680"/>
            <a:ext cx="785164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ao pré-natal e puerpério realizado na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2.9. Garantir a primeira consulta odontológica programática para 100% das gestantes cadastradas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5949280"/>
            <a:ext cx="7854696" cy="576064"/>
          </a:xfrm>
        </p:spPr>
        <p:txBody>
          <a:bodyPr>
            <a:noAutofit/>
          </a:bodyPr>
          <a:lstStyle/>
          <a:p>
            <a:pPr algn="l"/>
            <a:r>
              <a:rPr lang="pt-BR" sz="1400" dirty="0">
                <a:latin typeface="Arial" pitchFamily="34" charset="0"/>
                <a:cs typeface="Arial" pitchFamily="34" charset="0"/>
              </a:rPr>
              <a:t>Figura 7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com primeira consulta odontológica programática.                  </a:t>
            </a: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61253468"/>
              </p:ext>
            </p:extLst>
          </p:nvPr>
        </p:nvGraphicFramePr>
        <p:xfrm>
          <a:off x="1475656" y="2708920"/>
          <a:ext cx="5300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6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7854696" cy="446449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3. Melhorar a adesão ao pré-natal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3.1.Realizar busca ativa de 100% das gestantes faltosas às consultas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Resultados: 1 mês – 100% (2)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(4)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(3)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0.0% (0)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4. Melhorar o registro do programa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4.1. Manter registro na ficha de acompanhamento/espelho de pré-natal em 100% das gestantes.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Resultados: 1 mês – 100% (19)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(39)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(48)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 (52)</a:t>
            </a:r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143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5551" y="620688"/>
            <a:ext cx="7851648" cy="576064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551" y="1484784"/>
            <a:ext cx="7854696" cy="4896544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Objetivo 5. Realizar avaliação de risco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Meta 5.1. Avaliar risco gestacional em 100% das gestantes.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Resultados: 1 mês – 100% (19)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– 100% (39)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3 mês – 100% (48)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–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52)</a:t>
            </a:r>
          </a:p>
          <a:p>
            <a:pPr algn="l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6. Promover a saúde no pré-natal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Meta 6.1. Garantir a 100% das gestantes orientações nutricional durante a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Resultados: 1 mês – 100% (19)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– 100% (39)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– 100% (48)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–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52)</a:t>
            </a: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854696" cy="4464496"/>
          </a:xfrm>
        </p:spPr>
        <p:txBody>
          <a:bodyPr/>
          <a:lstStyle/>
          <a:p>
            <a:pPr algn="l"/>
            <a:r>
              <a:rPr lang="pt-BR" sz="2000" u="sng" dirty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DA AÇÃO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PROGRAMÁTICA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pt-BR" sz="20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Uma atenção ao pré-natal e puerpério de qualidade é fundamental para a saúde materna e neonatal.</a:t>
            </a:r>
          </a:p>
          <a:p>
            <a:pPr algn="l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mortalidade infantil no brasil nas últimas décadas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tem apresentado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uma redução, mais ainda os indicadores de óbito neonatais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têm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uma velocidade de queda aquém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desejado.</a:t>
            </a:r>
          </a:p>
          <a:p>
            <a:pPr algn="l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Além do diagnóstico e tratamento adequado dos problemas que possam se apresentar no pré-natal e puerpério deve incluir, também, ações de promoção e prevenção da saúde.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6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472608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6. Promover a saúde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6.1. Garantir a 100% das gestantes orientações nutricional durante a gestação.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6.2. Promover o aleitamento materno junto a 100% das gestantes.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6.3. Orientar 100% das gestantes sobre os cuidados com o recém-nascido.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6.4 Orientar 100% das gestantes sobre anticoncepção após o parto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6.5. Orientar 100% das gestantes sobre os riscos do tabagismo e do uso de álcool e drogas na gestação.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 mês – 100% (19)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(39)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(48)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52)</a:t>
            </a:r>
          </a:p>
          <a:p>
            <a:pPr algn="l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9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224136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5642226"/>
            <a:ext cx="7854696" cy="360040"/>
          </a:xfrm>
        </p:spPr>
        <p:txBody>
          <a:bodyPr>
            <a:noAutofit/>
          </a:bodyPr>
          <a:lstStyle/>
          <a:p>
            <a:pPr algn="l"/>
            <a:r>
              <a:rPr lang="pt-BR" sz="1400" dirty="0">
                <a:latin typeface="Arial" pitchFamily="34" charset="0"/>
                <a:cs typeface="Arial" pitchFamily="34" charset="0"/>
              </a:rPr>
              <a:t>Figura 8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que receberam orientação sobre higiene bucal.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 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pt-BR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Promover a saúde no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pré-natal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 6.6. Orientar 100% das gestantes sobre higiene bucal.</a:t>
            </a:r>
          </a:p>
          <a:p>
            <a:endParaRPr lang="pt-BR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36366499"/>
              </p:ext>
            </p:extLst>
          </p:nvPr>
        </p:nvGraphicFramePr>
        <p:xfrm>
          <a:off x="1331640" y="2158342"/>
          <a:ext cx="5480833" cy="345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4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736304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do Puerpério: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Ampliar a cobertura da atenção a puérperas.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Garantir a 65 % das puérperas cadastradas no programa de Pré-Natal e Puerpério da Unidade de Saúde consulta puerperal antes dos 42 dias após o parto.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468560" y="6200264"/>
            <a:ext cx="7854696" cy="315416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puérperas com consulta até 42 dias após o parto.                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53008258"/>
              </p:ext>
            </p:extLst>
          </p:nvPr>
        </p:nvGraphicFramePr>
        <p:xfrm>
          <a:off x="1470892" y="2782342"/>
          <a:ext cx="5976664" cy="341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3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6448" y="746911"/>
            <a:ext cx="7851648" cy="23762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às puérperas na Unidade de Saúde.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Realizar exame ginecológico em 100% das puérperas cadastradas no Programa.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96552" y="6021288"/>
            <a:ext cx="7854696" cy="576064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Proporção de puérperas que realizaram exame ginecológico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83114092"/>
              </p:ext>
            </p:extLst>
          </p:nvPr>
        </p:nvGraphicFramePr>
        <p:xfrm>
          <a:off x="1547664" y="2610604"/>
          <a:ext cx="6048672" cy="341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5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836712"/>
            <a:ext cx="7854696" cy="5688632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às puérperas na Unidade de Saúde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2.4. Avaliar o estado psíquico em 100% das puérperas cadastradas no Programa.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2.5. Avaliar intercorrências em 100% das puérperas cadastradas no Programa.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2.6. Prescrever  a 100% das puérperas um dos métodos de anticoncepção.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Resultados: 1 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(05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(10)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(12)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algn="l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19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854696" cy="5544616"/>
          </a:xfrm>
        </p:spPr>
        <p:txBody>
          <a:bodyPr>
            <a:normAutofit/>
          </a:bodyPr>
          <a:lstStyle/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 Melhorar a adesão das mães ao puerpério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3.1. Realizar busca ativa em 100% das puérperas que não realizaram a consulta de puerpério até 30 dias após o parto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4. Melhorar o registro das informações.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4.1. Manter registro na ficha de acompanhamento do Programa 100% das puérperas.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 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(05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(10)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mês – 100% (12)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740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328592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5. Promover a saúde das puérperas.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5.1. Orientar 100% das puérperas cadastradas no Programa sobre os cuidados do recém-nascido.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5.2. Orientar 100% das puérperas cadastradas no Programa sobre aleitamento materno exclusivo.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5.3. Orientar 100% das puérperas cadastradas no Programa sobre planejamento família.</a:t>
            </a:r>
          </a:p>
          <a:p>
            <a:pPr algn="l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 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(05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(10)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(12)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/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352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54696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intervenção para 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245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830383"/>
            <a:ext cx="8071048" cy="72008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aprendizagem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154" y="1700808"/>
            <a:ext cx="7854696" cy="417646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curso como ótimo.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Interação com professores e colegas.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Melhorou minha comunicação e escrita do idioma português.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Sensibilização ao tratar nossos usuários.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Ampliou meu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conhecimento sobre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doenças frequentes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Brasil.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Experiência de superação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3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620688"/>
            <a:ext cx="8928992" cy="568863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E:\Especializacion\IMG-20150710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6247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5544616" cy="54006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latin typeface="Arial" pitchFamily="34" charset="0"/>
                <a:cs typeface="Arial" pitchFamily="34" charset="0"/>
              </a:rPr>
              <a:t>CARACTERIZAÇÃO DO MUNICÍPIO:</a:t>
            </a:r>
          </a:p>
          <a:p>
            <a:pPr algn="l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>
                <a:latin typeface="Arial" pitchFamily="34" charset="0"/>
                <a:cs typeface="Arial" pitchFamily="34" charset="0"/>
              </a:rPr>
              <a:t>Boa vista / RR: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496.936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habitantes  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habitantes/km²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UBS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16 Casas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Saúde da Família 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Centros de Saúde da família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NASF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 Hospitais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348880"/>
            <a:ext cx="363589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:\FOTOS\foto celular 08\20150721_093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8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:\FOTOS\foto celular 08\20150715_0911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:\FOTOS\foto celular 08\20150716_092817(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5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51648" cy="1944216"/>
          </a:xfrm>
        </p:spPr>
        <p:txBody>
          <a:bodyPr/>
          <a:lstStyle/>
          <a:p>
            <a:pPr algn="ctr"/>
            <a:r>
              <a:rPr lang="pt-BR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 !!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3600400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Centro de Saúde Professor Mariano de Andrade: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Área urbana: 7356 pessoas</a:t>
            </a:r>
          </a:p>
          <a:p>
            <a:pPr algn="l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Equipe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ESF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2 Médicos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5 ACS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1 Téc. Enfermagem</a:t>
            </a:r>
          </a:p>
          <a:p>
            <a:pPr algn="l"/>
            <a:r>
              <a:rPr lang="pt-BR" sz="2000" dirty="0">
                <a:latin typeface="Arial" pitchFamily="34" charset="0"/>
                <a:cs typeface="Arial" pitchFamily="34" charset="0"/>
              </a:rPr>
              <a:t>1 Enfermeira</a:t>
            </a:r>
          </a:p>
          <a:p>
            <a:pPr algn="l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2" y="1700808"/>
            <a:ext cx="7854696" cy="4320480"/>
          </a:xfrm>
        </p:spPr>
        <p:txBody>
          <a:bodyPr>
            <a:normAutofit fontScale="92500"/>
          </a:bodyPr>
          <a:lstStyle/>
          <a:p>
            <a:pPr algn="l"/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na U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nidade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pt-B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existiam registro de gestantes e puérperas na UBS.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Baixo índice de gestante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pré-natal no primeiro trimestre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realização do exame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mama às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gestantes e puérperas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realização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odontológica.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Pouco trabalho com o grupo de gestantes.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2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atenção ao Pré-natal e ao Puerpério na UBS Professor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Mariano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Andrade,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município de Boa Vista/RR.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426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4104456" cy="4392488"/>
          </a:xfrm>
        </p:spPr>
        <p:txBody>
          <a:bodyPr>
            <a:normAutofit/>
          </a:bodyPr>
          <a:lstStyle/>
          <a:p>
            <a:pPr algn="l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EIXOS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99992" y="1772816"/>
            <a:ext cx="5094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</a:p>
          <a:p>
            <a:endParaRPr lang="pt-B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consultas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de faltosos e busca ativa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educativa com gestantes e puérperas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de equipe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da intervenção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7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3672408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Espelho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Planilha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coleta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dados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8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2592288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40568" y="6021288"/>
            <a:ext cx="7854696" cy="648072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1. Proporção de gestantes cadastradas no Programa de Pré-natal.                            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1822" y="215866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</a:t>
            </a:r>
            <a:endParaRPr lang="pt-BR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cobertura de pré-natal.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Alcançar 75%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cobertura das gestantes cadastradas no Programa de Pré-natal da unidade de saúde.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78990765"/>
              </p:ext>
            </p:extLst>
          </p:nvPr>
        </p:nvGraphicFramePr>
        <p:xfrm>
          <a:off x="1763688" y="2708920"/>
          <a:ext cx="50370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8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935</Words>
  <Application>Microsoft Office PowerPoint</Application>
  <PresentationFormat>Apresentação na tela (4:3)</PresentationFormat>
  <Paragraphs>186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Fluxo</vt:lpstr>
      <vt:lpstr>UNIVERSIDADE ABERTA DO SUS UNIVERSIDADE FEDERAL DE PELOTAS Especialização em Saúde da Família Modalidade a Distância Turma 8   Melhoria da Atenção ao Pré-natal e Puerpério na UBS Professor Mariano de Andrade, Boa Vista/RR   </vt:lpstr>
      <vt:lpstr>INTRODUÇÃO</vt:lpstr>
      <vt:lpstr>INTRODUÇÃO</vt:lpstr>
      <vt:lpstr>INTRODUÇÃO</vt:lpstr>
      <vt:lpstr>INTRODUÇÃO</vt:lpstr>
      <vt:lpstr>OBJETIVO GERAL</vt:lpstr>
      <vt:lpstr>METODOLOGIA</vt:lpstr>
      <vt:lpstr>LOGÍSTICA</vt:lpstr>
      <vt:lpstr>         </vt:lpstr>
      <vt:lpstr>                  Objetivo 2. Melhorar a qualidade da atenção ao pré-natal e puerpério realizado na Unidade  Meta 2.1. Garantir a 100% das gestantes o ingresso no Programa de Pré-Natal no primeiro trimestre de gestação </vt:lpstr>
      <vt:lpstr>   Objetivo 2. Melhorar a qualidade da atenção ao pré-natal e puerpério realizado na Unidade  Meta 2.2. Realizar pelo menos um exame ginecológico por trimestre em 100% das gestantes.   </vt:lpstr>
      <vt:lpstr>OBJETIVOS ESPECÍFICOS/METAS/RESULTADOS            </vt:lpstr>
      <vt:lpstr>   </vt:lpstr>
      <vt:lpstr> Objetivo 2. Melhorar a qualidade da atenção ao pré-natal e puerpério realizado na Unidade  Meta 2.6. Garantir que 100% das gestantes estejam com vacina antitetânica em dia.      </vt:lpstr>
      <vt:lpstr>  Objetivo 2. Melhorar a qualidade da atenção ao pré-natal e puerpério realizado na Unidade  Meta 2.7. Garantir que 100% das gestantes estejam com vacina contra hepatite B em dia    </vt:lpstr>
      <vt:lpstr>Objetivo 2. Melhorar a qualidade da atenção ao pré-natal e puerpério realizado na Unidade  Meta 2.8. Realizar avaliação da necessidade de atendimento odontológico em 100% das gestantes durante o pré-natal     </vt:lpstr>
      <vt:lpstr> Objetivo 2. Melhorar a qualidade da atenção ao pré-natal e puerpério realizado na Unidade  Meta 2.9. Garantir a primeira consulta odontológica programática para 100% das gestantes cadastradas</vt:lpstr>
      <vt:lpstr>OBJETIVOS ESPECÍFICOS/METAS/RESULTADOS</vt:lpstr>
      <vt:lpstr>OBJETIVOS ESPECÍFICOS/METAS/RESULTADOS</vt:lpstr>
      <vt:lpstr>OBJETIVOS ESPECÍFICOS/METAS/RESULTADOS</vt:lpstr>
      <vt:lpstr>  </vt:lpstr>
      <vt:lpstr>  Resultados do Puerpério: Objetivo 1. Ampliar a cobertura da atenção a puérperas.  Metas 1.1. Garantir a 65 % das puérperas cadastradas no programa de Pré-Natal e Puerpério da Unidade de Saúde consulta puerperal antes dos 42 dias após o parto.   </vt:lpstr>
      <vt:lpstr> Objetivo 2. Melhorar a qualidade da atenção às puérperas na Unidade de Saúde.  Meta 2.3. Realizar exame ginecológico em 100% das puérperas cadastradas no Programa.   </vt:lpstr>
      <vt:lpstr>Apresentação do PowerPoint</vt:lpstr>
      <vt:lpstr>Apresentação do PowerPoint</vt:lpstr>
      <vt:lpstr>Apresentação do PowerPoint</vt:lpstr>
      <vt:lpstr> DISCUSSÃO</vt:lpstr>
      <vt:lpstr>Reflexão crítica sobre aprendizagem</vt:lpstr>
      <vt:lpstr>Apresentação do PowerPoint</vt:lpstr>
      <vt:lpstr>Apresentação do PowerPoint</vt:lpstr>
      <vt:lpstr>Apresentação do PowerPoint</vt:lpstr>
      <vt:lpstr>Apresentação do PowerPoint</vt:lpstr>
      <vt:lpstr>MUITO OBRIGADO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   Melhoria da atenção à Saúde da Gestante e Puérpera, na UBS Professor Mariano de Andrade, Boa Vista/ Roraima</dc:title>
  <dc:creator>Rafael Carbonell Vargas</dc:creator>
  <cp:lastModifiedBy>Rafael Carbonell Vargas</cp:lastModifiedBy>
  <cp:revision>54</cp:revision>
  <dcterms:created xsi:type="dcterms:W3CDTF">2015-09-10T02:13:54Z</dcterms:created>
  <dcterms:modified xsi:type="dcterms:W3CDTF">2015-10-14T17:54:45Z</dcterms:modified>
</cp:coreProperties>
</file>