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8.png" ContentType="image/png"/>
  <Override PartName="/ppt/media/image27.png" ContentType="image/png"/>
  <Override PartName="/ppt/media/image4.png" ContentType="image/png"/>
  <Override PartName="/ppt/media/image23.png" ContentType="image/png"/>
  <Override PartName="/ppt/media/image17.png" ContentType="image/png"/>
  <Override PartName="/ppt/media/image13.png" ContentType="image/png"/>
  <Override PartName="/ppt/media/image9.png" ContentType="image/png"/>
  <Override PartName="/ppt/media/image28.png" ContentType="image/png"/>
  <Override PartName="/ppt/media/image5.png" ContentType="image/png"/>
  <Override PartName="/ppt/media/image24.png" ContentType="image/png"/>
  <Override PartName="/ppt/media/image1.png" ContentType="image/png"/>
  <Override PartName="/ppt/media/image20.png" ContentType="image/png"/>
  <Override PartName="/ppt/media/image18.png" ContentType="image/png"/>
  <Override PartName="/ppt/media/image14.png" ContentType="image/png"/>
  <Override PartName="/ppt/media/image10.png" ContentType="image/png"/>
  <Override PartName="/ppt/media/image6.png" ContentType="image/png"/>
  <Override PartName="/ppt/media/image25.png" ContentType="image/png"/>
  <Override PartName="/ppt/media/image2.png" ContentType="image/png"/>
  <Override PartName="/ppt/media/image21.png" ContentType="image/png"/>
  <Override PartName="/ppt/media/image19.png" ContentType="image/png"/>
  <Override PartName="/ppt/media/image15.png" ContentType="image/png"/>
  <Override PartName="/ppt/media/image11.png" ContentType="image/png"/>
  <Override PartName="/ppt/media/image7.png" ContentType="image/png"/>
  <Override PartName="/ppt/media/image26.png" ContentType="image/png"/>
  <Override PartName="/ppt/media/image3.png" ContentType="image/png"/>
  <Override PartName="/ppt/media/image22.png" ContentType="image/png"/>
  <Override PartName="/ppt/media/image16.png" ContentType="image/png"/>
  <Override PartName="/ppt/media/image12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8100360" cy="5865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7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8100360" cy="5865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11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8100360" cy="5865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4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14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8100360" cy="5865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000" cy="75549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1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360" cy="4383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000" cy="755496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000" cy="755496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1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5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4000" y="4113360"/>
            <a:ext cx="4426920" cy="20905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3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000" cy="7554960"/>
          </a:xfrm>
          <a:prstGeom prst="rect">
            <a:avLst/>
          </a:prstGeom>
          <a:ln>
            <a:noFill/>
          </a:ln>
        </p:spPr>
      </p:pic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8100360" cy="11041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000" y="77040"/>
            <a:ext cx="9070920" cy="17103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r>
              <a:rPr lang="pt-BR" sz="2000"/>
              <a:t>UNIVERSIDADE ABERTA DO SUS - UnASUS </a:t>
            </a:r>
            <a:endParaRPr/>
          </a:p>
          <a:p>
            <a:r>
              <a:rPr lang="pt-BR" sz="2000"/>
              <a:t>UNIVERSIDADE FEDERAL DE PELOTAS</a:t>
            </a:r>
            <a:endParaRPr/>
          </a:p>
          <a:p>
            <a:r>
              <a:rPr lang="pt-BR" sz="2000"/>
              <a:t>Departamento de Medicinal Social</a:t>
            </a:r>
            <a:endParaRPr/>
          </a:p>
          <a:p>
            <a:r>
              <a:rPr lang="pt-BR" sz="2000"/>
              <a:t>Curso de Especialização em Saúde da Família</a:t>
            </a:r>
            <a:endParaRPr/>
          </a:p>
          <a:p>
            <a:r>
              <a:rPr lang="pt-BR" sz="2000"/>
              <a:t>Modalidade à Distância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000"/>
              <a:t>Turma 4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504000" y="1769040"/>
            <a:ext cx="9287280" cy="55022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400"/>
              <a:t>Trabalho de Conclusão de Curso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i="1" lang="pt-BR" sz="2400"/>
              <a:t>Melhoria da atenção ao pré-natal e puerpério na Unidade de Saúde da 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pt-BR" sz="2400"/>
              <a:t>Família Centro I de Extremoz/RN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400"/>
              <a:t>Rafael Góis Campos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2400"/>
              <a:t>Pelotas, 2014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Resultados</a:t>
            </a:r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CustomShape 3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Ampliar a cobertura do pré-natal</a:t>
            </a:r>
            <a:endParaRPr/>
          </a:p>
        </p:txBody>
      </p:sp>
      <p:sp>
        <p:nvSpPr>
          <p:cNvPr id="178" name="CustomShape 4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3. Ampliar a cobertura de primeira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consulta odontológica, com plano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de tratamento, para 50% das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gestantes cadastradas.</a:t>
            </a:r>
            <a:endParaRPr/>
          </a:p>
        </p:txBody>
      </p:sp>
      <p:pic>
        <p:nvPicPr>
          <p:cNvPr descr="" id="17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752000" y="2285640"/>
            <a:ext cx="5255640" cy="455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Resultados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3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Ampliar a cobertura do pré-natal</a:t>
            </a:r>
            <a:endParaRPr/>
          </a:p>
        </p:txBody>
      </p:sp>
      <p:sp>
        <p:nvSpPr>
          <p:cNvPr id="183" name="CustomShape 4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4. Realizar primeira consulta odontológica em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60% das gestantes classificadas como alto risco.</a:t>
            </a:r>
            <a:endParaRPr/>
          </a:p>
        </p:txBody>
      </p:sp>
      <p:sp>
        <p:nvSpPr>
          <p:cNvPr id="184" name="CustomShape 5"/>
          <p:cNvSpPr/>
          <p:nvPr/>
        </p:nvSpPr>
        <p:spPr>
          <a:xfrm>
            <a:off x="5152680" y="1823760"/>
            <a:ext cx="442692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Não houve gestantes de alto risco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para doenças bucais.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adesão ao pré-natal</a:t>
            </a:r>
            <a:endParaRPr/>
          </a:p>
        </p:txBody>
      </p:sp>
      <p:sp>
        <p:nvSpPr>
          <p:cNvPr id="187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5. Realizar busca ativa de 90% das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gestantes faltosas às consultas de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pré-natal</a:t>
            </a:r>
            <a:endParaRPr/>
          </a:p>
        </p:txBody>
      </p:sp>
      <p:pic>
        <p:nvPicPr>
          <p:cNvPr descr="" id="18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896000" y="2232000"/>
            <a:ext cx="4895640" cy="3599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23" nodeType="tmRoot" restart="never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6. Realizar pelo menos um exame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ginecológico por trimestre em 50%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das gestantes durante o pré-natal.</a:t>
            </a:r>
            <a:endParaRPr/>
          </a:p>
        </p:txBody>
      </p:sp>
      <p:pic>
        <p:nvPicPr>
          <p:cNvPr descr="" id="19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84000" y="2160000"/>
            <a:ext cx="4416480" cy="482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25" nodeType="tmRoot" restart="never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pt-BR"/>
              <a:t>7. Realizar pelo menos um exame de </a:t>
            </a:r>
            <a:endParaRPr/>
          </a:p>
          <a:p>
            <a:pPr>
              <a:lnSpc>
                <a:spcPct val="100000"/>
              </a:lnSpc>
            </a:pPr>
            <a:r>
              <a:rPr lang="pt-BR"/>
              <a:t>mamas em 100% das gestantes durante o </a:t>
            </a:r>
            <a:endParaRPr/>
          </a:p>
          <a:p>
            <a:pPr>
              <a:lnSpc>
                <a:spcPct val="100000"/>
              </a:lnSpc>
            </a:pPr>
            <a:r>
              <a:rPr lang="pt-BR"/>
              <a:t>pré-natal.</a:t>
            </a:r>
            <a:endParaRPr/>
          </a:p>
        </p:txBody>
      </p:sp>
      <p:pic>
        <p:nvPicPr>
          <p:cNvPr descr="" id="196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880880" y="2234160"/>
            <a:ext cx="4550760" cy="381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27" nodeType="tmRoot" restart="never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199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8. Garantir a 100% das gestantes a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Prescrição de suplementação de sulfato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ferroso e ácido fólico conforme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protocolo.</a:t>
            </a:r>
            <a:endParaRPr/>
          </a:p>
        </p:txBody>
      </p:sp>
      <p:pic>
        <p:nvPicPr>
          <p:cNvPr descr="" id="20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80000" y="2376000"/>
            <a:ext cx="4895640" cy="3959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29" nodeType="tmRoot" restart="never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202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203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9. Garantir a 100% das gestantes a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solicitação de ABO-Rh, hemograma, glicemia,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VDRL , exame de Urina, anti-HIV,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HbsAg e sorologia para  Toxoplasmose.</a:t>
            </a:r>
            <a:endParaRPr/>
          </a:p>
        </p:txBody>
      </p:sp>
      <p:pic>
        <p:nvPicPr>
          <p:cNvPr descr="" id="20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0" y="2736000"/>
            <a:ext cx="4612680" cy="352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31" nodeType="tmRoot" restart="never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206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207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17. Garantir  que 100% das gestantes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completem o esquema da vacina anti-tetânica.</a:t>
            </a:r>
            <a:endParaRPr/>
          </a:p>
        </p:txBody>
      </p:sp>
      <p:pic>
        <p:nvPicPr>
          <p:cNvPr descr="" id="20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256000" y="2016000"/>
            <a:ext cx="4463640" cy="424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33" nodeType="tmRoot" restart="never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211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18. Garantir que 100% das gestantes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completem o esquema da vacina de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Hepatite B.</a:t>
            </a:r>
            <a:endParaRPr/>
          </a:p>
        </p:txBody>
      </p:sp>
      <p:pic>
        <p:nvPicPr>
          <p:cNvPr descr="" id="21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0" y="2376000"/>
            <a:ext cx="4679640" cy="410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35" nodeType="tmRoot" restart="never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214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215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19. Realizar avaliação de saúde bucal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em 50% das gestantes durante o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pré -natal.</a:t>
            </a:r>
            <a:endParaRPr/>
          </a:p>
        </p:txBody>
      </p:sp>
      <p:pic>
        <p:nvPicPr>
          <p:cNvPr descr="" id="216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84000" y="2520000"/>
            <a:ext cx="4613400" cy="367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37" nodeType="tmRoot" restart="never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Introdução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O</a:t>
            </a:r>
            <a:r>
              <a:rPr lang="pt-BR" sz="2400"/>
              <a:t>	</a:t>
            </a:r>
            <a:r>
              <a:rPr lang="pt-BR" sz="2400"/>
              <a:t>município: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16 km de 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População: 25.324 habitantes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5 UBS no Centro / 4 UBS nas praias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01 Equipe de NASF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01 Centro de Especialidades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01 Hospital/Maternidade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a qualidade da atenção ao pré-natal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puerpério realizado na Unidade</a:t>
            </a:r>
            <a:endParaRPr/>
          </a:p>
        </p:txBody>
      </p:sp>
      <p:sp>
        <p:nvSpPr>
          <p:cNvPr id="219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20. Realizar exame de puerpério em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70% das gestantes entre o 30º e 42º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dia do pós-parto</a:t>
            </a:r>
            <a:endParaRPr/>
          </a:p>
        </p:txBody>
      </p:sp>
      <p:pic>
        <p:nvPicPr>
          <p:cNvPr descr="" id="22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80000" y="2376000"/>
            <a:ext cx="5255640" cy="496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39" nodeType="tmRoot" restart="never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 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Melhorar registro das informações</a:t>
            </a:r>
            <a:endParaRPr/>
          </a:p>
        </p:txBody>
      </p:sp>
      <p:sp>
        <p:nvSpPr>
          <p:cNvPr id="223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21. Manter registro na ficha espelho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de pré-natal/vacinação em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100% das gestantes.</a:t>
            </a:r>
            <a:endParaRPr/>
          </a:p>
        </p:txBody>
      </p:sp>
      <p:pic>
        <p:nvPicPr>
          <p:cNvPr descr="" id="22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80000" y="2248200"/>
            <a:ext cx="5111640" cy="4231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41" nodeType="tmRoot" restart="never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 </a:t>
            </a: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Mapear as gestantes de risco</a:t>
            </a:r>
            <a:endParaRPr/>
          </a:p>
        </p:txBody>
      </p:sp>
      <p:sp>
        <p:nvSpPr>
          <p:cNvPr id="227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23. Avaliar risco gestacional em 80%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das gestantes.</a:t>
            </a:r>
            <a:endParaRPr/>
          </a:p>
        </p:txBody>
      </p:sp>
      <p:pic>
        <p:nvPicPr>
          <p:cNvPr descr="" id="22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931280" y="2161080"/>
            <a:ext cx="4932360" cy="3886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43" nodeType="tmRoot" restart="never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 </a:t>
            </a:r>
            <a:endParaRPr/>
          </a:p>
        </p:txBody>
      </p:sp>
      <p:sp>
        <p:nvSpPr>
          <p:cNvPr id="230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Mapear as gestantes de risco</a:t>
            </a:r>
            <a:endParaRPr/>
          </a:p>
        </p:txBody>
      </p:sp>
      <p:sp>
        <p:nvSpPr>
          <p:cNvPr id="231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24. Realizar avaliação da prioridade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de atendimento odontológico em 50%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das gestantes cadastradas na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unidade de saúde.</a:t>
            </a:r>
            <a:endParaRPr/>
          </a:p>
        </p:txBody>
      </p:sp>
      <p:pic>
        <p:nvPicPr>
          <p:cNvPr descr="" id="23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81040" y="2190960"/>
            <a:ext cx="4638600" cy="4288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45" nodeType="tmRoot" restart="never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234" name="CustomShape 2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Promover a Saúde no pré-natal</a:t>
            </a:r>
            <a:endParaRPr/>
          </a:p>
        </p:txBody>
      </p:sp>
      <p:sp>
        <p:nvSpPr>
          <p:cNvPr id="235" name="CustomShape 3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25. Garantir a 100% das gestantes orientação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nutricional, aleitamento materno, cuidados com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o recém -nascido, anticoncepção após o parto,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riscos do tabagismo e do uso de álcool e drogas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e higiene bucal na gestação.</a:t>
            </a:r>
            <a:endParaRPr/>
          </a:p>
        </p:txBody>
      </p:sp>
      <p:pic>
        <p:nvPicPr>
          <p:cNvPr descr="" id="236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328000" y="2160000"/>
            <a:ext cx="4607640" cy="410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47" nodeType="tmRoot" restart="never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Discussão</a:t>
            </a:r>
            <a:endParaRPr/>
          </a:p>
        </p:txBody>
      </p:sp>
      <p:sp>
        <p:nvSpPr>
          <p:cNvPr id="238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Importância da intervenção para a equipe?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Importância da intervenção para o serviço?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Importância para a comunidade?</a:t>
            </a:r>
            <a:r>
              <a:rPr lang="pt-BR" sz="2400"/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Nível de incorporação da intervenção à rotina do</a:t>
            </a:r>
            <a:r>
              <a:rPr lang="pt-BR" sz="2400"/>
              <a:t>	</a:t>
            </a:r>
            <a:r>
              <a:rPr lang="pt-BR" sz="2400"/>
              <a:t>serviço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Mudanças para viabilizar sua continuidade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	</a:t>
            </a: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Reflexão Crítica</a:t>
            </a:r>
            <a:endParaRPr/>
          </a:p>
        </p:txBody>
      </p:sp>
      <p:sp>
        <p:nvSpPr>
          <p:cNvPr id="240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800"/>
              <a:t>Expectativas</a:t>
            </a:r>
            <a:r>
              <a:rPr lang="pt-BR" sz="2800"/>
              <a:t>	</a:t>
            </a:r>
            <a:r>
              <a:rPr lang="pt-BR" sz="2800"/>
              <a:t>iniciais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800"/>
              <a:t>Significado do curso para a sua prática profissional</a:t>
            </a:r>
            <a:r>
              <a:rPr lang="pt-BR" sz="2800"/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800"/>
              <a:t>Aprendizados mais relevantes</a:t>
            </a:r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504000" y="287640"/>
            <a:ext cx="8100360" cy="1103760"/>
          </a:xfrm>
          <a:prstGeom prst="rect">
            <a:avLst/>
          </a:prstGeom>
          <a:noFill/>
          <a:ln>
            <a:noFill/>
          </a:ln>
        </p:spPr>
      </p:sp>
      <p:sp>
        <p:nvSpPr>
          <p:cNvPr id="242" name="CustomShape 2"/>
          <p:cNvSpPr/>
          <p:nvPr/>
        </p:nvSpPr>
        <p:spPr>
          <a:xfrm>
            <a:off x="504000" y="1823760"/>
            <a:ext cx="9072360" cy="438372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Obrigado!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Introdução</a:t>
            </a:r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648000" y="1728000"/>
            <a:ext cx="8926920" cy="41036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A Unidade</a:t>
            </a:r>
            <a:r>
              <a:rPr lang="pt-BR" sz="2400"/>
              <a:t>	</a:t>
            </a:r>
            <a:r>
              <a:rPr lang="pt-BR" sz="2400"/>
              <a:t>Básica</a:t>
            </a:r>
            <a:r>
              <a:rPr lang="pt-BR" sz="2400"/>
              <a:t>	</a:t>
            </a:r>
            <a:r>
              <a:rPr lang="pt-BR" sz="2400"/>
              <a:t>de</a:t>
            </a:r>
            <a:r>
              <a:rPr lang="pt-BR" sz="2400"/>
              <a:t>	</a:t>
            </a:r>
            <a:r>
              <a:rPr lang="pt-BR" sz="2400"/>
              <a:t>Saúde: CENTRO 1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4 salas de atendimentos,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Sala de vacina,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Recepção e sala de triagem, farmácia,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Esterilização, cozinha, banheiros públicos e para os funcionários.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Uma equipe, com: 1 médico, 1 enfermeira, 3 técnicas de enfermagem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e 8 ACS.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Equipe de odontologia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População Adscrita: 6.000 pessoas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Ruas de Barro / Sem Saneamento / Casas improvisadas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Introdução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1224000" y="1769040"/>
            <a:ext cx="8350920" cy="406260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O Pré Natal: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Cobertura do Pré Natal ANTES da intervenção: 60% (54/90).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31% iniciam o Pré Natal no 1º Trimestre.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100% são orientadas quanto a  vacinação, aleitamento e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uso do sulfato ferroso.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90% tem exames solicitados (apesar dos resultados dos exames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demorarem)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Consultas regularmente agendadas conforme protocolo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Atendimento de Saúde Bucal: Nenhuma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Objetivo Geral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800"/>
              <a:t>Melhoria da Atenção Básica, em especial do </a:t>
            </a:r>
            <a:endParaRPr/>
          </a:p>
          <a:p>
            <a:pPr algn="ctr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800"/>
              <a:t>Pré Natal da área adscrita a UBS.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Metodologia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Ações</a:t>
            </a:r>
            <a:r>
              <a:rPr lang="pt-BR" sz="2400"/>
              <a:t>	</a:t>
            </a:r>
            <a:r>
              <a:rPr lang="pt-BR" sz="2400"/>
              <a:t>realizadas: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Ampliar a cobertura do pré-natal</a:t>
            </a: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Melhorar a adesão ao pré-natal</a:t>
            </a:r>
            <a:r>
              <a:rPr lang="pt-BR" sz="2400"/>
              <a:t>	</a:t>
            </a: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Melhorar a qualidade da atenção ao pré-natal e puerpério realizado </a:t>
            </a: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na UBS</a:t>
            </a: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Melhorar registro das informações</a:t>
            </a: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Mapear as gestantes de risco</a:t>
            </a:r>
            <a:endParaRPr/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r>
              <a:rPr lang="pt-BR" sz="2400"/>
              <a:t>Promover a Saúde no pré-natal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Metodologia</a:t>
            </a:r>
            <a:endParaRPr/>
          </a:p>
        </p:txBody>
      </p:sp>
      <p:sp>
        <p:nvSpPr>
          <p:cNvPr id="163" name="CustomShape 2"/>
          <p:cNvSpPr/>
          <p:nvPr/>
        </p:nvSpPr>
        <p:spPr>
          <a:xfrm>
            <a:off x="504000" y="1512000"/>
            <a:ext cx="9215280" cy="554328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Logística Utilizada: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Tempo: 12 semanas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Protocolo: Manual Técnico de Pré-natal e Puerpério e Caderno de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Atenção Básica Atenção ao Pré-Natal de Baixo Risco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(BRASIL, 2006, 2012)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Atendimento Clínico / Consultas Agendadas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Ficha Espelho de Pre Natal / Registro em Tabela do Excel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Reuniões constantes com a enfermeira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Reuniões Semanais com a Equipe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2 Reuniões Com secretaria de Saúde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3 Reuniões com a Comunidade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Grupo de Gestantes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Afixação de Cartazes / Distribuição de Panfletos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 sz="2400"/>
              <a:t>Rede de Busca Ativa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CustomShape 2"/>
          <p:cNvSpPr/>
          <p:nvPr/>
        </p:nvSpPr>
        <p:spPr>
          <a:xfrm>
            <a:off x="1009440" y="5688000"/>
            <a:ext cx="9070920" cy="4383720"/>
          </a:xfrm>
          <a:prstGeom prst="rect">
            <a:avLst/>
          </a:prstGeom>
          <a:noFill/>
          <a:ln>
            <a:noFill/>
          </a:ln>
        </p:spPr>
      </p:sp>
      <p:sp>
        <p:nvSpPr>
          <p:cNvPr id="166" name="CustomShape 3"/>
          <p:cNvSpPr/>
          <p:nvPr/>
        </p:nvSpPr>
        <p:spPr>
          <a:xfrm>
            <a:off x="1043280" y="263880"/>
            <a:ext cx="8100360" cy="110376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/>
              <a:t>Resultados</a:t>
            </a:r>
            <a:endParaRPr/>
          </a:p>
        </p:txBody>
      </p:sp>
      <p:sp>
        <p:nvSpPr>
          <p:cNvPr id="167" name="CustomShape 4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Ampliar a cobertura do pré-natal</a:t>
            </a:r>
            <a:endParaRPr/>
          </a:p>
        </p:txBody>
      </p:sp>
      <p:sp>
        <p:nvSpPr>
          <p:cNvPr id="168" name="CustomShape 5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1. Ampliar a cobertura das gestantes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residentes na área de abrangência da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unidade de saúde que frequentam o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 </a:t>
            </a:r>
            <a:r>
              <a:rPr lang="pt-BR"/>
              <a:t>programa de pré-natal na unidade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de  saúde para 80% (72 de 90 grávidas).</a:t>
            </a:r>
            <a:endParaRPr/>
          </a:p>
        </p:txBody>
      </p:sp>
      <p:pic>
        <p:nvPicPr>
          <p:cNvPr descr="" id="16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968000" y="2232000"/>
            <a:ext cx="4948920" cy="446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pt-BR" sz="2800"/>
              <a:t>Resultados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</p:sp>
      <p:sp>
        <p:nvSpPr>
          <p:cNvPr id="172" name="CustomShape 3"/>
          <p:cNvSpPr/>
          <p:nvPr/>
        </p:nvSpPr>
        <p:spPr>
          <a:xfrm>
            <a:off x="504000" y="18237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Ampliar a cobertura do pré-natal</a:t>
            </a:r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504000" y="4113360"/>
            <a:ext cx="4426920" cy="209052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2. Garantir a captação de 50% das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gestantes residentes na área de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abrangência da unidade de saúde no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pt-BR"/>
              <a:t> </a:t>
            </a:r>
            <a:r>
              <a:rPr lang="pt-BR"/>
              <a:t>primeiro trimestre de gestação.</a:t>
            </a:r>
            <a:endParaRPr/>
          </a:p>
        </p:txBody>
      </p:sp>
      <p:pic>
        <p:nvPicPr>
          <p:cNvPr descr="" id="17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0" y="2232000"/>
            <a:ext cx="4679640" cy="460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