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9" r:id="rId4"/>
    <p:sldId id="300" r:id="rId5"/>
    <p:sldId id="260" r:id="rId6"/>
    <p:sldId id="263" r:id="rId7"/>
    <p:sldId id="264" r:id="rId8"/>
    <p:sldId id="319" r:id="rId9"/>
    <p:sldId id="265" r:id="rId10"/>
    <p:sldId id="320" r:id="rId11"/>
    <p:sldId id="296" r:id="rId12"/>
    <p:sldId id="321" r:id="rId13"/>
    <p:sldId id="266" r:id="rId14"/>
    <p:sldId id="322" r:id="rId15"/>
    <p:sldId id="270" r:id="rId16"/>
    <p:sldId id="327" r:id="rId17"/>
    <p:sldId id="273" r:id="rId18"/>
    <p:sldId id="274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288" r:id="rId37"/>
    <p:sldId id="324" r:id="rId38"/>
    <p:sldId id="323" r:id="rId39"/>
    <p:sldId id="291" r:id="rId40"/>
    <p:sldId id="325" r:id="rId41"/>
    <p:sldId id="292" r:id="rId42"/>
    <p:sldId id="326" r:id="rId43"/>
    <p:sldId id="329" r:id="rId44"/>
    <p:sldId id="328" r:id="rId45"/>
    <p:sldId id="298" r:id="rId46"/>
  </p:sldIdLst>
  <p:sldSz cx="9144000" cy="6858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7" autoAdjust="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el%20de%20Medeiros\Desktop\PROVAB%202014\Semana%2035%20-%20Avalia&#231;&#227;o%20da%20Interven&#231;&#227;o%202\de%20Dados%20-%20Sa&#250;de%20do%20Idoso%20-%20Semana%2013%20-%20Rafael%20Vasconcelos%20-%20M1,%20M2,%20M3,%20M4%20e%20M5%20completos%20-%20P&#211;S%20feedback%20Rafael%20(1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el%20de%20Medeiros\Desktop\PROVAB%202014\Semana%2033%20-%20Relat&#243;rio%20da%20Interven&#231;&#227;o\NOVA%20Planilha%20de%20Coleta%20de%20Dados%20-%20Sa&#250;de%20do%20Idoso%20-%20Semana%2013%20-%20Rafael%20Vasconcelos%20-%20M1,%20M2,%20M3,%20M4%20e%20M5%20completos%20-%20P&#211;S%20feedback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el%20de%20Medeiros\Desktop\PROVAB%202014\Semana%2033%20-%20Relat&#243;rio%20da%20Interven&#231;&#227;o\NOVA%20Planilha%20de%20Coleta%20de%20Dados%20-%20Sa&#250;de%20do%20Idoso%20-%20Semana%2013%20-%20Rafael%20Vasconcelos%20-%20M1,%20M2,%20M3,%20M4%20e%20M5%20completos%20-%20P&#211;S%20feedback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el%20de%20Medeiros\Desktop\PROVAB%202014\Semana%2035%20-%20Avalia&#231;&#227;o%20da%20Interven&#231;&#227;o%202\de%20Dados%20-%20Sa&#250;de%20do%20Idoso%20-%20Semana%2013%20-%20Rafael%20Vasconcelos%20-%20M1,%20M2,%20M3,%20M4%20e%20M5%20completos%20-%20P&#211;S%20feedback%20Rafael%20(1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el%20de%20Medeiros\Desktop\PROVAB%202014\Semana%2033%20-%20Relat&#243;rio%20da%20Interven&#231;&#227;o\NOVA%20Planilha%20de%20Coleta%20de%20Dados%20-%20Sa&#250;de%20do%20Idoso%20-%20Semana%2013%20-%20Rafael%20Vasconcelos%20-%20M1,%20M2,%20M3,%20M4%20e%20M5%20completos%20-%20P&#211;S%20feedback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el%20de%20Medeiros\Desktop\PROVAB%202014\Semana%2033%20-%20Relat&#243;rio%20da%20Interven&#231;&#227;o\NOVA%20Planilha%20de%20Coleta%20de%20Dados%20-%20Sa&#250;de%20do%20Idoso%20-%20Semana%2013%20-%20Rafael%20Vasconcelos%20-%20M1,%20M2,%20M3,%20M4%20e%20M5%20completos%20-%20P&#211;S%20feedback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el%20de%20Medeiros\Desktop\PROVAB%202014\Semana%2033%20-%20Relat&#243;rio%20da%20Interven&#231;&#227;o\NOVA%20Planilha%20de%20Coleta%20de%20Dados%20-%20Sa&#250;de%20do%20Idoso%20-%20Semana%2013%20-%20Rafael%20Vasconcelos%20-%20M1,%20M2,%20M3,%20M4%20e%20M5%20completos%20-%20P&#211;S%20feedback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el%20de%20Medeiros\Desktop\PROVAB%202014\Semana%2033%20-%20Relat&#243;rio%20da%20Interven&#231;&#227;o\NOVA%20Planilha%20de%20Coleta%20de%20Dados%20-%20Sa&#250;de%20do%20Idoso%20-%20Semana%2013%20-%20Rafael%20Vasconcelos%20-%20M1,%20M2,%20M3,%20M4%20e%20M5%20completos%20-%20P&#211;S%20feedback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el%20de%20Medeiros\Desktop\PROVAB%202014\Semana%2035%20-%20Avalia&#231;&#227;o%20da%20Interven&#231;&#227;o%202\de%20Dados%20-%20Sa&#250;de%20do%20Idoso%20-%20Semana%2013%20-%20Rafael%20Vasconcelos%20-%20M1,%20M2,%20M3,%20M4%20e%20M5%20completos%20-%20P&#211;S%20feedback%20Rafael%20(1)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el%20de%20Medeiros\Desktop\PROVAB%202014\Semana%2035%20-%20Avalia&#231;&#227;o%20da%20Interven&#231;&#227;o%202\de%20Dados%20-%20Sa&#250;de%20do%20Idoso%20-%20Semana%2013%20-%20Rafael%20Vasconcelos%20-%20M1,%20M2,%20M3,%20M4%20e%20M5%20completos%20-%20P&#211;S%20feedback%20Rafael%20(1)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el%20de%20Medeiros\Desktop\PROVAB%202014\Semana%2033%20-%20Relat&#243;rio%20da%20Interven&#231;&#227;o\NOVA%20Planilha%20de%20Coleta%20de%20Dados%20-%20Sa&#250;de%20do%20Idoso%20-%20Semana%2013%20-%20Rafael%20Vasconcelos%20-%20M1,%20M2,%20M3,%20M4%20e%20M5%20completos%20-%20P&#211;S%20feedback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el%20de%20Medeiros\Desktop\PROVAB%202014\Semana%2035%20-%20Avalia&#231;&#227;o%20da%20Interven&#231;&#227;o%202\de%20Dados%20-%20Sa&#250;de%20do%20Idoso%20-%20Semana%2013%20-%20Rafael%20Vasconcelos%20-%20M1,%20M2,%20M3,%20M4%20e%20M5%20completos%20-%20P&#211;S%20feedback%20Rafael%20(1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el%20de%20Medeiros\Desktop\PROVAB%202014\Semana%2035%20-%20Avalia&#231;&#227;o%20da%20Interven&#231;&#227;o%202\de%20Dados%20-%20Sa&#250;de%20do%20Idoso%20-%20Semana%2013%20-%20Rafael%20Vasconcelos%20-%20M1,%20M2,%20M3,%20M4%20e%20M5%20completos%20-%20P&#211;S%20feedback%20Rafael%20(1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el%20de%20Medeiros\Desktop\PROVAB%202014\Semana%2035%20-%20Avalia&#231;&#227;o%20da%20Interven&#231;&#227;o%202\de%20Dados%20-%20Sa&#250;de%20do%20Idoso%20-%20Semana%2013%20-%20Rafael%20Vasconcelos%20-%20M1,%20M2,%20M3,%20M4%20e%20M5%20completos%20-%20P&#211;S%20feedback%20Rafael%20(1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el%20de%20Medeiros\Desktop\PROVAB%202014\Semana%2035%20-%20Avalia&#231;&#227;o%20da%20Interven&#231;&#227;o%202\de%20Dados%20-%20Sa&#250;de%20do%20Idoso%20-%20Semana%2013%20-%20Rafael%20Vasconcelos%20-%20M1,%20M2,%20M3,%20M4%20e%20M5%20completos%20-%20P&#211;S%20feedback%20Rafael%20(1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el%20de%20Medeiros\Desktop\PROVAB%202014\Semana%2034%20-%20Avalia&#231;&#227;o%20da%20Interven&#231;&#227;o%201\de%20Dados%20-%20Sa&#250;de%20do%20Idoso%20-%20Semana%2013%20-%20Rafael%20Vasconcelos%20-%20M1,%20M2,%20M3,%20M4%20e%20M5%20completos%20-%20P&#211;S%20feedback%20Rafael%20(1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el%20de%20Medeiros\Desktop\PROVAB%202014\Semana%2035%20-%20Avalia&#231;&#227;o%20da%20Interven&#231;&#227;o%202\de%20Dados%20-%20Sa&#250;de%20do%20Idoso%20-%20Semana%2013%20-%20Rafael%20Vasconcelos%20-%20M1,%20M2,%20M3,%20M4%20e%20M5%20completos%20-%20P&#211;S%20feedback%20Rafael%20(1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el%20de%20Medeiros\Desktop\PROVAB%202014\Semana%2035%20-%20Avalia&#231;&#227;o%20da%20Interven&#231;&#227;o%202\de%20Dados%20-%20Sa&#250;de%20do%20Idoso%20-%20Semana%2013%20-%20Rafael%20Vasconcelos%20-%20M1,%20M2,%20M3,%20M4%20e%20M5%20completos%20-%20P&#211;S%20feedback%20Rafael%20(1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el%20de%20Medeiros\Desktop\PROVAB%202014\Semana%2033%20-%20Relat&#243;rio%20da%20Interven&#231;&#227;o\NOVA%20Planilha%20de%20Coleta%20de%20Dados%20-%20Sa&#250;de%20do%20Idoso%20-%20Semana%2013%20-%20Rafael%20Vasconcelos%20-%20M1,%20M2,%20M3,%20M4%20e%20M5%20completos%20-%20P&#211;S%20feedbac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80147823503195"/>
          <c:y val="0.28195121951219509"/>
          <c:w val="0.86019852176496803"/>
          <c:h val="0.6187970040330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0.37026239067055394</c:v>
                </c:pt>
                <c:pt idx="1">
                  <c:v>0.82215743440233235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354560"/>
        <c:axId val="182354168"/>
      </c:barChart>
      <c:catAx>
        <c:axId val="18235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2354168"/>
        <c:crosses val="autoZero"/>
        <c:auto val="1"/>
        <c:lblAlgn val="ctr"/>
        <c:lblOffset val="100"/>
        <c:noMultiLvlLbl val="0"/>
      </c:catAx>
      <c:valAx>
        <c:axId val="18235416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23545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idosos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Indicadores!$D$48:$F$48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Indicadores!$D$49:$F$49</c:f>
              <c:numCache>
                <c:formatCode>0.0%</c:formatCode>
                <c:ptCount val="3"/>
                <c:pt idx="0">
                  <c:v>0.98425196850393704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785824"/>
        <c:axId val="230786216"/>
      </c:barChart>
      <c:catAx>
        <c:axId val="23078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786216"/>
        <c:crosses val="autoZero"/>
        <c:auto val="1"/>
        <c:lblAlgn val="ctr"/>
        <c:lblOffset val="100"/>
        <c:noMultiLvlLbl val="0"/>
      </c:catAx>
      <c:valAx>
        <c:axId val="23078621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7858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400" dirty="0"/>
              <a:t>Proporção de idosos com primeira consulta odontológica programática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idosos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Indicadores!$D$53:$F$53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Indicadores!$D$54:$F$54</c:f>
              <c:numCache>
                <c:formatCode>0.0%</c:formatCode>
                <c:ptCount val="3"/>
                <c:pt idx="0">
                  <c:v>3.937007874015748E-2</c:v>
                </c:pt>
                <c:pt idx="1">
                  <c:v>8.1560283687943269E-2</c:v>
                </c:pt>
                <c:pt idx="2">
                  <c:v>6.9970845481049565E-2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787000"/>
        <c:axId val="230995256"/>
      </c:barChart>
      <c:catAx>
        <c:axId val="230787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995256"/>
        <c:crosses val="autoZero"/>
        <c:auto val="1"/>
        <c:lblAlgn val="ctr"/>
        <c:lblOffset val="100"/>
        <c:noMultiLvlLbl val="0"/>
      </c:catAx>
      <c:valAx>
        <c:axId val="23099525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7870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idosos faltosos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Indicadores!$D$59:$F$59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Indicadores!$D$60:$F$60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996040"/>
        <c:axId val="230996432"/>
      </c:barChart>
      <c:catAx>
        <c:axId val="230996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996432"/>
        <c:crosses val="autoZero"/>
        <c:auto val="1"/>
        <c:lblAlgn val="ctr"/>
        <c:lblOffset val="100"/>
        <c:noMultiLvlLbl val="0"/>
      </c:catAx>
      <c:valAx>
        <c:axId val="2309964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9960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Indicadores!$C$66</c:f>
              <c:strCache>
                <c:ptCount val="1"/>
                <c:pt idx="0">
                  <c:v>Proporção de idosos com registro na ficha espelho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Indicadores!$D$65:$F$65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Indicadores!$D$66:$F$66</c:f>
              <c:numCache>
                <c:formatCode>0.0%</c:formatCode>
                <c:ptCount val="3"/>
                <c:pt idx="0">
                  <c:v>0.98425196850393704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997216"/>
        <c:axId val="230997608"/>
      </c:barChart>
      <c:catAx>
        <c:axId val="23099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997608"/>
        <c:crosses val="autoZero"/>
        <c:auto val="1"/>
        <c:lblAlgn val="ctr"/>
        <c:lblOffset val="100"/>
        <c:noMultiLvlLbl val="0"/>
      </c:catAx>
      <c:valAx>
        <c:axId val="2309976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9972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94667628650988"/>
          <c:y val="0.31218873313391043"/>
          <c:w val="0.84249781277340485"/>
          <c:h val="0.52951549302782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Indicadores!$C$72</c:f>
              <c:strCache>
                <c:ptCount val="1"/>
                <c:pt idx="0">
                  <c:v>Proporção de idosos com Caderneta de Saúde da Pessoa Idosa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cat>
            <c:strRef>
              <c:f>Indicadores!$D$71:$F$71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Indicadores!$D$72:$F$72</c:f>
              <c:numCache>
                <c:formatCode>0.0%</c:formatCode>
                <c:ptCount val="3"/>
                <c:pt idx="0">
                  <c:v>0.61417322834645671</c:v>
                </c:pt>
                <c:pt idx="1">
                  <c:v>0.82624113475177308</c:v>
                </c:pt>
                <c:pt idx="2">
                  <c:v>0.8571428571428571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998392"/>
        <c:axId val="230998784"/>
      </c:barChart>
      <c:catAx>
        <c:axId val="230998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998784"/>
        <c:crosses val="autoZero"/>
        <c:auto val="1"/>
        <c:lblAlgn val="ctr"/>
        <c:lblOffset val="100"/>
        <c:noMultiLvlLbl val="0"/>
      </c:catAx>
      <c:valAx>
        <c:axId val="2309987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9983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Indicadores!$C$79</c:f>
              <c:strCache>
                <c:ptCount val="1"/>
                <c:pt idx="0">
                  <c:v>Proporção de idosos com avaliação de risco para morbimortalidade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Indicadores!$D$78:$F$78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Indicadores!$D$79:$F$79</c:f>
              <c:numCache>
                <c:formatCode>0.0%</c:formatCode>
                <c:ptCount val="3"/>
                <c:pt idx="0">
                  <c:v>0.98425196850393704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731336"/>
        <c:axId val="231731728"/>
      </c:barChart>
      <c:catAx>
        <c:axId val="231731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1731728"/>
        <c:crosses val="autoZero"/>
        <c:auto val="1"/>
        <c:lblAlgn val="ctr"/>
        <c:lblOffset val="100"/>
        <c:noMultiLvlLbl val="0"/>
      </c:catAx>
      <c:valAx>
        <c:axId val="23173172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17313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Indicadores!$C$90</c:f>
              <c:strCache>
                <c:ptCount val="1"/>
                <c:pt idx="0">
                  <c:v>Proporção de idosos com avaliação de rede social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Indicadores!$D$89:$F$89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Indicadores!$D$90:$F$90</c:f>
              <c:numCache>
                <c:formatCode>0.0%</c:formatCode>
                <c:ptCount val="3"/>
                <c:pt idx="0">
                  <c:v>6.2992125984251968E-2</c:v>
                </c:pt>
                <c:pt idx="1">
                  <c:v>9.5744680851063829E-2</c:v>
                </c:pt>
                <c:pt idx="2">
                  <c:v>9.6209912536443148E-2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732512"/>
        <c:axId val="231732904"/>
      </c:barChart>
      <c:catAx>
        <c:axId val="23173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1732904"/>
        <c:crosses val="autoZero"/>
        <c:auto val="1"/>
        <c:lblAlgn val="ctr"/>
        <c:lblOffset val="100"/>
        <c:noMultiLvlLbl val="0"/>
      </c:catAx>
      <c:valAx>
        <c:axId val="23173290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17325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Indicadores!$C$99</c:f>
              <c:strCache>
                <c:ptCount val="1"/>
                <c:pt idx="0">
                  <c:v>Proporção de idosos que receberam orientação nutricional para hábitos saudáveis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cat>
            <c:strRef>
              <c:f>Indicadores!$D$98:$F$98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Indicadores!$D$99:$F$99</c:f>
              <c:numCache>
                <c:formatCode>0.0%</c:formatCode>
                <c:ptCount val="3"/>
                <c:pt idx="0">
                  <c:v>0.98425196850393704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733688"/>
        <c:axId val="231734080"/>
      </c:barChart>
      <c:catAx>
        <c:axId val="231733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1734080"/>
        <c:crosses val="autoZero"/>
        <c:auto val="1"/>
        <c:lblAlgn val="ctr"/>
        <c:lblOffset val="100"/>
        <c:noMultiLvlLbl val="0"/>
      </c:catAx>
      <c:valAx>
        <c:axId val="23173408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17336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Indicadores!$C$104</c:f>
              <c:strCache>
                <c:ptCount val="1"/>
                <c:pt idx="0">
                  <c:v>Proporção de idosos que receberam orientação sobre prática de atividade física regular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Indicadores!$D$103:$F$103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Indicadores!$D$104:$F$104</c:f>
              <c:numCache>
                <c:formatCode>0.0%</c:formatCode>
                <c:ptCount val="3"/>
                <c:pt idx="0">
                  <c:v>0.98425196850393704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522016"/>
        <c:axId val="317522408"/>
      </c:barChart>
      <c:catAx>
        <c:axId val="31752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17522408"/>
        <c:crosses val="autoZero"/>
        <c:auto val="1"/>
        <c:lblAlgn val="ctr"/>
        <c:lblOffset val="100"/>
        <c:noMultiLvlLbl val="0"/>
      </c:catAx>
      <c:valAx>
        <c:axId val="3175224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175220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Indicadores!$C$112</c:f>
              <c:strCache>
                <c:ptCount val="1"/>
                <c:pt idx="0">
                  <c:v>Proporção de idosos com orientação individual de cuidados de saúde bucal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Indicadores!$D$111:$F$111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Indicadores!$D$112:$F$112</c:f>
              <c:numCache>
                <c:formatCode>0.0%</c:formatCode>
                <c:ptCount val="3"/>
                <c:pt idx="0">
                  <c:v>1</c:v>
                </c:pt>
                <c:pt idx="1">
                  <c:v>0.33333333333333331</c:v>
                </c:pt>
                <c:pt idx="2">
                  <c:v>0.47058823529411764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523192"/>
        <c:axId val="317523584"/>
      </c:barChart>
      <c:catAx>
        <c:axId val="317523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17523584"/>
        <c:crosses val="autoZero"/>
        <c:auto val="1"/>
        <c:lblAlgn val="ctr"/>
        <c:lblOffset val="100"/>
        <c:noMultiLvlLbl val="0"/>
      </c:catAx>
      <c:valAx>
        <c:axId val="3175235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175231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idosos com Avaliação Multidimensional Rápida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Indicadores!$D$9:$F$9</c:f>
              <c:numCache>
                <c:formatCode>0.0%</c:formatCode>
                <c:ptCount val="3"/>
                <c:pt idx="0">
                  <c:v>0.15748031496062992</c:v>
                </c:pt>
                <c:pt idx="1">
                  <c:v>0.62056737588652477</c:v>
                </c:pt>
                <c:pt idx="2">
                  <c:v>0.68804664723032072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396456"/>
        <c:axId val="230396848"/>
      </c:barChart>
      <c:catAx>
        <c:axId val="230396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396848"/>
        <c:crosses val="autoZero"/>
        <c:auto val="1"/>
        <c:lblAlgn val="ctr"/>
        <c:lblOffset val="100"/>
        <c:noMultiLvlLbl val="0"/>
      </c:catAx>
      <c:valAx>
        <c:axId val="2303968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3964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idosos com exame clínico apropriado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Indicadores!$D$13:$F$13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Indicadores!$D$14:$F$14</c:f>
              <c:numCache>
                <c:formatCode>0.0%</c:formatCode>
                <c:ptCount val="3"/>
                <c:pt idx="0">
                  <c:v>0.1889763779527559</c:v>
                </c:pt>
                <c:pt idx="1">
                  <c:v>0.63475177304964536</c:v>
                </c:pt>
                <c:pt idx="2">
                  <c:v>0.69970845481049559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397632"/>
        <c:axId val="230398024"/>
      </c:barChart>
      <c:catAx>
        <c:axId val="23039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398024"/>
        <c:crosses val="autoZero"/>
        <c:auto val="1"/>
        <c:lblAlgn val="ctr"/>
        <c:lblOffset val="100"/>
        <c:noMultiLvlLbl val="0"/>
      </c:catAx>
      <c:valAx>
        <c:axId val="2303980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3976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Indicadores!$C$19</c:f>
              <c:strCache>
                <c:ptCount val="1"/>
                <c:pt idx="0">
                  <c:v>Proporção de idosos hipertensos e/ou diabéticos com solicitação de exames complementares periódicos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Indicadores!$D$18:$F$18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Indicadores!$D$19:$F$19</c:f>
              <c:numCache>
                <c:formatCode>0.0%</c:formatCode>
                <c:ptCount val="3"/>
                <c:pt idx="0">
                  <c:v>0.47058823529411764</c:v>
                </c:pt>
                <c:pt idx="1">
                  <c:v>0.76063829787234039</c:v>
                </c:pt>
                <c:pt idx="2">
                  <c:v>0.79545454545454541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399200"/>
        <c:axId val="230399592"/>
      </c:barChart>
      <c:catAx>
        <c:axId val="23039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399592"/>
        <c:crosses val="autoZero"/>
        <c:auto val="1"/>
        <c:lblAlgn val="ctr"/>
        <c:lblOffset val="100"/>
        <c:noMultiLvlLbl val="0"/>
      </c:catAx>
      <c:valAx>
        <c:axId val="2303995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3992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idosos com prescrição de medicamentos  da Farmácia Popular priorizada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Indicadores!$D$23:$F$23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Indicadores!$D$24:$F$24</c:f>
              <c:numCache>
                <c:formatCode>0.0%</c:formatCode>
                <c:ptCount val="3"/>
                <c:pt idx="0">
                  <c:v>0.3543307086614173</c:v>
                </c:pt>
                <c:pt idx="1">
                  <c:v>0.52482269503546097</c:v>
                </c:pt>
                <c:pt idx="2">
                  <c:v>0.52478134110787167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178488"/>
        <c:axId val="231178880"/>
      </c:barChart>
      <c:catAx>
        <c:axId val="231178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1178880"/>
        <c:crosses val="autoZero"/>
        <c:auto val="1"/>
        <c:lblAlgn val="ctr"/>
        <c:lblOffset val="100"/>
        <c:noMultiLvlLbl val="0"/>
      </c:catAx>
      <c:valAx>
        <c:axId val="23117888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11784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'[de Dados - Saúde do Idoso - Semana 13 - Rafael Vasconcelos - M1, M2, M3, M4 e M5 completos - PÓS feedback Rafael (1).xls]Indicadores'!$C$29</c:f>
              <c:strCache>
                <c:ptCount val="1"/>
                <c:pt idx="0">
                  <c:v>Proporção de idosos acamados ou com problemas de locomoção cadastrados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'[de Dados - Saúde do Idoso - Semana 13 - Rafael Vasconcelos - M1, M2, M3, M4 e M5 completos - PÓS feedback Rafael (1).xls]Indicadores'!$D$28:$F$28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'[de Dados - Saúde do Idoso - Semana 13 - Rafael Vasconcelos - M1, M2, M3, M4 e M5 completos - PÓS feedback Rafael (1).xls]Indicadores'!$D$29:$F$29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179664"/>
        <c:axId val="231180056"/>
      </c:barChart>
      <c:catAx>
        <c:axId val="23117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1180056"/>
        <c:crosses val="autoZero"/>
        <c:auto val="1"/>
        <c:lblAlgn val="ctr"/>
        <c:lblOffset val="100"/>
        <c:noMultiLvlLbl val="0"/>
      </c:catAx>
      <c:valAx>
        <c:axId val="23118005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11796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idosos acamados ou com problemas de locomoção com visita domiciliar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0.5</c:v>
                </c:pt>
                <c:pt idx="1">
                  <c:v>0.56521739130434778</c:v>
                </c:pt>
                <c:pt idx="2">
                  <c:v>0.80392156862745101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180840"/>
        <c:axId val="231181232"/>
      </c:barChart>
      <c:catAx>
        <c:axId val="231180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1181232"/>
        <c:crosses val="autoZero"/>
        <c:auto val="1"/>
        <c:lblAlgn val="ctr"/>
        <c:lblOffset val="100"/>
        <c:noMultiLvlLbl val="0"/>
      </c:catAx>
      <c:valAx>
        <c:axId val="2311812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11808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Indicadores!$C$39</c:f>
              <c:strCache>
                <c:ptCount val="1"/>
                <c:pt idx="0">
                  <c:v>Proporção de idosos com verificação da pressão arterial na última consulta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Indicadores!$D$38:$F$38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Indicadores!$D$39:$F$39</c:f>
              <c:numCache>
                <c:formatCode>0.0%</c:formatCode>
                <c:ptCount val="3"/>
                <c:pt idx="0">
                  <c:v>0.98425196850393704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783472"/>
        <c:axId val="230783864"/>
      </c:barChart>
      <c:catAx>
        <c:axId val="23078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783864"/>
        <c:crosses val="autoZero"/>
        <c:auto val="1"/>
        <c:lblAlgn val="ctr"/>
        <c:lblOffset val="100"/>
        <c:noMultiLvlLbl val="0"/>
      </c:catAx>
      <c:valAx>
        <c:axId val="23078386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7834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Indicadores!$C$44</c:f>
              <c:strCache>
                <c:ptCount val="1"/>
                <c:pt idx="0">
                  <c:v>Proporção de idosos hipertensos rastreados para diabetes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Indicadores!$D$43:$F$43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Indicadores!$D$44:$F$44</c:f>
              <c:numCache>
                <c:formatCode>0.0%</c:formatCode>
                <c:ptCount val="3"/>
                <c:pt idx="0">
                  <c:v>0.70454545454545459</c:v>
                </c:pt>
                <c:pt idx="1">
                  <c:v>0.90476190476190477</c:v>
                </c:pt>
                <c:pt idx="2">
                  <c:v>0.92045454545454541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784648"/>
        <c:axId val="230785040"/>
      </c:barChart>
      <c:catAx>
        <c:axId val="230784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785040"/>
        <c:crosses val="autoZero"/>
        <c:auto val="1"/>
        <c:lblAlgn val="ctr"/>
        <c:lblOffset val="100"/>
        <c:noMultiLvlLbl val="0"/>
      </c:catAx>
      <c:valAx>
        <c:axId val="23078504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7846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3" cstate="print"/>
          <a:srcRect l="6361" t="17719" r="31655" b="63578"/>
          <a:stretch>
            <a:fillRect/>
          </a:stretch>
        </p:blipFill>
        <p:spPr bwMode="auto">
          <a:xfrm>
            <a:off x="0" y="0"/>
            <a:ext cx="9144000" cy="18118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5" name="il_fi" descr="http://3.bp.blogspot.com/_TMzEax0xNOA/TOpL8Tn1RfI/AAAAAAAAAEw/3d30uvcmv3I/S220/logo_UFPEL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76672"/>
            <a:ext cx="12241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http://www.unasus.ufma.br/unasus_data/site/images/noticias/1356913b26unasu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620688"/>
            <a:ext cx="1309328" cy="872885"/>
          </a:xfrm>
          <a:prstGeom prst="rect">
            <a:avLst/>
          </a:prstGeom>
          <a:noFill/>
        </p:spPr>
      </p:pic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717848" y="1842966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3600" b="1" dirty="0" smtClean="0">
                <a:solidFill>
                  <a:schemeClr val="tx2"/>
                </a:solidFill>
                <a:latin typeface="Cambria" pitchFamily="18" charset="0"/>
              </a:rPr>
              <a:t/>
            </a:r>
            <a:br>
              <a:rPr lang="pt-BR" sz="3600" b="1" dirty="0" smtClean="0">
                <a:solidFill>
                  <a:schemeClr val="tx2"/>
                </a:solidFill>
                <a:latin typeface="Cambria" pitchFamily="18" charset="0"/>
              </a:rPr>
            </a:br>
            <a:r>
              <a:rPr lang="pt-BR" sz="3600" b="1" dirty="0">
                <a:solidFill>
                  <a:schemeClr val="tx2"/>
                </a:solidFill>
                <a:latin typeface="Cambria" pitchFamily="18" charset="0"/>
              </a:rPr>
              <a:t/>
            </a:r>
            <a:br>
              <a:rPr lang="pt-BR" sz="3600" b="1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pt-BR" sz="3400" b="1" dirty="0" smtClean="0">
                <a:solidFill>
                  <a:schemeClr val="tx2"/>
                </a:solidFill>
                <a:latin typeface="Cambria" pitchFamily="18" charset="0"/>
              </a:rPr>
              <a:t>Melhoria da Atenção à Saúde da Pessoa Idosa na Unidade de Saúde da Família Santarém, Natal-RN</a:t>
            </a:r>
            <a:endParaRPr lang="pt-BR" sz="34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2376264"/>
          </a:xfrm>
        </p:spPr>
        <p:txBody>
          <a:bodyPr>
            <a:normAutofit lnSpcReduction="10000"/>
          </a:bodyPr>
          <a:lstStyle/>
          <a:p>
            <a:endParaRPr lang="pt-BR" sz="1900" b="1" dirty="0" smtClean="0">
              <a:solidFill>
                <a:schemeClr val="tx2"/>
              </a:solidFill>
              <a:latin typeface="Cambria" pitchFamily="18" charset="0"/>
            </a:endParaRPr>
          </a:p>
          <a:p>
            <a:endParaRPr lang="pt-BR" sz="1900" b="1" dirty="0">
              <a:solidFill>
                <a:schemeClr val="tx2"/>
              </a:solidFill>
              <a:latin typeface="Cambria" pitchFamily="18" charset="0"/>
            </a:endParaRPr>
          </a:p>
          <a:p>
            <a:endParaRPr lang="pt-BR" sz="1900" b="1" dirty="0" smtClean="0">
              <a:solidFill>
                <a:schemeClr val="tx2"/>
              </a:solidFill>
              <a:latin typeface="Cambria" pitchFamily="18" charset="0"/>
            </a:endParaRPr>
          </a:p>
          <a:p>
            <a:r>
              <a:rPr lang="pt-BR" sz="1900" b="1" dirty="0" smtClean="0">
                <a:solidFill>
                  <a:schemeClr val="tx2"/>
                </a:solidFill>
                <a:latin typeface="Cambria" pitchFamily="18" charset="0"/>
              </a:rPr>
              <a:t>Rafael de Medeiros Vasconcelos</a:t>
            </a:r>
          </a:p>
          <a:p>
            <a:r>
              <a:rPr lang="pt-BR" sz="1900" b="1" dirty="0" smtClean="0">
                <a:solidFill>
                  <a:schemeClr val="tx2"/>
                </a:solidFill>
                <a:latin typeface="Cambria" pitchFamily="18" charset="0"/>
              </a:rPr>
              <a:t>Orientadora: Érica Almeida Coelho</a:t>
            </a:r>
            <a:endParaRPr lang="pt-BR" sz="1900" b="1" dirty="0">
              <a:solidFill>
                <a:schemeClr val="tx2"/>
              </a:solidFill>
              <a:latin typeface="Cambria" pitchFamily="18" charset="0"/>
            </a:endParaRPr>
          </a:p>
          <a:p>
            <a:endParaRPr lang="pt-BR" sz="1900" b="1" dirty="0" smtClean="0">
              <a:solidFill>
                <a:schemeClr val="tx2"/>
              </a:solidFill>
              <a:latin typeface="Cambria" pitchFamily="18" charset="0"/>
            </a:endParaRPr>
          </a:p>
          <a:p>
            <a:r>
              <a:rPr lang="pt-BR" sz="1600" b="1" dirty="0" smtClean="0">
                <a:solidFill>
                  <a:schemeClr val="tx2"/>
                </a:solidFill>
                <a:latin typeface="Cambria" pitchFamily="18" charset="0"/>
              </a:rPr>
              <a:t>PELOTAS, 2015</a:t>
            </a:r>
            <a:endParaRPr lang="pt-BR" sz="1600" b="1" dirty="0">
              <a:solidFill>
                <a:schemeClr val="tx2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Metas</a:t>
            </a:r>
            <a:endParaRPr lang="es-CO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200" b="1" dirty="0">
                <a:solidFill>
                  <a:schemeClr val="accent1"/>
                </a:solidFill>
              </a:rPr>
              <a:t>5.3)</a:t>
            </a:r>
            <a:r>
              <a:rPr lang="pt-BR" sz="2200" dirty="0">
                <a:solidFill>
                  <a:schemeClr val="accent1"/>
                </a:solidFill>
              </a:rPr>
              <a:t> Avaliar a rede social de 100% dos idosos;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200" b="1" dirty="0" smtClean="0">
                <a:solidFill>
                  <a:schemeClr val="accent1"/>
                </a:solidFill>
              </a:rPr>
              <a:t>6.1) </a:t>
            </a:r>
            <a:r>
              <a:rPr lang="pt-BR" sz="2200" dirty="0">
                <a:solidFill>
                  <a:schemeClr val="accent1"/>
                </a:solidFill>
              </a:rPr>
              <a:t>Garantir orientação nutricional para hábitos alimentares saudáveis a 100% dos idosos;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200" b="1" dirty="0">
                <a:solidFill>
                  <a:schemeClr val="accent1"/>
                </a:solidFill>
              </a:rPr>
              <a:t>6.2)</a:t>
            </a:r>
            <a:r>
              <a:rPr lang="pt-BR" sz="2200" dirty="0">
                <a:solidFill>
                  <a:schemeClr val="accent1"/>
                </a:solidFill>
              </a:rPr>
              <a:t> Garantir orientação para a prática regular de atividade física a 100% idosos;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200" b="1" dirty="0">
                <a:solidFill>
                  <a:schemeClr val="accent1"/>
                </a:solidFill>
              </a:rPr>
              <a:t>6.3)</a:t>
            </a:r>
            <a:r>
              <a:rPr lang="pt-BR" sz="2200" dirty="0">
                <a:solidFill>
                  <a:schemeClr val="accent1"/>
                </a:solidFill>
              </a:rPr>
              <a:t> Garantir orientações sobre higiene bucal (incluindo higiene de próteses dentárias) para 100% dos idosos cadastrados</a:t>
            </a:r>
            <a:r>
              <a:rPr lang="pt-BR" sz="2200" dirty="0" smtClean="0">
                <a:solidFill>
                  <a:schemeClr val="accent1"/>
                </a:solidFill>
              </a:rPr>
              <a:t>;</a:t>
            </a:r>
            <a:endParaRPr lang="pt-BR" sz="2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84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Metas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703" y="1700808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200" b="1" dirty="0">
                <a:solidFill>
                  <a:schemeClr val="accent1"/>
                </a:solidFill>
              </a:rPr>
              <a:t>7.1)</a:t>
            </a:r>
            <a:r>
              <a:rPr lang="pt-BR" sz="2200" dirty="0">
                <a:solidFill>
                  <a:schemeClr val="accent1"/>
                </a:solidFill>
              </a:rPr>
              <a:t> Ampliar a cobertura de primeira consulta odontológica programática para</a:t>
            </a:r>
            <a:r>
              <a:rPr lang="pt-BR" sz="2200" b="1" dirty="0">
                <a:solidFill>
                  <a:schemeClr val="accent1"/>
                </a:solidFill>
              </a:rPr>
              <a:t> </a:t>
            </a:r>
            <a:r>
              <a:rPr lang="pt-BR" sz="2200" dirty="0">
                <a:solidFill>
                  <a:schemeClr val="accent1"/>
                </a:solidFill>
              </a:rPr>
              <a:t>20% das gestantes cadastradas;</a:t>
            </a:r>
          </a:p>
          <a:p>
            <a:pPr marL="0" indent="0" algn="just">
              <a:buNone/>
            </a:pPr>
            <a:r>
              <a:rPr lang="pt-BR" sz="2200" b="1" dirty="0">
                <a:solidFill>
                  <a:schemeClr val="accent1"/>
                </a:solidFill>
              </a:rPr>
              <a:t>7.2)</a:t>
            </a:r>
            <a:r>
              <a:rPr lang="pt-BR" sz="2200" dirty="0">
                <a:solidFill>
                  <a:schemeClr val="accent1"/>
                </a:solidFill>
              </a:rPr>
              <a:t> Ampliar a cobertura das ações coletivas em saúde para 40% dos idosos da área de </a:t>
            </a:r>
            <a:r>
              <a:rPr lang="pt-BR" sz="2200" dirty="0" smtClean="0">
                <a:solidFill>
                  <a:schemeClr val="accent1"/>
                </a:solidFill>
              </a:rPr>
              <a:t>abrangência;</a:t>
            </a:r>
          </a:p>
          <a:p>
            <a:pPr marL="0" indent="0" algn="just">
              <a:buNone/>
            </a:pPr>
            <a:r>
              <a:rPr lang="pt-BR" sz="2200" b="1" dirty="0" smtClean="0">
                <a:solidFill>
                  <a:schemeClr val="accent1"/>
                </a:solidFill>
              </a:rPr>
              <a:t>8.1)</a:t>
            </a:r>
            <a:r>
              <a:rPr lang="pt-BR" sz="2200" dirty="0" smtClean="0">
                <a:solidFill>
                  <a:schemeClr val="accent1"/>
                </a:solidFill>
              </a:rPr>
              <a:t> </a:t>
            </a:r>
            <a:r>
              <a:rPr lang="pt-BR" sz="2200" dirty="0">
                <a:solidFill>
                  <a:schemeClr val="accent1"/>
                </a:solidFill>
              </a:rPr>
              <a:t>Avaliar a necessidade de tratamento dentário em 100% dos idosos que realizaram a primeira consulta odontológica </a:t>
            </a:r>
            <a:r>
              <a:rPr lang="pt-BR" sz="2200" dirty="0" smtClean="0">
                <a:solidFill>
                  <a:schemeClr val="accent1"/>
                </a:solidFill>
              </a:rPr>
              <a:t>programática;</a:t>
            </a:r>
          </a:p>
          <a:p>
            <a:pPr marL="0" indent="0" algn="just">
              <a:buNone/>
            </a:pPr>
            <a:r>
              <a:rPr lang="pt-BR" sz="2200" b="1" dirty="0" smtClean="0">
                <a:solidFill>
                  <a:schemeClr val="accent1"/>
                </a:solidFill>
              </a:rPr>
              <a:t>8.2)</a:t>
            </a:r>
            <a:r>
              <a:rPr lang="pt-BR" sz="2200" dirty="0" smtClean="0">
                <a:solidFill>
                  <a:schemeClr val="accent1"/>
                </a:solidFill>
              </a:rPr>
              <a:t> </a:t>
            </a:r>
            <a:r>
              <a:rPr lang="pt-BR" sz="2200" dirty="0">
                <a:solidFill>
                  <a:schemeClr val="accent1"/>
                </a:solidFill>
              </a:rPr>
              <a:t>Concluir o tratamento odontológico em 100% dos idosos com primeira consulta odontológica programática que tinham plano de </a:t>
            </a:r>
            <a:r>
              <a:rPr lang="pt-BR" sz="2200" dirty="0" smtClean="0">
                <a:solidFill>
                  <a:schemeClr val="accent1"/>
                </a:solidFill>
              </a:rPr>
              <a:t>tratamento;</a:t>
            </a:r>
          </a:p>
          <a:p>
            <a:pPr marL="0" indent="0" algn="just">
              <a:buNone/>
            </a:pPr>
            <a:r>
              <a:rPr lang="pt-BR" sz="2200" b="1" dirty="0">
                <a:solidFill>
                  <a:schemeClr val="accent1"/>
                </a:solidFill>
              </a:rPr>
              <a:t>8.3</a:t>
            </a:r>
            <a:r>
              <a:rPr lang="pt-BR" sz="2200" dirty="0">
                <a:solidFill>
                  <a:schemeClr val="accent1"/>
                </a:solidFill>
              </a:rPr>
              <a:t> Avaliar alterações de mucosa bucal em 100% dos idosos com primeira consulta odontológica </a:t>
            </a:r>
            <a:r>
              <a:rPr lang="pt-BR" sz="2200" dirty="0" smtClean="0">
                <a:solidFill>
                  <a:schemeClr val="accent1"/>
                </a:solidFill>
              </a:rPr>
              <a:t>programática;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Metas</a:t>
            </a:r>
            <a:r>
              <a:rPr lang="es-CO" dirty="0" smtClean="0">
                <a:solidFill>
                  <a:schemeClr val="accent1"/>
                </a:solidFill>
              </a:rPr>
              <a:t> </a:t>
            </a:r>
            <a:endParaRPr lang="es-CO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>
                <a:solidFill>
                  <a:schemeClr val="accent1"/>
                </a:solidFill>
              </a:rPr>
              <a:t>8.4)</a:t>
            </a:r>
            <a:r>
              <a:rPr lang="pt-BR" sz="2400" dirty="0">
                <a:solidFill>
                  <a:schemeClr val="accent1"/>
                </a:solidFill>
              </a:rPr>
              <a:t> Realizar visita domiciliar a 100% dos idosos acamados ou com problemas de locomoção;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chemeClr val="accent1"/>
                </a:solidFill>
              </a:rPr>
              <a:t>8.5)</a:t>
            </a:r>
            <a:r>
              <a:rPr lang="pt-BR" sz="2400" dirty="0" smtClean="0">
                <a:solidFill>
                  <a:schemeClr val="accent1"/>
                </a:solidFill>
              </a:rPr>
              <a:t> </a:t>
            </a:r>
            <a:r>
              <a:rPr lang="pt-BR" sz="2400" dirty="0">
                <a:solidFill>
                  <a:schemeClr val="accent1"/>
                </a:solidFill>
              </a:rPr>
              <a:t>Avaliar necessidade de prótese dentária em 100% dos idosos com primeira consulta odontológica programática;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chemeClr val="accent1"/>
                </a:solidFill>
              </a:rPr>
              <a:t>9.1) </a:t>
            </a:r>
            <a:r>
              <a:rPr lang="pt-BR" sz="2400" dirty="0">
                <a:solidFill>
                  <a:schemeClr val="accent1"/>
                </a:solidFill>
              </a:rPr>
              <a:t>Buscar 100% dos idosos faltosos à primeira consulta odontológica programática;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>
                <a:solidFill>
                  <a:schemeClr val="accent1"/>
                </a:solidFill>
              </a:rPr>
              <a:t>9.2) </a:t>
            </a:r>
            <a:r>
              <a:rPr lang="pt-BR" sz="2400" dirty="0">
                <a:solidFill>
                  <a:schemeClr val="accent1"/>
                </a:solidFill>
              </a:rPr>
              <a:t>Buscar 100% dos idosos faltosos às consultas odontológicas subsequentes.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4143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Metodologia</a:t>
            </a:r>
            <a:endParaRPr lang="pt-BR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57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è"/>
            </a:pPr>
            <a:r>
              <a:rPr lang="pt-BR" sz="2400" b="1" dirty="0" smtClean="0">
                <a:solidFill>
                  <a:schemeClr val="accent1"/>
                </a:solidFill>
              </a:rPr>
              <a:t>Ações contempladas em quatro </a:t>
            </a:r>
            <a:r>
              <a:rPr lang="pt-BR" sz="2400" b="1" dirty="0">
                <a:solidFill>
                  <a:schemeClr val="accent1"/>
                </a:solidFill>
              </a:rPr>
              <a:t>eixos: Monitoramento e Avaliação, Organização e gestão do serviço, Engajamento público e Qualificação da Prática </a:t>
            </a:r>
            <a:r>
              <a:rPr lang="pt-BR" sz="2400" b="1" dirty="0" smtClean="0">
                <a:solidFill>
                  <a:schemeClr val="accent1"/>
                </a:solidFill>
              </a:rPr>
              <a:t>Clínica</a:t>
            </a:r>
          </a:p>
          <a:p>
            <a:pPr algn="just">
              <a:buFont typeface="Wingdings" panose="05000000000000000000" pitchFamily="2" charset="2"/>
              <a:buChar char="è"/>
            </a:pPr>
            <a:endParaRPr lang="pt-BR" sz="2400" b="1" dirty="0">
              <a:solidFill>
                <a:schemeClr val="accent1"/>
              </a:solidFill>
            </a:endParaRPr>
          </a:p>
          <a:p>
            <a:pPr algn="just"/>
            <a:r>
              <a:rPr lang="pt-BR" sz="2400" dirty="0" smtClean="0">
                <a:solidFill>
                  <a:srgbClr val="4F81BD"/>
                </a:solidFill>
              </a:rPr>
              <a:t>Aplicação da Avaliação </a:t>
            </a:r>
            <a:r>
              <a:rPr lang="pt-BR" sz="2400" dirty="0" smtClean="0">
                <a:solidFill>
                  <a:schemeClr val="accent1"/>
                </a:solidFill>
              </a:rPr>
              <a:t>Multidimensional Rápida;</a:t>
            </a:r>
          </a:p>
          <a:p>
            <a:pPr algn="just"/>
            <a:r>
              <a:rPr lang="pt-BR" sz="2400" dirty="0" smtClean="0">
                <a:solidFill>
                  <a:schemeClr val="accent1"/>
                </a:solidFill>
              </a:rPr>
              <a:t>Realização e atualização de exame clínico apropriado;</a:t>
            </a:r>
          </a:p>
          <a:p>
            <a:pPr algn="just"/>
            <a:r>
              <a:rPr lang="pt-BR" sz="2400" dirty="0" smtClean="0">
                <a:solidFill>
                  <a:schemeClr val="accent1"/>
                </a:solidFill>
              </a:rPr>
              <a:t>Registro e avaliação de risco para morbimortalidade;</a:t>
            </a:r>
          </a:p>
          <a:p>
            <a:pPr algn="just"/>
            <a:r>
              <a:rPr lang="pt-BR" sz="2400" dirty="0" smtClean="0">
                <a:solidFill>
                  <a:schemeClr val="accent1"/>
                </a:solidFill>
              </a:rPr>
              <a:t>Fornecimento da Caderneta de Saúde da Pessoa Idosa;</a:t>
            </a:r>
          </a:p>
          <a:p>
            <a:pPr algn="just"/>
            <a:r>
              <a:rPr lang="pt-BR" sz="2400" dirty="0" smtClean="0">
                <a:solidFill>
                  <a:schemeClr val="accent1"/>
                </a:solidFill>
              </a:rPr>
              <a:t>Solicitação periódica de exames complementares aos hipertensos e diabéticos;</a:t>
            </a:r>
          </a:p>
          <a:p>
            <a:pPr algn="just"/>
            <a:r>
              <a:rPr lang="pt-BR" sz="2400" dirty="0" smtClean="0">
                <a:solidFill>
                  <a:schemeClr val="accent1"/>
                </a:solidFill>
              </a:rPr>
              <a:t>Prescrição prioritária de medicamentos da Farmácia Popular;</a:t>
            </a:r>
          </a:p>
          <a:p>
            <a:pPr algn="just"/>
            <a:endParaRPr lang="pt-BR" sz="24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4F81BD"/>
                </a:solidFill>
              </a:rPr>
              <a:t>Metodologia</a:t>
            </a:r>
            <a:r>
              <a:rPr lang="es-CO" dirty="0" smtClean="0">
                <a:solidFill>
                  <a:srgbClr val="FF0000"/>
                </a:solidFill>
              </a:rPr>
              <a:t>  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53135"/>
          </a:xfrm>
        </p:spPr>
        <p:txBody>
          <a:bodyPr>
            <a:normAutofit/>
          </a:bodyPr>
          <a:lstStyle/>
          <a:p>
            <a:pPr algn="just"/>
            <a:r>
              <a:rPr lang="es-CO" sz="2400" dirty="0" err="1" smtClean="0">
                <a:solidFill>
                  <a:srgbClr val="4F81BD"/>
                </a:solidFill>
              </a:rPr>
              <a:t>Cadastramento</a:t>
            </a:r>
            <a:r>
              <a:rPr lang="es-CO" sz="2400" dirty="0" smtClean="0">
                <a:solidFill>
                  <a:srgbClr val="4F81BD"/>
                </a:solidFill>
              </a:rPr>
              <a:t> dos </a:t>
            </a:r>
            <a:r>
              <a:rPr lang="es-CO" sz="2400" dirty="0" err="1" smtClean="0">
                <a:solidFill>
                  <a:srgbClr val="4F81BD"/>
                </a:solidFill>
              </a:rPr>
              <a:t>idosos</a:t>
            </a:r>
            <a:r>
              <a:rPr lang="es-CO" sz="2400" dirty="0" smtClean="0">
                <a:solidFill>
                  <a:srgbClr val="4F81BD"/>
                </a:solidFill>
              </a:rPr>
              <a:t> acamados </a:t>
            </a:r>
            <a:r>
              <a:rPr lang="es-CO" sz="2400" dirty="0" err="1" smtClean="0">
                <a:solidFill>
                  <a:srgbClr val="4F81BD"/>
                </a:solidFill>
              </a:rPr>
              <a:t>ou</a:t>
            </a:r>
            <a:r>
              <a:rPr lang="es-CO" sz="2400" dirty="0" smtClean="0">
                <a:solidFill>
                  <a:srgbClr val="4F81BD"/>
                </a:solidFill>
              </a:rPr>
              <a:t> </a:t>
            </a:r>
            <a:r>
              <a:rPr lang="es-CO" sz="2400" dirty="0" err="1" smtClean="0">
                <a:solidFill>
                  <a:srgbClr val="4F81BD"/>
                </a:solidFill>
              </a:rPr>
              <a:t>com</a:t>
            </a:r>
            <a:r>
              <a:rPr lang="es-CO" sz="2400" dirty="0" smtClean="0">
                <a:solidFill>
                  <a:srgbClr val="4F81BD"/>
                </a:solidFill>
              </a:rPr>
              <a:t> problemas de </a:t>
            </a:r>
            <a:r>
              <a:rPr lang="es-CO" sz="2400" dirty="0" err="1" smtClean="0">
                <a:solidFill>
                  <a:srgbClr val="4F81BD"/>
                </a:solidFill>
              </a:rPr>
              <a:t>locomoção</a:t>
            </a:r>
            <a:r>
              <a:rPr lang="es-CO" sz="2400" dirty="0" smtClean="0">
                <a:solidFill>
                  <a:srgbClr val="4F81BD"/>
                </a:solidFill>
              </a:rPr>
              <a:t>;</a:t>
            </a:r>
          </a:p>
          <a:p>
            <a:pPr algn="just"/>
            <a:r>
              <a:rPr lang="es-CO" sz="2400" dirty="0" err="1" smtClean="0">
                <a:solidFill>
                  <a:srgbClr val="4F81BD"/>
                </a:solidFill>
              </a:rPr>
              <a:t>Realização</a:t>
            </a:r>
            <a:r>
              <a:rPr lang="es-CO" sz="2400" dirty="0" smtClean="0">
                <a:solidFill>
                  <a:srgbClr val="4F81BD"/>
                </a:solidFill>
              </a:rPr>
              <a:t> de visita domiciliar </a:t>
            </a:r>
            <a:r>
              <a:rPr lang="es-CO" sz="2400" dirty="0" err="1" smtClean="0">
                <a:solidFill>
                  <a:srgbClr val="4F81BD"/>
                </a:solidFill>
              </a:rPr>
              <a:t>aos</a:t>
            </a:r>
            <a:r>
              <a:rPr lang="es-CO" sz="2400" dirty="0" smtClean="0">
                <a:solidFill>
                  <a:srgbClr val="4F81BD"/>
                </a:solidFill>
              </a:rPr>
              <a:t> acamados </a:t>
            </a:r>
            <a:r>
              <a:rPr lang="es-CO" sz="2400" dirty="0" err="1" smtClean="0">
                <a:solidFill>
                  <a:srgbClr val="4F81BD"/>
                </a:solidFill>
              </a:rPr>
              <a:t>ou</a:t>
            </a:r>
            <a:r>
              <a:rPr lang="es-CO" sz="2400" dirty="0" smtClean="0">
                <a:solidFill>
                  <a:srgbClr val="4F81BD"/>
                </a:solidFill>
              </a:rPr>
              <a:t> </a:t>
            </a:r>
            <a:r>
              <a:rPr lang="es-CO" sz="2400" dirty="0" err="1" smtClean="0">
                <a:solidFill>
                  <a:srgbClr val="4F81BD"/>
                </a:solidFill>
              </a:rPr>
              <a:t>com</a:t>
            </a:r>
            <a:r>
              <a:rPr lang="es-CO" sz="2400" dirty="0" smtClean="0">
                <a:solidFill>
                  <a:srgbClr val="4F81BD"/>
                </a:solidFill>
              </a:rPr>
              <a:t> problemas de </a:t>
            </a:r>
            <a:r>
              <a:rPr lang="es-CO" sz="2400" dirty="0" err="1" smtClean="0">
                <a:solidFill>
                  <a:srgbClr val="4F81BD"/>
                </a:solidFill>
              </a:rPr>
              <a:t>locomoção</a:t>
            </a:r>
            <a:r>
              <a:rPr lang="es-CO" sz="2400" dirty="0" smtClean="0">
                <a:solidFill>
                  <a:srgbClr val="4F81BD"/>
                </a:solidFill>
              </a:rPr>
              <a:t>;</a:t>
            </a:r>
          </a:p>
          <a:p>
            <a:pPr algn="just"/>
            <a:r>
              <a:rPr lang="es-CO" sz="2400" dirty="0" err="1" smtClean="0">
                <a:solidFill>
                  <a:srgbClr val="4F81BD"/>
                </a:solidFill>
              </a:rPr>
              <a:t>Aferição</a:t>
            </a:r>
            <a:r>
              <a:rPr lang="es-CO" sz="2400" dirty="0" smtClean="0">
                <a:solidFill>
                  <a:srgbClr val="4F81BD"/>
                </a:solidFill>
              </a:rPr>
              <a:t> da </a:t>
            </a:r>
            <a:r>
              <a:rPr lang="es-CO" sz="2400" dirty="0" err="1" smtClean="0">
                <a:solidFill>
                  <a:srgbClr val="4F81BD"/>
                </a:solidFill>
              </a:rPr>
              <a:t>pressão</a:t>
            </a:r>
            <a:r>
              <a:rPr lang="es-CO" sz="2400" dirty="0" smtClean="0">
                <a:solidFill>
                  <a:srgbClr val="4F81BD"/>
                </a:solidFill>
              </a:rPr>
              <a:t> arterial;</a:t>
            </a:r>
          </a:p>
          <a:p>
            <a:pPr algn="just"/>
            <a:r>
              <a:rPr lang="es-CO" sz="2400" dirty="0" err="1" smtClean="0">
                <a:solidFill>
                  <a:srgbClr val="4F81BD"/>
                </a:solidFill>
              </a:rPr>
              <a:t>Avaliação</a:t>
            </a:r>
            <a:r>
              <a:rPr lang="es-CO" sz="2400" dirty="0" smtClean="0">
                <a:solidFill>
                  <a:srgbClr val="4F81BD"/>
                </a:solidFill>
              </a:rPr>
              <a:t> da </a:t>
            </a:r>
            <a:r>
              <a:rPr lang="es-CO" sz="2400" dirty="0" err="1" smtClean="0">
                <a:solidFill>
                  <a:srgbClr val="4F81BD"/>
                </a:solidFill>
              </a:rPr>
              <a:t>necessidade</a:t>
            </a:r>
            <a:r>
              <a:rPr lang="es-CO" sz="2400" dirty="0" smtClean="0">
                <a:solidFill>
                  <a:srgbClr val="4F81BD"/>
                </a:solidFill>
              </a:rPr>
              <a:t> de </a:t>
            </a:r>
            <a:r>
              <a:rPr lang="es-CO" sz="2400" dirty="0" err="1" smtClean="0">
                <a:solidFill>
                  <a:srgbClr val="4F81BD"/>
                </a:solidFill>
              </a:rPr>
              <a:t>atendimento</a:t>
            </a:r>
            <a:r>
              <a:rPr lang="es-CO" sz="2400" dirty="0" smtClean="0">
                <a:solidFill>
                  <a:srgbClr val="4F81BD"/>
                </a:solidFill>
              </a:rPr>
              <a:t> odontológico;</a:t>
            </a:r>
          </a:p>
          <a:p>
            <a:pPr algn="just">
              <a:lnSpc>
                <a:spcPct val="160000"/>
              </a:lnSpc>
            </a:pPr>
            <a:r>
              <a:rPr lang="es-CO" sz="2400" dirty="0" err="1" smtClean="0">
                <a:solidFill>
                  <a:srgbClr val="4F81BD"/>
                </a:solidFill>
              </a:rPr>
              <a:t>Marcação</a:t>
            </a:r>
            <a:r>
              <a:rPr lang="es-CO" sz="2400" dirty="0" smtClean="0">
                <a:solidFill>
                  <a:srgbClr val="4F81BD"/>
                </a:solidFill>
              </a:rPr>
              <a:t> de </a:t>
            </a:r>
            <a:r>
              <a:rPr lang="es-CO" sz="2400" dirty="0" err="1" smtClean="0">
                <a:solidFill>
                  <a:srgbClr val="4F81BD"/>
                </a:solidFill>
              </a:rPr>
              <a:t>primeira</a:t>
            </a:r>
            <a:r>
              <a:rPr lang="es-CO" sz="2400" dirty="0" smtClean="0">
                <a:solidFill>
                  <a:srgbClr val="4F81BD"/>
                </a:solidFill>
              </a:rPr>
              <a:t> consulta odontológica;</a:t>
            </a:r>
          </a:p>
          <a:p>
            <a:pPr algn="just"/>
            <a:r>
              <a:rPr lang="es-CO" sz="2400" dirty="0" smtClean="0">
                <a:solidFill>
                  <a:srgbClr val="4F81BD"/>
                </a:solidFill>
              </a:rPr>
              <a:t>Busca </a:t>
            </a:r>
            <a:r>
              <a:rPr lang="es-CO" sz="2400" dirty="0" err="1" smtClean="0">
                <a:solidFill>
                  <a:srgbClr val="4F81BD"/>
                </a:solidFill>
              </a:rPr>
              <a:t>ativa</a:t>
            </a:r>
            <a:r>
              <a:rPr lang="es-CO" sz="2400" dirty="0" smtClean="0">
                <a:solidFill>
                  <a:srgbClr val="4F81BD"/>
                </a:solidFill>
              </a:rPr>
              <a:t> </a:t>
            </a:r>
            <a:r>
              <a:rPr lang="es-CO" sz="2400" dirty="0" err="1" smtClean="0">
                <a:solidFill>
                  <a:srgbClr val="4F81BD"/>
                </a:solidFill>
              </a:rPr>
              <a:t>aos</a:t>
            </a:r>
            <a:r>
              <a:rPr lang="es-CO" sz="2400" dirty="0" smtClean="0">
                <a:solidFill>
                  <a:srgbClr val="4F81BD"/>
                </a:solidFill>
              </a:rPr>
              <a:t> faltosos;</a:t>
            </a:r>
          </a:p>
          <a:p>
            <a:pPr algn="just"/>
            <a:r>
              <a:rPr lang="es-CO" sz="2400" dirty="0" err="1" smtClean="0">
                <a:solidFill>
                  <a:srgbClr val="4F81BD"/>
                </a:solidFill>
              </a:rPr>
              <a:t>Capacitação</a:t>
            </a:r>
            <a:r>
              <a:rPr lang="es-CO" sz="2400" dirty="0" smtClean="0">
                <a:solidFill>
                  <a:srgbClr val="4F81BD"/>
                </a:solidFill>
              </a:rPr>
              <a:t> da Equipe;</a:t>
            </a:r>
          </a:p>
          <a:p>
            <a:pPr algn="just"/>
            <a:endParaRPr lang="es-CO" sz="2400" dirty="0" smtClean="0">
              <a:solidFill>
                <a:srgbClr val="4F81BD"/>
              </a:solidFill>
            </a:endParaRPr>
          </a:p>
          <a:p>
            <a:endParaRPr lang="es-CO" sz="2400" dirty="0" smtClean="0">
              <a:solidFill>
                <a:srgbClr val="4F81BD"/>
              </a:solidFill>
            </a:endParaRPr>
          </a:p>
          <a:p>
            <a:endParaRPr lang="es-CO" sz="2400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55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Metodologia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156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solidFill>
                  <a:schemeClr val="accent1"/>
                </a:solidFill>
              </a:rPr>
              <a:t>Orientação nutricional para hábitos saudáveis;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solidFill>
                  <a:schemeClr val="accent1"/>
                </a:solidFill>
              </a:rPr>
              <a:t>Orientação sobre a prática de atividade física regular;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solidFill>
                  <a:schemeClr val="accent1"/>
                </a:solidFill>
              </a:rPr>
              <a:t>Orientação individual de cuidados de saúde bucal;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solidFill>
                  <a:schemeClr val="accent1"/>
                </a:solidFill>
              </a:rPr>
              <a:t>Ações coletivas de promoção à saúde</a:t>
            </a:r>
          </a:p>
          <a:p>
            <a:pPr algn="just">
              <a:lnSpc>
                <a:spcPct val="150000"/>
              </a:lnSpc>
            </a:pPr>
            <a:r>
              <a:rPr lang="es-CO" sz="2400" dirty="0">
                <a:solidFill>
                  <a:srgbClr val="4F81BD"/>
                </a:solidFill>
              </a:rPr>
              <a:t>Registro </a:t>
            </a:r>
            <a:r>
              <a:rPr lang="es-CO" sz="2400" dirty="0" err="1">
                <a:solidFill>
                  <a:srgbClr val="4F81BD"/>
                </a:solidFill>
              </a:rPr>
              <a:t>adequado</a:t>
            </a:r>
            <a:r>
              <a:rPr lang="es-CO" sz="2400" dirty="0">
                <a:solidFill>
                  <a:srgbClr val="4F81BD"/>
                </a:solidFill>
              </a:rPr>
              <a:t> das fichas-</a:t>
            </a:r>
            <a:r>
              <a:rPr lang="es-CO" sz="2400" dirty="0" err="1">
                <a:solidFill>
                  <a:srgbClr val="4F81BD"/>
                </a:solidFill>
              </a:rPr>
              <a:t>espelho</a:t>
            </a:r>
            <a:r>
              <a:rPr lang="es-CO" sz="2400" dirty="0">
                <a:solidFill>
                  <a:srgbClr val="4F81BD"/>
                </a:solidFill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s-CO" sz="2400" dirty="0" err="1">
                <a:solidFill>
                  <a:srgbClr val="4F81BD"/>
                </a:solidFill>
              </a:rPr>
              <a:t>Avaliação</a:t>
            </a:r>
            <a:r>
              <a:rPr lang="es-CO" sz="2400" dirty="0">
                <a:solidFill>
                  <a:srgbClr val="4F81BD"/>
                </a:solidFill>
              </a:rPr>
              <a:t> da rede social;</a:t>
            </a:r>
          </a:p>
          <a:p>
            <a:pPr algn="just">
              <a:lnSpc>
                <a:spcPct val="150000"/>
              </a:lnSpc>
            </a:pPr>
            <a:r>
              <a:rPr lang="es-CO" sz="2400" dirty="0" err="1">
                <a:solidFill>
                  <a:srgbClr val="4F81BD"/>
                </a:solidFill>
              </a:rPr>
              <a:t>Avaliação</a:t>
            </a:r>
            <a:r>
              <a:rPr lang="es-CO" sz="2400" dirty="0">
                <a:solidFill>
                  <a:srgbClr val="4F81BD"/>
                </a:solidFill>
              </a:rPr>
              <a:t> do risco para a </a:t>
            </a:r>
            <a:r>
              <a:rPr lang="es-CO" sz="2400" dirty="0" err="1">
                <a:solidFill>
                  <a:srgbClr val="4F81BD"/>
                </a:solidFill>
              </a:rPr>
              <a:t>saúde</a:t>
            </a:r>
            <a:r>
              <a:rPr lang="es-CO" sz="2400" dirty="0">
                <a:solidFill>
                  <a:srgbClr val="4F81BD"/>
                </a:solidFill>
              </a:rPr>
              <a:t> bucal;</a:t>
            </a:r>
          </a:p>
          <a:p>
            <a:pPr>
              <a:lnSpc>
                <a:spcPct val="150000"/>
              </a:lnSpc>
            </a:pPr>
            <a:endParaRPr lang="pt-BR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Ação coletiva de promoção </a:t>
            </a:r>
            <a:br>
              <a:rPr lang="pt-BR" dirty="0" smtClean="0">
                <a:solidFill>
                  <a:schemeClr val="accent1"/>
                </a:solidFill>
              </a:rPr>
            </a:br>
            <a:r>
              <a:rPr lang="pt-BR" dirty="0" smtClean="0">
                <a:solidFill>
                  <a:schemeClr val="accent1"/>
                </a:solidFill>
              </a:rPr>
              <a:t>à saúde do idoso</a:t>
            </a:r>
            <a:endParaRPr lang="pt-BR" dirty="0">
              <a:solidFill>
                <a:schemeClr val="accent1"/>
              </a:solidFill>
            </a:endParaRPr>
          </a:p>
        </p:txBody>
      </p:sp>
      <p:pic>
        <p:nvPicPr>
          <p:cNvPr id="8" name="Espaço Reservado para Conteú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529" y="1600200"/>
            <a:ext cx="6064942" cy="4525963"/>
          </a:xfrm>
        </p:spPr>
      </p:pic>
    </p:spTree>
    <p:extLst>
      <p:ext uri="{BB962C8B-B14F-4D97-AF65-F5344CB8AC3E}">
        <p14:creationId xmlns:p14="http://schemas.microsoft.com/office/powerpoint/2010/main" val="135424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439535"/>
              </p:ext>
            </p:extLst>
          </p:nvPr>
        </p:nvGraphicFramePr>
        <p:xfrm>
          <a:off x="1979712" y="4869160"/>
          <a:ext cx="5616624" cy="1076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3531"/>
                <a:gridCol w="4683093"/>
              </a:tblGrid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endParaRPr lang="pt-BR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Figura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endParaRPr lang="pt-BR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Gráfico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indicativo da cobertura do programa de atenção à saúde do idoso na unidade de saúde USF Santarém, Natal, RN, 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7976579"/>
              </p:ext>
            </p:extLst>
          </p:nvPr>
        </p:nvGraphicFramePr>
        <p:xfrm>
          <a:off x="2051720" y="1628801"/>
          <a:ext cx="547260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428866"/>
              </p:ext>
            </p:extLst>
          </p:nvPr>
        </p:nvGraphicFramePr>
        <p:xfrm>
          <a:off x="1835696" y="5013176"/>
          <a:ext cx="5544616" cy="1076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1858"/>
                <a:gridCol w="4622758"/>
              </a:tblGrid>
              <a:tr h="6851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449580" algn="l"/>
                          <a:tab pos="5311140" algn="l"/>
                        </a:tabLst>
                      </a:pPr>
                      <a:endParaRPr lang="pt-BR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449580" algn="l"/>
                          <a:tab pos="5311140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Figura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449580" algn="l"/>
                          <a:tab pos="5311140" algn="l"/>
                        </a:tabLst>
                      </a:pPr>
                      <a:endParaRPr lang="pt-BR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449580" algn="l"/>
                          <a:tab pos="5311140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Gráfico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indicativo da proporção de idosos com Avaliação Multidimensional Rápida em dia na USF Santarém, Natal, RN 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449580" algn="l"/>
                          <a:tab pos="5311140" algn="l"/>
                        </a:tabLs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5631508"/>
              </p:ext>
            </p:extLst>
          </p:nvPr>
        </p:nvGraphicFramePr>
        <p:xfrm>
          <a:off x="1835696" y="1916832"/>
          <a:ext cx="576064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Resultados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813545"/>
              </p:ext>
            </p:extLst>
          </p:nvPr>
        </p:nvGraphicFramePr>
        <p:xfrm>
          <a:off x="2195736" y="5085184"/>
          <a:ext cx="4752528" cy="1076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9792"/>
                <a:gridCol w="3962736"/>
              </a:tblGrid>
              <a:tr h="1816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endParaRPr lang="pt-BR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Figura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endParaRPr lang="pt-BR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Gráfico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indicativo da proporção de idosos com exame clínico apropriado em dia, na USF Santarém, Natal, RN, 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220523"/>
              </p:ext>
            </p:extLst>
          </p:nvPr>
        </p:nvGraphicFramePr>
        <p:xfrm>
          <a:off x="2123728" y="1772816"/>
          <a:ext cx="5256584" cy="2851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291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i="1" dirty="0" smtClean="0">
                <a:ea typeface="+mj-ea"/>
                <a:cs typeface="+mj-cs"/>
              </a:rPr>
              <a:t/>
            </a:r>
            <a:br>
              <a:rPr lang="pt-BR" b="1" i="1" dirty="0" smtClean="0">
                <a:ea typeface="+mj-ea"/>
                <a:cs typeface="+mj-cs"/>
              </a:rPr>
            </a:br>
            <a:r>
              <a:rPr lang="pt-BR" b="1" i="1" dirty="0" smtClean="0">
                <a:solidFill>
                  <a:schemeClr val="accent1"/>
                </a:solidFill>
                <a:latin typeface="Cambria" pitchFamily="18" charset="0"/>
              </a:rPr>
              <a:t>Roteiro da apresentação</a:t>
            </a:r>
            <a:endParaRPr lang="pt-BR" sz="4800" i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7200" y="2060848"/>
            <a:ext cx="80032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/>
                </a:solidFill>
              </a:rPr>
              <a:t>Introdução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/>
                </a:solidFill>
              </a:rPr>
              <a:t>Objetivos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/>
                </a:solidFill>
              </a:rPr>
              <a:t>Metas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/>
                </a:solidFill>
              </a:rPr>
              <a:t>Metodologia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/>
                </a:solidFill>
              </a:rPr>
              <a:t>Resultados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/>
                </a:solidFill>
              </a:rPr>
              <a:t>Discussão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/>
                </a:solidFill>
              </a:rPr>
              <a:t>Reflexão crítica da aprendizagem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/>
                </a:solidFill>
              </a:rPr>
              <a:t>Referências</a:t>
            </a:r>
          </a:p>
          <a:p>
            <a:pPr algn="just"/>
            <a:endParaRPr lang="pt-B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261575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Resultados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862011"/>
              </p:ext>
            </p:extLst>
          </p:nvPr>
        </p:nvGraphicFramePr>
        <p:xfrm>
          <a:off x="1907704" y="4941168"/>
          <a:ext cx="5760640" cy="1337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7225"/>
                <a:gridCol w="4803415"/>
              </a:tblGrid>
              <a:tr h="8640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endParaRPr lang="pt-BR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Figura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endParaRPr lang="pt-BR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Gráfico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indicativo da proporção de idosos hipertensos e/ou diabéticos com solicitação de exames complementares periódicos em dia na unidade de saúde USF Santarém, Natal, RN, 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3358016"/>
              </p:ext>
            </p:extLst>
          </p:nvPr>
        </p:nvGraphicFramePr>
        <p:xfrm>
          <a:off x="1979712" y="1417637"/>
          <a:ext cx="5496644" cy="321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235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Resultados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779374"/>
              </p:ext>
            </p:extLst>
          </p:nvPr>
        </p:nvGraphicFramePr>
        <p:xfrm>
          <a:off x="2267744" y="5085184"/>
          <a:ext cx="5328592" cy="847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5664"/>
                <a:gridCol w="4442928"/>
              </a:tblGrid>
              <a:tr h="2552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Figura 5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Gráfico indicativo da proporção de idosos com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prescrição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de medicamentos da Farmácia Popular priorizada na unidade de saúde USF Santarém, Natal, RN, 2014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256863"/>
              </p:ext>
            </p:extLst>
          </p:nvPr>
        </p:nvGraphicFramePr>
        <p:xfrm>
          <a:off x="2339752" y="1628800"/>
          <a:ext cx="5098504" cy="318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665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Resultados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978419464"/>
              </p:ext>
            </p:extLst>
          </p:nvPr>
        </p:nvGraphicFramePr>
        <p:xfrm>
          <a:off x="2195736" y="2276872"/>
          <a:ext cx="5026496" cy="255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993183"/>
              </p:ext>
            </p:extLst>
          </p:nvPr>
        </p:nvGraphicFramePr>
        <p:xfrm>
          <a:off x="1979712" y="5157192"/>
          <a:ext cx="5400600" cy="913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7316"/>
                <a:gridCol w="4503284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Figura 6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Gráfico indicativo da proporção de idosos acamados ou com problemas de locomoção cadastrados na unidade de saúde USF Santarém, Natal, RN, 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38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Resultados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74346"/>
              </p:ext>
            </p:extLst>
          </p:nvPr>
        </p:nvGraphicFramePr>
        <p:xfrm>
          <a:off x="2483768" y="4869160"/>
          <a:ext cx="4680520" cy="1141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782"/>
                <a:gridCol w="3902738"/>
              </a:tblGrid>
              <a:tr h="2184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Figura 7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Gráfico indicativo da proporção de idosos acamados ou com problemas de locomoção com visita domiciliar na unidade de saúde USF Santarém, Natal, RN, 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321016"/>
              </p:ext>
            </p:extLst>
          </p:nvPr>
        </p:nvGraphicFramePr>
        <p:xfrm>
          <a:off x="2195736" y="1844824"/>
          <a:ext cx="540060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956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Resultados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64860"/>
              </p:ext>
            </p:extLst>
          </p:nvPr>
        </p:nvGraphicFramePr>
        <p:xfrm>
          <a:off x="2555776" y="5013176"/>
          <a:ext cx="4608512" cy="1141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5765"/>
                <a:gridCol w="3842747"/>
              </a:tblGrid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Figura 8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Gráfico indicativo da proporção de idosos com verificação da pressão arterial na última consulta na unidade de saúde USF Santarém, Natal, RN, 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581165"/>
              </p:ext>
            </p:extLst>
          </p:nvPr>
        </p:nvGraphicFramePr>
        <p:xfrm>
          <a:off x="2411760" y="1556792"/>
          <a:ext cx="5040560" cy="3307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249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Resultados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494307482"/>
              </p:ext>
            </p:extLst>
          </p:nvPr>
        </p:nvGraphicFramePr>
        <p:xfrm>
          <a:off x="2051720" y="1700808"/>
          <a:ext cx="5616624" cy="3083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660949"/>
              </p:ext>
            </p:extLst>
          </p:nvPr>
        </p:nvGraphicFramePr>
        <p:xfrm>
          <a:off x="2195736" y="5229200"/>
          <a:ext cx="5112568" cy="684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851"/>
                <a:gridCol w="4262717"/>
              </a:tblGrid>
              <a:tr h="6745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Figura 9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Gráfico indicativo da proporção de idosos hipertensos rastreados para diabetes na unidade de saúde USF Santarém, Natal, RN, 2014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43188" y="3617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45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Resultados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43188" y="3617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564344201"/>
              </p:ext>
            </p:extLst>
          </p:nvPr>
        </p:nvGraphicFramePr>
        <p:xfrm>
          <a:off x="1979713" y="2060848"/>
          <a:ext cx="5544616" cy="2387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918442"/>
              </p:ext>
            </p:extLst>
          </p:nvPr>
        </p:nvGraphicFramePr>
        <p:xfrm>
          <a:off x="2051720" y="4581129"/>
          <a:ext cx="4896544" cy="1141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579"/>
                <a:gridCol w="4082965"/>
              </a:tblGrid>
              <a:tr h="10081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Figura 10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Gráfico indicativo da proporção de idosos com avaliação da necessidade de atendimento odontológico na unidade de saúde USF Santarém, Natal, RN, 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23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Resultados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43188" y="3617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986597516"/>
              </p:ext>
            </p:extLst>
          </p:nvPr>
        </p:nvGraphicFramePr>
        <p:xfrm>
          <a:off x="2051720" y="1916832"/>
          <a:ext cx="4954488" cy="2445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687963"/>
              </p:ext>
            </p:extLst>
          </p:nvPr>
        </p:nvGraphicFramePr>
        <p:xfrm>
          <a:off x="2051720" y="4653136"/>
          <a:ext cx="4968552" cy="913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5583"/>
                <a:gridCol w="4142969"/>
              </a:tblGrid>
              <a:tr h="2312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Figura 11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Gráfico indicativo da proporção de idosos com primeira consulta odontológica programática na unidade de saúde USF Santarém, Natal, RN, 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18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Resultados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43188" y="3617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102649"/>
              </p:ext>
            </p:extLst>
          </p:nvPr>
        </p:nvGraphicFramePr>
        <p:xfrm>
          <a:off x="2483768" y="5085184"/>
          <a:ext cx="4320480" cy="1141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7841"/>
                <a:gridCol w="3602639"/>
              </a:tblGrid>
              <a:tr h="1568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Figura 12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Gráfico indicativo da proporção de idosos faltosos às consultas que receberam busca ativa na unidade de saúde USF Santarém, Natal, RN, 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3384776"/>
              </p:ext>
            </p:extLst>
          </p:nvPr>
        </p:nvGraphicFramePr>
        <p:xfrm>
          <a:off x="2339752" y="2132856"/>
          <a:ext cx="4896544" cy="2726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08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Resultados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43188" y="3617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305984667"/>
              </p:ext>
            </p:extLst>
          </p:nvPr>
        </p:nvGraphicFramePr>
        <p:xfrm>
          <a:off x="1979712" y="2060849"/>
          <a:ext cx="5400600" cy="2249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163022"/>
              </p:ext>
            </p:extLst>
          </p:nvPr>
        </p:nvGraphicFramePr>
        <p:xfrm>
          <a:off x="2101755" y="4581128"/>
          <a:ext cx="5062533" cy="847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1078"/>
                <a:gridCol w="4221455"/>
              </a:tblGrid>
              <a:tr h="1206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Figura 13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Gráfico indicativo da proporção de idosos com registro na ficha espelho em dia na unidade de saúde USF Santarém, Natal, RN, 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2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94123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Introdução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57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 </a:t>
            </a:r>
            <a:endParaRPr lang="pt-BR" sz="3500" dirty="0">
              <a:latin typeface="Cambria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39552" y="1268760"/>
            <a:ext cx="814724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/>
                </a:solidFill>
              </a:rPr>
              <a:t>O envelhecimento faz parte da realidade da maioria das sociedades;</a:t>
            </a:r>
            <a:endParaRPr lang="pt-BR" sz="2400" b="1" dirty="0">
              <a:solidFill>
                <a:schemeClr val="accent1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/>
                </a:solidFill>
              </a:rPr>
              <a:t>Estima-se para o ano de 2050 cerca de dois bilhões de pessoas idosas no mundo, e a maioria vivendo em países em desenvolvimento (Brasil, 2006);</a:t>
            </a:r>
            <a:endParaRPr lang="pt-BR" sz="2400" b="1" dirty="0">
              <a:solidFill>
                <a:schemeClr val="accent1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/>
                </a:solidFill>
              </a:rPr>
              <a:t>Nesse contexto, as políticas públicas de saúde devem ter como objetivo assegurar atenção por meio de ações de promoção, proteção e recuperação da saúde, indo ao encontro das necessidades de saúde dos indivíduos idosos (Brasil, 2010).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0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Resultados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43188" y="3617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502830521"/>
              </p:ext>
            </p:extLst>
          </p:nvPr>
        </p:nvGraphicFramePr>
        <p:xfrm>
          <a:off x="1979712" y="2060848"/>
          <a:ext cx="5472608" cy="2463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765227"/>
              </p:ext>
            </p:extLst>
          </p:nvPr>
        </p:nvGraphicFramePr>
        <p:xfrm>
          <a:off x="1979712" y="4797152"/>
          <a:ext cx="5256584" cy="1141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3570"/>
                <a:gridCol w="4383014"/>
              </a:tblGrid>
              <a:tr h="1816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endParaRPr lang="pt-BR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Figura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endParaRPr lang="pt-BR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Gráfico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indicativo da proporção de idosos com Caderneta de Saúde da Pessoa Idosa na unidade de saúde USF Santarém, Natal, RN, 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56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Resultados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43188" y="3617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01338370"/>
              </p:ext>
            </p:extLst>
          </p:nvPr>
        </p:nvGraphicFramePr>
        <p:xfrm>
          <a:off x="2252662" y="2060849"/>
          <a:ext cx="4767610" cy="2477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15904"/>
              </p:ext>
            </p:extLst>
          </p:nvPr>
        </p:nvGraphicFramePr>
        <p:xfrm>
          <a:off x="2051720" y="4869160"/>
          <a:ext cx="5184576" cy="1141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1514"/>
                <a:gridCol w="4323062"/>
              </a:tblGrid>
              <a:tr h="755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endParaRPr lang="pt-BR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Figura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endParaRPr lang="pt-BR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Gráfico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indicativo da proporção de idosos com avaliação de risco para morbimortalidade em dia na unidade de saúde USF Santarém, Natal, RN, 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7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Resultados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43188" y="3617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494725164"/>
              </p:ext>
            </p:extLst>
          </p:nvPr>
        </p:nvGraphicFramePr>
        <p:xfrm>
          <a:off x="1979712" y="1916832"/>
          <a:ext cx="5400600" cy="2397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316701"/>
              </p:ext>
            </p:extLst>
          </p:nvPr>
        </p:nvGraphicFramePr>
        <p:xfrm>
          <a:off x="2051720" y="4581128"/>
          <a:ext cx="4968552" cy="1076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5449"/>
                <a:gridCol w="4143103"/>
              </a:tblGrid>
              <a:tr h="2146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endParaRPr lang="pt-BR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Figura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endParaRPr lang="pt-BR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Gráfico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indicativo da proporção de idosos com avaliação de rede social em dia na unidade de saúde USF Santarém, Natal, RN, 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02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Resultados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43188" y="3617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04381911"/>
              </p:ext>
            </p:extLst>
          </p:nvPr>
        </p:nvGraphicFramePr>
        <p:xfrm>
          <a:off x="2238374" y="1916832"/>
          <a:ext cx="4853905" cy="2626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077416"/>
              </p:ext>
            </p:extLst>
          </p:nvPr>
        </p:nvGraphicFramePr>
        <p:xfrm>
          <a:off x="2123728" y="4797152"/>
          <a:ext cx="5040559" cy="1369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7534"/>
                <a:gridCol w="4203025"/>
              </a:tblGrid>
              <a:tr h="2318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endParaRPr lang="pt-BR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Figura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endParaRPr lang="pt-BR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Gráfico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indicativo da proporção de idosos que receberam orientação nutricional para hábitos saudáveis na unidade de saúde USF Santarém, Natal, RN, 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58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Resultados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43188" y="3617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715272846"/>
              </p:ext>
            </p:extLst>
          </p:nvPr>
        </p:nvGraphicFramePr>
        <p:xfrm>
          <a:off x="2209800" y="2060848"/>
          <a:ext cx="4724400" cy="2292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03370"/>
              </p:ext>
            </p:extLst>
          </p:nvPr>
        </p:nvGraphicFramePr>
        <p:xfrm>
          <a:off x="2123728" y="4653136"/>
          <a:ext cx="4968552" cy="1076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6053"/>
                <a:gridCol w="4142499"/>
              </a:tblGrid>
              <a:tr h="1568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Figura 18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Gráfico indicativo da proporção de idosos que receberam orientação sobre prática de atividade física regular na unidade de saúde USF Santarém, Natal, RN, 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64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Resultados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43188" y="3617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671656410"/>
              </p:ext>
            </p:extLst>
          </p:nvPr>
        </p:nvGraphicFramePr>
        <p:xfrm>
          <a:off x="2209800" y="1916832"/>
          <a:ext cx="5242520" cy="2531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199450"/>
              </p:ext>
            </p:extLst>
          </p:nvPr>
        </p:nvGraphicFramePr>
        <p:xfrm>
          <a:off x="2339752" y="4653136"/>
          <a:ext cx="5040560" cy="913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7952"/>
                <a:gridCol w="4202608"/>
              </a:tblGrid>
              <a:tr h="1879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endParaRPr lang="pt-BR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Figura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1140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Gráfico indicativo da proporção de idosos com orientação individual de cuidados de saúde bucal em dia na unidade de saúde USF Santarém, Natal, RN, 2014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38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Discussão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57200" y="1700808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accent1"/>
                </a:solidFill>
              </a:rPr>
              <a:t>Controle das comorbidades;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800" dirty="0" smtClean="0">
              <a:solidFill>
                <a:schemeClr val="accent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accent1"/>
                </a:solidFill>
              </a:rPr>
              <a:t>Melhoria do registro e agendamento dos idosos;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800" dirty="0" smtClean="0">
              <a:solidFill>
                <a:schemeClr val="accent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accent1"/>
                </a:solidFill>
              </a:rPr>
              <a:t>Realização de classificação de risco;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800" dirty="0" smtClean="0">
              <a:solidFill>
                <a:schemeClr val="accent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accent1"/>
                </a:solidFill>
              </a:rPr>
              <a:t>Balanço geral da intervenção foi satisfatório, embora nem todas as metas tenham sido alcançadas integralmente;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1"/>
                </a:solidFill>
              </a:rPr>
              <a:t>Para a Equipe: engajamento, colaboração mútua e união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8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Discussão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708527"/>
          </a:xfrm>
        </p:spPr>
        <p:txBody>
          <a:bodyPr>
            <a:normAutofit fontScale="85000" lnSpcReduction="20000"/>
          </a:bodyPr>
          <a:lstStyle/>
          <a:p>
            <a:pPr marL="285750" indent="-285750" algn="just"/>
            <a:r>
              <a:rPr lang="pt-BR" dirty="0" smtClean="0">
                <a:solidFill>
                  <a:schemeClr val="accent1"/>
                </a:solidFill>
              </a:rPr>
              <a:t>Capacidade </a:t>
            </a:r>
            <a:r>
              <a:rPr lang="pt-BR" dirty="0">
                <a:solidFill>
                  <a:schemeClr val="accent1"/>
                </a:solidFill>
              </a:rPr>
              <a:t>de contornar dificuldades e trabalhar em equipe</a:t>
            </a:r>
            <a:r>
              <a:rPr lang="pt-BR" dirty="0" smtClean="0">
                <a:solidFill>
                  <a:schemeClr val="accent1"/>
                </a:solidFill>
              </a:rPr>
              <a:t>;</a:t>
            </a:r>
          </a:p>
          <a:p>
            <a:pPr marL="285750" indent="-285750" algn="just"/>
            <a:endParaRPr lang="pt-BR" dirty="0" smtClean="0">
              <a:solidFill>
                <a:schemeClr val="accent1"/>
              </a:solidFill>
            </a:endParaRPr>
          </a:p>
          <a:p>
            <a:pPr marL="285750" indent="-285750" algn="just"/>
            <a:r>
              <a:rPr lang="pt-BR" dirty="0">
                <a:solidFill>
                  <a:schemeClr val="accent1"/>
                </a:solidFill>
              </a:rPr>
              <a:t>Maior conhecimento dos membros da Equipe</a:t>
            </a:r>
            <a:r>
              <a:rPr lang="pt-BR" dirty="0" smtClean="0">
                <a:solidFill>
                  <a:schemeClr val="accent1"/>
                </a:solidFill>
              </a:rPr>
              <a:t>;</a:t>
            </a:r>
          </a:p>
          <a:p>
            <a:pPr marL="285750" indent="-285750" algn="just"/>
            <a:endParaRPr lang="pt-BR" dirty="0">
              <a:solidFill>
                <a:schemeClr val="accent1"/>
              </a:solidFill>
            </a:endParaRPr>
          </a:p>
          <a:p>
            <a:pPr marL="285750" indent="-285750" algn="just"/>
            <a:r>
              <a:rPr lang="pt-BR" dirty="0">
                <a:solidFill>
                  <a:schemeClr val="accent1"/>
                </a:solidFill>
              </a:rPr>
              <a:t>Necessidade de capacitações e educação continuada aos membros da Equipe</a:t>
            </a:r>
            <a:r>
              <a:rPr lang="pt-BR" dirty="0" smtClean="0">
                <a:solidFill>
                  <a:schemeClr val="accent1"/>
                </a:solidFill>
              </a:rPr>
              <a:t>;</a:t>
            </a:r>
          </a:p>
          <a:p>
            <a:pPr marL="285750" indent="-285750" algn="just"/>
            <a:endParaRPr lang="pt-BR" dirty="0">
              <a:solidFill>
                <a:schemeClr val="accent1"/>
              </a:solidFill>
            </a:endParaRPr>
          </a:p>
          <a:p>
            <a:pPr marL="285750" indent="-285750" algn="just"/>
            <a:r>
              <a:rPr lang="pt-BR" dirty="0">
                <a:solidFill>
                  <a:schemeClr val="accent1"/>
                </a:solidFill>
              </a:rPr>
              <a:t>Aplicação dos Princípios da Equidade e Integralidade</a:t>
            </a:r>
            <a:r>
              <a:rPr lang="pt-BR" dirty="0" smtClean="0">
                <a:solidFill>
                  <a:schemeClr val="accent1"/>
                </a:solidFill>
              </a:rPr>
              <a:t>;</a:t>
            </a:r>
          </a:p>
          <a:p>
            <a:pPr marL="285750" indent="-285750" algn="just"/>
            <a:endParaRPr lang="pt-BR" dirty="0">
              <a:solidFill>
                <a:schemeClr val="accent1"/>
              </a:solidFill>
            </a:endParaRPr>
          </a:p>
          <a:p>
            <a:pPr marL="285750" indent="-285750" algn="just"/>
            <a:r>
              <a:rPr lang="pt-BR" dirty="0">
                <a:solidFill>
                  <a:schemeClr val="accent1"/>
                </a:solidFill>
              </a:rPr>
              <a:t>Apoio do NASF para realização das ações coletivas;</a:t>
            </a:r>
          </a:p>
          <a:p>
            <a:pPr marL="285750" indent="-285750" algn="just"/>
            <a:endParaRPr lang="pt-BR" dirty="0">
              <a:solidFill>
                <a:schemeClr val="accent1"/>
              </a:solidFill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179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Discussão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 algn="just"/>
            <a:r>
              <a:rPr lang="pt-BR" sz="2800" dirty="0" smtClean="0">
                <a:solidFill>
                  <a:schemeClr val="accent1"/>
                </a:solidFill>
              </a:rPr>
              <a:t>Desenvolvimento </a:t>
            </a:r>
            <a:r>
              <a:rPr lang="pt-BR" sz="2800" dirty="0">
                <a:solidFill>
                  <a:schemeClr val="accent1"/>
                </a:solidFill>
              </a:rPr>
              <a:t>de habilidades como liderança, resiliência, superação, escuta, planejamento, empatia</a:t>
            </a:r>
            <a:r>
              <a:rPr lang="pt-BR" sz="2800" dirty="0" smtClean="0">
                <a:solidFill>
                  <a:schemeClr val="accent1"/>
                </a:solidFill>
              </a:rPr>
              <a:t>;</a:t>
            </a:r>
          </a:p>
          <a:p>
            <a:pPr marL="285750" indent="-285750" algn="just"/>
            <a:endParaRPr lang="pt-BR" sz="2800" dirty="0">
              <a:solidFill>
                <a:schemeClr val="accent1"/>
              </a:solidFill>
            </a:endParaRPr>
          </a:p>
          <a:p>
            <a:pPr marL="285750" indent="-285750" algn="just"/>
            <a:r>
              <a:rPr lang="pt-BR" sz="2800" dirty="0">
                <a:solidFill>
                  <a:schemeClr val="accent1"/>
                </a:solidFill>
              </a:rPr>
              <a:t>Maior noção da Equipe e da comunidade sobre ações de prevenção e promoção de saúde</a:t>
            </a:r>
            <a:r>
              <a:rPr lang="pt-BR" sz="2800" dirty="0" smtClean="0">
                <a:solidFill>
                  <a:schemeClr val="accent1"/>
                </a:solidFill>
              </a:rPr>
              <a:t>;</a:t>
            </a:r>
          </a:p>
          <a:p>
            <a:pPr marL="285750" indent="-285750" algn="just"/>
            <a:endParaRPr lang="pt-BR" sz="2800" dirty="0">
              <a:solidFill>
                <a:schemeClr val="accent1"/>
              </a:solidFill>
            </a:endParaRPr>
          </a:p>
          <a:p>
            <a:pPr marL="285750" indent="-285750" algn="just"/>
            <a:r>
              <a:rPr lang="pt-BR" sz="2800" dirty="0">
                <a:solidFill>
                  <a:schemeClr val="accent1"/>
                </a:solidFill>
              </a:rPr>
              <a:t>Necessidade de vigilância continuada e conscientização da equipe aos idosos mais vulneráveis;</a:t>
            </a:r>
          </a:p>
          <a:p>
            <a:pPr marL="285750" indent="-285750"/>
            <a:endParaRPr lang="pt-BR" dirty="0">
              <a:solidFill>
                <a:schemeClr val="accent1"/>
              </a:solidFill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733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283152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Reflexões críticas sobre processo de aprendizagem 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485313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pt-BR" sz="2400" dirty="0" smtClean="0"/>
              <a:t> </a:t>
            </a:r>
          </a:p>
          <a:p>
            <a:pPr>
              <a:spcBef>
                <a:spcPts val="1200"/>
              </a:spcBef>
              <a:buNone/>
            </a:pPr>
            <a:endParaRPr lang="pt-BR" sz="2400" dirty="0" smtClean="0"/>
          </a:p>
          <a:p>
            <a:pPr>
              <a:spcBef>
                <a:spcPts val="1200"/>
              </a:spcBef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428869" y="1440991"/>
            <a:ext cx="78592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schemeClr val="accent1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accent1"/>
                </a:solidFill>
              </a:rPr>
              <a:t>Curso representou uma estratégia motivacional de aprendizado;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accent1"/>
                </a:solidFill>
              </a:rPr>
              <a:t>Construção do conhecimento e aprimoramento de habilidades;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accent1"/>
                </a:solidFill>
              </a:rPr>
              <a:t>Apoio acadêmico com os fóruns;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accent1"/>
                </a:solidFill>
              </a:rPr>
              <a:t>Capacitação da prática clínica com os casos virtuais;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accent1"/>
                </a:solidFill>
              </a:rPr>
              <a:t>Elo entre ensino e trabalho, com equilíbrio entre teoria e prática;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Introdução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57200" y="1628800"/>
            <a:ext cx="8229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accent1"/>
                </a:solidFill>
              </a:rPr>
              <a:t>A Unidade de Saúde da Família Santarém situa-se no município de Natal-RN, no bairro Santarém, Distrito Norte II da capital, em área urbana;</a:t>
            </a:r>
          </a:p>
          <a:p>
            <a:pPr algn="just">
              <a:lnSpc>
                <a:spcPct val="150000"/>
              </a:lnSpc>
            </a:pPr>
            <a:endParaRPr lang="pt-BR" b="1" dirty="0" smtClean="0">
              <a:solidFill>
                <a:schemeClr val="accent1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accent1"/>
                </a:solidFill>
              </a:rPr>
              <a:t>A </a:t>
            </a:r>
            <a:r>
              <a:rPr lang="pt-BR" b="1" dirty="0">
                <a:solidFill>
                  <a:schemeClr val="accent1"/>
                </a:solidFill>
              </a:rPr>
              <a:t>Estrutura da Unidade de Saúde da Família Santarém possui elevada prevalência de indivíduos idosos</a:t>
            </a:r>
            <a:r>
              <a:rPr lang="pt-BR" b="1" dirty="0" smtClean="0">
                <a:solidFill>
                  <a:schemeClr val="accent1"/>
                </a:solidFill>
              </a:rPr>
              <a:t>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b="1" dirty="0">
              <a:solidFill>
                <a:schemeClr val="accent1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accent1"/>
                </a:solidFill>
              </a:rPr>
              <a:t>A população alvo da área adstrita é de cerca de 1506 idosos, e a população alvo atendida pela UBS é de 1424 idosos, caracterizando 95% de cobertura</a:t>
            </a:r>
            <a:r>
              <a:rPr lang="pt-BR" b="1" dirty="0" smtClean="0">
                <a:solidFill>
                  <a:schemeClr val="accent1"/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b="1" dirty="0">
              <a:solidFill>
                <a:schemeClr val="accent1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accent1"/>
                </a:solidFill>
              </a:rPr>
              <a:t>Embora o NASF esteja presente, não dispomos de uma equipe multiprofissional completa que seja capaz de abordar o indivíduo idoso sob o ponto de vista biopsicossocial.</a:t>
            </a:r>
            <a:endParaRPr lang="pt-BR" b="1" dirty="0">
              <a:solidFill>
                <a:schemeClr val="accent1"/>
              </a:solidFill>
            </a:endParaRPr>
          </a:p>
          <a:p>
            <a:endParaRPr lang="pt-BR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43192" cy="1143000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Reflexões </a:t>
            </a:r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críticas sobre processo de aprendizagem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85750" indent="-285750" algn="just">
              <a:lnSpc>
                <a:spcPct val="150000"/>
              </a:lnSpc>
            </a:pPr>
            <a:r>
              <a:rPr lang="pt-BR" dirty="0">
                <a:solidFill>
                  <a:schemeClr val="accent1"/>
                </a:solidFill>
              </a:rPr>
              <a:t>Ampliação do conceito multidimensional de saúde e maior compreensão da saúde coletiva;</a:t>
            </a:r>
          </a:p>
          <a:p>
            <a:pPr marL="285750" indent="-285750" algn="just">
              <a:lnSpc>
                <a:spcPct val="150000"/>
              </a:lnSpc>
            </a:pPr>
            <a:r>
              <a:rPr lang="pt-BR" dirty="0">
                <a:solidFill>
                  <a:schemeClr val="accent1"/>
                </a:solidFill>
              </a:rPr>
              <a:t>Ambiente escolar de criação de ideias e discussões;</a:t>
            </a:r>
          </a:p>
          <a:p>
            <a:pPr marL="285750" indent="-285750" algn="just">
              <a:lnSpc>
                <a:spcPct val="150000"/>
              </a:lnSpc>
            </a:pPr>
            <a:r>
              <a:rPr lang="pt-BR" dirty="0">
                <a:solidFill>
                  <a:schemeClr val="accent1"/>
                </a:solidFill>
              </a:rPr>
              <a:t>Interação virtual bastante proveitosa, com equipe multiprofissional;</a:t>
            </a:r>
          </a:p>
          <a:p>
            <a:pPr marL="285750" indent="-285750" algn="just">
              <a:lnSpc>
                <a:spcPct val="150000"/>
              </a:lnSpc>
            </a:pPr>
            <a:r>
              <a:rPr lang="pt-BR" dirty="0">
                <a:solidFill>
                  <a:schemeClr val="accent1"/>
                </a:solidFill>
              </a:rPr>
              <a:t>Metodologia inovadora de ensino e avaliação;</a:t>
            </a:r>
          </a:p>
          <a:p>
            <a:pPr marL="285750" indent="-285750" algn="just">
              <a:lnSpc>
                <a:spcPct val="150000"/>
              </a:lnSpc>
            </a:pPr>
            <a:r>
              <a:rPr lang="pt-BR" dirty="0">
                <a:solidFill>
                  <a:schemeClr val="accent1"/>
                </a:solidFill>
              </a:rPr>
              <a:t>Desenvolvimento de postura crítica diante das adversidades observadas através dos feedbacks semanais.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5880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Referências Bibliográficas: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39552" y="2420888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solidFill>
                  <a:schemeClr val="accent1"/>
                </a:solidFill>
              </a:rPr>
              <a:t>1) Brasil, 2006 Ministério da Saúde. Envelhecimento e Saúde da Pessoa Idosa. Cadernos de Atenção Básica n.º 19, Brasília – DF, 2006.</a:t>
            </a:r>
          </a:p>
          <a:p>
            <a:pPr algn="just">
              <a:lnSpc>
                <a:spcPct val="150000"/>
              </a:lnSpc>
            </a:pPr>
            <a:endParaRPr lang="pt-BR" dirty="0">
              <a:solidFill>
                <a:schemeClr val="accent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solidFill>
                  <a:schemeClr val="accent1"/>
                </a:solidFill>
              </a:rPr>
              <a:t>2) Brasil, 2010 Ministério da Saúde. Atenção à Saúde da Pessoa Idosa e Envelhecimento. Série B. Textos Básicos de Saúde. Série Pactos pela Saúde 2006, v. 12, Brasília – DF,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4F81BD"/>
                </a:solidFill>
              </a:rPr>
              <a:t>Festa dos Anos 60 com o</a:t>
            </a:r>
            <a:br>
              <a:rPr lang="pt-BR" dirty="0" smtClean="0">
                <a:solidFill>
                  <a:srgbClr val="4F81BD"/>
                </a:solidFill>
              </a:rPr>
            </a:br>
            <a:r>
              <a:rPr lang="pt-BR" dirty="0" smtClean="0">
                <a:solidFill>
                  <a:srgbClr val="4F81BD"/>
                </a:solidFill>
              </a:rPr>
              <a:t>grupo dos idosos</a:t>
            </a:r>
            <a:endParaRPr lang="pt-BR" dirty="0">
              <a:solidFill>
                <a:srgbClr val="4F81BD"/>
              </a:solidFill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95221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4F81BD"/>
                </a:solidFill>
              </a:rPr>
              <a:t>Equipe 035</a:t>
            </a:r>
            <a:endParaRPr lang="pt-BR" dirty="0">
              <a:solidFill>
                <a:srgbClr val="4F81BD"/>
              </a:solidFill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290214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4F81BD"/>
                </a:solidFill>
              </a:rPr>
              <a:t>Agentes de Saúde</a:t>
            </a:r>
            <a:br>
              <a:rPr lang="pt-BR" dirty="0" smtClean="0">
                <a:solidFill>
                  <a:srgbClr val="4F81BD"/>
                </a:solidFill>
              </a:rPr>
            </a:br>
            <a:r>
              <a:rPr lang="pt-BR" dirty="0" smtClean="0">
                <a:solidFill>
                  <a:srgbClr val="4F81BD"/>
                </a:solidFill>
              </a:rPr>
              <a:t>da USF Santarém</a:t>
            </a:r>
            <a:endParaRPr lang="pt-BR" dirty="0">
              <a:solidFill>
                <a:srgbClr val="4F81BD"/>
              </a:solidFill>
            </a:endParaRP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528" y="1600200"/>
            <a:ext cx="6788944" cy="4525963"/>
          </a:xfrm>
        </p:spPr>
      </p:pic>
    </p:spTree>
    <p:extLst>
      <p:ext uri="{BB962C8B-B14F-4D97-AF65-F5344CB8AC3E}">
        <p14:creationId xmlns:p14="http://schemas.microsoft.com/office/powerpoint/2010/main" val="254417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6000" dirty="0" smtClean="0">
                <a:solidFill>
                  <a:schemeClr val="accent1"/>
                </a:solidFill>
                <a:latin typeface="Cambria" pitchFamily="18" charset="0"/>
              </a:rPr>
              <a:t>Obrigado</a:t>
            </a:r>
            <a:r>
              <a:rPr lang="pt-BR" sz="6000" dirty="0" smtClean="0">
                <a:solidFill>
                  <a:schemeClr val="accent1"/>
                </a:solidFill>
                <a:latin typeface="Cambria" pitchFamily="18" charset="0"/>
              </a:rPr>
              <a:t>!</a:t>
            </a:r>
            <a:br>
              <a:rPr lang="pt-BR" sz="6000" dirty="0" smtClean="0">
                <a:solidFill>
                  <a:schemeClr val="accent1"/>
                </a:solidFill>
                <a:latin typeface="Cambria" pitchFamily="18" charset="0"/>
              </a:rPr>
            </a:br>
            <a:r>
              <a:rPr lang="pt-BR" sz="6000" dirty="0" smtClean="0">
                <a:solidFill>
                  <a:schemeClr val="accent1"/>
                </a:solidFill>
                <a:latin typeface="Cambria" pitchFamily="18" charset="0"/>
              </a:rPr>
              <a:t/>
            </a:r>
            <a:br>
              <a:rPr lang="pt-BR" sz="6000" dirty="0" smtClean="0">
                <a:solidFill>
                  <a:schemeClr val="accent1"/>
                </a:solidFill>
                <a:latin typeface="Cambria" pitchFamily="18" charset="0"/>
              </a:rPr>
            </a:br>
            <a:r>
              <a:rPr lang="pt-BR" sz="3600" dirty="0" smtClean="0">
                <a:solidFill>
                  <a:schemeClr val="accent1"/>
                </a:solidFill>
                <a:latin typeface="Cambria" pitchFamily="18" charset="0"/>
              </a:rPr>
              <a:t>Rafael </a:t>
            </a:r>
            <a:r>
              <a:rPr lang="pt-BR" sz="3600" dirty="0">
                <a:solidFill>
                  <a:schemeClr val="accent1"/>
                </a:solidFill>
                <a:latin typeface="Cambria" pitchFamily="18" charset="0"/>
              </a:rPr>
              <a:t>de </a:t>
            </a:r>
            <a:r>
              <a:rPr lang="pt-BR" sz="3600" dirty="0" smtClean="0">
                <a:solidFill>
                  <a:schemeClr val="accent1"/>
                </a:solidFill>
                <a:latin typeface="Cambria" pitchFamily="18" charset="0"/>
              </a:rPr>
              <a:t>Medeiros Vasconcelos</a:t>
            </a:r>
            <a:br>
              <a:rPr lang="pt-BR" sz="3600" dirty="0" smtClean="0">
                <a:solidFill>
                  <a:schemeClr val="accent1"/>
                </a:solidFill>
                <a:latin typeface="Cambria" pitchFamily="18" charset="0"/>
              </a:rPr>
            </a:br>
            <a:r>
              <a:rPr lang="pt-BR" sz="3600" dirty="0">
                <a:solidFill>
                  <a:schemeClr val="accent1"/>
                </a:solidFill>
                <a:latin typeface="Cambria" pitchFamily="18" charset="0"/>
              </a:rPr>
              <a:t/>
            </a:r>
            <a:br>
              <a:rPr lang="pt-BR" sz="3600" dirty="0">
                <a:solidFill>
                  <a:schemeClr val="accent1"/>
                </a:solidFill>
                <a:latin typeface="Cambria" pitchFamily="18" charset="0"/>
              </a:rPr>
            </a:br>
            <a:r>
              <a:rPr lang="pt-BR" sz="3600" dirty="0" smtClean="0">
                <a:solidFill>
                  <a:schemeClr val="accent1"/>
                </a:solidFill>
                <a:latin typeface="Cambria" pitchFamily="18" charset="0"/>
              </a:rPr>
              <a:t> rafaelvasconcelos87@gmail.com</a:t>
            </a:r>
            <a:endParaRPr lang="pt-BR" sz="3600" dirty="0">
              <a:solidFill>
                <a:schemeClr val="accent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Introdução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55576" y="1700808"/>
            <a:ext cx="78488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/>
                </a:solidFill>
              </a:rPr>
              <a:t>Situação do acompanhamento dos Idosos antes do Projeto de </a:t>
            </a:r>
            <a:r>
              <a:rPr lang="pt-BR" sz="2400" b="1" dirty="0">
                <a:solidFill>
                  <a:schemeClr val="accent1"/>
                </a:solidFill>
              </a:rPr>
              <a:t>Intervenção: </a:t>
            </a:r>
            <a:endParaRPr lang="pt-BR" sz="2400" b="1" dirty="0" smtClean="0">
              <a:solidFill>
                <a:schemeClr val="accent1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accent1"/>
                </a:solidFill>
              </a:rPr>
              <a:t>Registro irregular dos idosos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accent1"/>
                </a:solidFill>
              </a:rPr>
              <a:t>Acompanhamento inadequado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accent1"/>
                </a:solidFill>
              </a:rPr>
              <a:t>C</a:t>
            </a:r>
            <a:r>
              <a:rPr lang="pt-BR" b="1" dirty="0" smtClean="0">
                <a:solidFill>
                  <a:schemeClr val="accent1"/>
                </a:solidFill>
              </a:rPr>
              <a:t>arência de atividades de promoção à saúde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accent1"/>
                </a:solidFill>
              </a:rPr>
              <a:t>Ausência de </a:t>
            </a:r>
            <a:r>
              <a:rPr lang="pt-BR" b="1" dirty="0">
                <a:solidFill>
                  <a:schemeClr val="accent1"/>
                </a:solidFill>
              </a:rPr>
              <a:t>a</a:t>
            </a:r>
            <a:r>
              <a:rPr lang="pt-BR" b="1" dirty="0" smtClean="0">
                <a:solidFill>
                  <a:schemeClr val="accent1"/>
                </a:solidFill>
              </a:rPr>
              <a:t>valiação de risco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accent1"/>
                </a:solidFill>
              </a:rPr>
              <a:t>Precariedade de solicitação de exames complementares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accent1"/>
                </a:solidFill>
              </a:rPr>
              <a:t>Falta de priorização de medicamentos do Programa “Farmácia Popular”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accent1"/>
                </a:solidFill>
              </a:rPr>
              <a:t>Atendimento com qualidade insatisfatória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accent1"/>
                </a:solidFill>
              </a:rPr>
              <a:t>Baixa adesão da população as ações de  engajamento público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Objetivos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000" b="1" dirty="0" smtClean="0">
                <a:solidFill>
                  <a:schemeClr val="accent1"/>
                </a:solidFill>
                <a:latin typeface="Cambria" pitchFamily="18" charset="0"/>
              </a:rPr>
              <a:t>Geral</a:t>
            </a:r>
            <a:endParaRPr lang="pt-BR" sz="1800" b="1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18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Melhorar a Atenção à Saúde do Idoso na Unidade de Saúde da Família Santarém, Natal-RN</a:t>
            </a:r>
            <a:endParaRPr lang="pt-BR" b="1" dirty="0" smtClean="0">
              <a:solidFill>
                <a:schemeClr val="accent1"/>
              </a:solidFill>
              <a:latin typeface="Cambria" pitchFamily="18" charset="0"/>
            </a:endParaRPr>
          </a:p>
          <a:p>
            <a:pPr algn="just">
              <a:buNone/>
            </a:pPr>
            <a:r>
              <a:rPr lang="pt-BR" sz="3000" b="1" dirty="0" smtClean="0">
                <a:solidFill>
                  <a:schemeClr val="accent1"/>
                </a:solidFill>
                <a:latin typeface="Cambria" pitchFamily="18" charset="0"/>
              </a:rPr>
              <a:t>Específicos</a:t>
            </a:r>
            <a:endParaRPr lang="pt-BR" b="1" dirty="0" smtClean="0">
              <a:solidFill>
                <a:schemeClr val="accent1"/>
              </a:solidFill>
              <a:latin typeface="Cambria" pitchFamily="18" charset="0"/>
            </a:endParaRPr>
          </a:p>
          <a:p>
            <a:pPr algn="just">
              <a:buAutoNum type="arabicParenR"/>
            </a:pPr>
            <a:r>
              <a:rPr lang="pt-BR" sz="1800" b="1" dirty="0" smtClean="0">
                <a:solidFill>
                  <a:schemeClr val="accent1"/>
                </a:solidFill>
              </a:rPr>
              <a:t>Ampliar </a:t>
            </a:r>
            <a:r>
              <a:rPr lang="pt-BR" sz="1800" b="1" dirty="0">
                <a:solidFill>
                  <a:schemeClr val="accent1"/>
                </a:solidFill>
              </a:rPr>
              <a:t>a cobertura do Programa de Saúde do </a:t>
            </a:r>
            <a:r>
              <a:rPr lang="pt-BR" sz="1800" b="1" dirty="0" smtClean="0">
                <a:solidFill>
                  <a:schemeClr val="accent1"/>
                </a:solidFill>
              </a:rPr>
              <a:t>Idoso;</a:t>
            </a:r>
          </a:p>
          <a:p>
            <a:pPr algn="just">
              <a:buAutoNum type="arabicParenR"/>
            </a:pPr>
            <a:r>
              <a:rPr lang="pt-BR" sz="1800" b="1" dirty="0" smtClean="0">
                <a:solidFill>
                  <a:schemeClr val="accent1"/>
                </a:solidFill>
              </a:rPr>
              <a:t>Melhorar </a:t>
            </a:r>
            <a:r>
              <a:rPr lang="pt-BR" sz="1800" b="1" dirty="0">
                <a:solidFill>
                  <a:schemeClr val="accent1"/>
                </a:solidFill>
              </a:rPr>
              <a:t>a qualidade da atenção ao idoso na Unidade de </a:t>
            </a:r>
            <a:r>
              <a:rPr lang="pt-BR" sz="1800" b="1" dirty="0" smtClean="0">
                <a:solidFill>
                  <a:schemeClr val="accent1"/>
                </a:solidFill>
              </a:rPr>
              <a:t>Saúde;</a:t>
            </a:r>
            <a:endParaRPr lang="pt-BR" sz="1800" b="1" dirty="0">
              <a:solidFill>
                <a:schemeClr val="accent1"/>
              </a:solidFill>
            </a:endParaRPr>
          </a:p>
          <a:p>
            <a:pPr algn="just">
              <a:buAutoNum type="arabicParenR"/>
            </a:pPr>
            <a:r>
              <a:rPr lang="pt-BR" sz="1800" b="1" dirty="0" smtClean="0">
                <a:solidFill>
                  <a:schemeClr val="accent1"/>
                </a:solidFill>
              </a:rPr>
              <a:t>Melhorar </a:t>
            </a:r>
            <a:r>
              <a:rPr lang="pt-BR" sz="1800" b="1" dirty="0">
                <a:solidFill>
                  <a:schemeClr val="accent1"/>
                </a:solidFill>
              </a:rPr>
              <a:t>a adesão dos idosos ao Programa de Saúde do </a:t>
            </a:r>
            <a:r>
              <a:rPr lang="pt-BR" sz="1800" b="1" dirty="0" smtClean="0">
                <a:solidFill>
                  <a:schemeClr val="accent1"/>
                </a:solidFill>
              </a:rPr>
              <a:t>Idoso;</a:t>
            </a:r>
          </a:p>
          <a:p>
            <a:pPr algn="just">
              <a:buAutoNum type="arabicParenR"/>
            </a:pPr>
            <a:r>
              <a:rPr lang="pt-BR" sz="1800" b="1" dirty="0" smtClean="0">
                <a:solidFill>
                  <a:schemeClr val="accent1"/>
                </a:solidFill>
              </a:rPr>
              <a:t>Melhorar </a:t>
            </a:r>
            <a:r>
              <a:rPr lang="pt-BR" sz="1800" b="1" dirty="0">
                <a:solidFill>
                  <a:schemeClr val="accent1"/>
                </a:solidFill>
              </a:rPr>
              <a:t>o registro das </a:t>
            </a:r>
            <a:r>
              <a:rPr lang="pt-BR" sz="1800" b="1" dirty="0" smtClean="0">
                <a:solidFill>
                  <a:schemeClr val="accent1"/>
                </a:solidFill>
              </a:rPr>
              <a:t>informações;</a:t>
            </a:r>
          </a:p>
          <a:p>
            <a:pPr algn="just">
              <a:buAutoNum type="arabicParenR"/>
            </a:pPr>
            <a:r>
              <a:rPr lang="pt-BR" sz="1800" b="1" dirty="0" smtClean="0">
                <a:solidFill>
                  <a:schemeClr val="accent1"/>
                </a:solidFill>
              </a:rPr>
              <a:t>Mapear </a:t>
            </a:r>
            <a:r>
              <a:rPr lang="pt-BR" sz="1800" b="1" dirty="0">
                <a:solidFill>
                  <a:schemeClr val="accent1"/>
                </a:solidFill>
              </a:rPr>
              <a:t>os idosos de risco da área de </a:t>
            </a:r>
            <a:r>
              <a:rPr lang="pt-BR" sz="1800" b="1" dirty="0" smtClean="0">
                <a:solidFill>
                  <a:schemeClr val="accent1"/>
                </a:solidFill>
              </a:rPr>
              <a:t>abrangência;</a:t>
            </a:r>
          </a:p>
          <a:p>
            <a:pPr algn="just">
              <a:buAutoNum type="arabicParenR"/>
            </a:pPr>
            <a:r>
              <a:rPr lang="pt-BR" sz="1800" b="1" dirty="0" smtClean="0">
                <a:solidFill>
                  <a:schemeClr val="accent1"/>
                </a:solidFill>
              </a:rPr>
              <a:t>Promover </a:t>
            </a:r>
            <a:r>
              <a:rPr lang="pt-BR" sz="1800" b="1" dirty="0">
                <a:solidFill>
                  <a:schemeClr val="accent1"/>
                </a:solidFill>
              </a:rPr>
              <a:t>a saúde dos idosos; </a:t>
            </a:r>
            <a:endParaRPr lang="pt-BR" sz="1800" b="1" dirty="0" smtClean="0">
              <a:solidFill>
                <a:schemeClr val="accent1"/>
              </a:solidFill>
            </a:endParaRPr>
          </a:p>
          <a:p>
            <a:pPr algn="just">
              <a:buAutoNum type="arabicParenR"/>
            </a:pPr>
            <a:r>
              <a:rPr lang="pt-BR" sz="1800" b="1" dirty="0" smtClean="0">
                <a:solidFill>
                  <a:schemeClr val="accent1"/>
                </a:solidFill>
              </a:rPr>
              <a:t>Ampliar </a:t>
            </a:r>
            <a:r>
              <a:rPr lang="pt-BR" sz="1800" b="1" dirty="0">
                <a:solidFill>
                  <a:schemeClr val="accent1"/>
                </a:solidFill>
              </a:rPr>
              <a:t>a Cobertura de Primeira Consulta </a:t>
            </a:r>
            <a:r>
              <a:rPr lang="pt-BR" sz="1800" b="1" dirty="0" smtClean="0">
                <a:solidFill>
                  <a:schemeClr val="accent1"/>
                </a:solidFill>
              </a:rPr>
              <a:t>Odontológica;</a:t>
            </a:r>
          </a:p>
          <a:p>
            <a:pPr algn="just">
              <a:buAutoNum type="arabicParenR"/>
            </a:pPr>
            <a:r>
              <a:rPr lang="pt-BR" sz="1800" b="1" dirty="0" smtClean="0">
                <a:solidFill>
                  <a:schemeClr val="accent1"/>
                </a:solidFill>
              </a:rPr>
              <a:t>Melhorar </a:t>
            </a:r>
            <a:r>
              <a:rPr lang="pt-BR" sz="1800" b="1" dirty="0">
                <a:solidFill>
                  <a:schemeClr val="accent1"/>
                </a:solidFill>
              </a:rPr>
              <a:t>a qualidade da assistência à Saúde Bucal do </a:t>
            </a:r>
            <a:r>
              <a:rPr lang="pt-BR" sz="1800" b="1" dirty="0" smtClean="0">
                <a:solidFill>
                  <a:schemeClr val="accent1"/>
                </a:solidFill>
              </a:rPr>
              <a:t>Idosos;</a:t>
            </a:r>
          </a:p>
          <a:p>
            <a:pPr algn="just">
              <a:buAutoNum type="arabicParenR"/>
            </a:pPr>
            <a:r>
              <a:rPr lang="pt-BR" sz="1800" b="1" dirty="0" smtClean="0">
                <a:solidFill>
                  <a:schemeClr val="accent1"/>
                </a:solidFill>
              </a:rPr>
              <a:t>Melhorar </a:t>
            </a:r>
            <a:r>
              <a:rPr lang="pt-BR" sz="1800" b="1" dirty="0">
                <a:solidFill>
                  <a:schemeClr val="accent1"/>
                </a:solidFill>
              </a:rPr>
              <a:t>a Adesão ao Atendimento </a:t>
            </a:r>
            <a:r>
              <a:rPr lang="pt-BR" sz="1800" b="1" dirty="0" smtClean="0">
                <a:solidFill>
                  <a:schemeClr val="accent1"/>
                </a:solidFill>
              </a:rPr>
              <a:t>Odontológico.</a:t>
            </a:r>
            <a:endParaRPr lang="pt-BR" sz="1800" b="1" dirty="0">
              <a:solidFill>
                <a:schemeClr val="accent1"/>
              </a:solidFill>
            </a:endParaRPr>
          </a:p>
          <a:p>
            <a:endParaRPr lang="pt-B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Metas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57200" y="1772816"/>
            <a:ext cx="82296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/>
                </a:solidFill>
              </a:rPr>
              <a:t>1)</a:t>
            </a:r>
            <a:r>
              <a:rPr lang="pt-BR" sz="2000" b="1" dirty="0" smtClean="0">
                <a:solidFill>
                  <a:schemeClr val="accent1"/>
                </a:solidFill>
              </a:rPr>
              <a:t> </a:t>
            </a:r>
            <a:r>
              <a:rPr lang="pt-BR" sz="2200" dirty="0" smtClean="0">
                <a:solidFill>
                  <a:schemeClr val="accent1"/>
                </a:solidFill>
              </a:rPr>
              <a:t>Ampliar a cobertura de atenção à saúde do idoso da área da unidade de saúde para 50%;</a:t>
            </a:r>
          </a:p>
          <a:p>
            <a:pPr algn="just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/>
                </a:solidFill>
              </a:rPr>
              <a:t>2.1)</a:t>
            </a:r>
            <a:r>
              <a:rPr lang="pt-BR" sz="2200" dirty="0" smtClean="0">
                <a:solidFill>
                  <a:schemeClr val="accent1"/>
                </a:solidFill>
              </a:rPr>
              <a:t> Realizar Avaliação Multidimensional Rápida de 100% dos idosos da área de abrangência utilizando como modelo a proposta de avaliação do Ministério da Saúde;</a:t>
            </a:r>
          </a:p>
          <a:p>
            <a:pPr algn="just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/>
                </a:solidFill>
              </a:rPr>
              <a:t>2.2) </a:t>
            </a:r>
            <a:r>
              <a:rPr lang="pt-BR" sz="2200" dirty="0" smtClean="0">
                <a:solidFill>
                  <a:schemeClr val="accent1"/>
                </a:solidFill>
              </a:rPr>
              <a:t>Realizar exame clínico apropriado em 100% das consultas, incluindo exame físico dos pés, com palpação dos pulsos tibial posterior e pedioso e medida da sensibilidade a cada 3 meses para diabéticos</a:t>
            </a:r>
            <a:r>
              <a:rPr lang="pt-BR" sz="2200" dirty="0" smtClean="0">
                <a:solidFill>
                  <a:schemeClr val="accent1"/>
                </a:solidFill>
              </a:rPr>
              <a:t>;</a:t>
            </a:r>
            <a:endParaRPr lang="pt-BR" sz="22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Metas</a:t>
            </a:r>
            <a:r>
              <a:rPr lang="es-CO" dirty="0" smtClean="0">
                <a:solidFill>
                  <a:schemeClr val="accent1"/>
                </a:solidFill>
              </a:rPr>
              <a:t> </a:t>
            </a:r>
            <a:endParaRPr lang="es-CO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b="1" dirty="0">
                <a:solidFill>
                  <a:schemeClr val="accent1"/>
                </a:solidFill>
              </a:rPr>
              <a:t>2.3) </a:t>
            </a:r>
            <a:r>
              <a:rPr lang="pt-BR" dirty="0">
                <a:solidFill>
                  <a:schemeClr val="accent1"/>
                </a:solidFill>
              </a:rPr>
              <a:t>Realizar a solicitação de exames complementares periódicos em 100% dos idosos hipertensos e/ou diabéticos</a:t>
            </a:r>
            <a:r>
              <a:rPr lang="pt-BR" dirty="0" smtClean="0">
                <a:solidFill>
                  <a:schemeClr val="accent1"/>
                </a:solidFill>
              </a:rPr>
              <a:t>;</a:t>
            </a:r>
            <a:endParaRPr lang="pt-BR" b="1" dirty="0" smtClean="0">
              <a:solidFill>
                <a:schemeClr val="accent1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b="1" dirty="0" smtClean="0">
                <a:solidFill>
                  <a:schemeClr val="accent1"/>
                </a:solidFill>
              </a:rPr>
              <a:t>2.4</a:t>
            </a:r>
            <a:r>
              <a:rPr lang="pt-BR" b="1" dirty="0">
                <a:solidFill>
                  <a:schemeClr val="accent1"/>
                </a:solidFill>
              </a:rPr>
              <a:t>) </a:t>
            </a:r>
            <a:r>
              <a:rPr lang="pt-BR" dirty="0">
                <a:solidFill>
                  <a:schemeClr val="accent1"/>
                </a:solidFill>
              </a:rPr>
              <a:t>Priorizar a prescrição de medicamentos da Farmácia Popular a 100% dos idosos;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b="1" dirty="0">
                <a:solidFill>
                  <a:schemeClr val="accent1"/>
                </a:solidFill>
              </a:rPr>
              <a:t>2.5) </a:t>
            </a:r>
            <a:r>
              <a:rPr lang="pt-BR" dirty="0">
                <a:solidFill>
                  <a:schemeClr val="accent1"/>
                </a:solidFill>
              </a:rPr>
              <a:t>Cadastrar 100% dos idosos acamados ou com problemas de locomoção (estimativa de 8% dos idosos da área);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b="1" dirty="0">
                <a:solidFill>
                  <a:schemeClr val="accent1"/>
                </a:solidFill>
              </a:rPr>
              <a:t>2.6) </a:t>
            </a:r>
            <a:r>
              <a:rPr lang="pt-BR" dirty="0">
                <a:solidFill>
                  <a:schemeClr val="accent1"/>
                </a:solidFill>
              </a:rPr>
              <a:t>Realizar visita domiciliar a 100% dos idosos acamados ou com problemas de locomoção;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b="1" dirty="0">
                <a:solidFill>
                  <a:schemeClr val="accent1"/>
                </a:solidFill>
              </a:rPr>
              <a:t>2.7) </a:t>
            </a:r>
            <a:r>
              <a:rPr lang="pt-BR" dirty="0">
                <a:solidFill>
                  <a:schemeClr val="accent1"/>
                </a:solidFill>
              </a:rPr>
              <a:t>Rastrear 100% dos idosos para Hipertensão Arterial Sistêmica (HAS);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b="1" dirty="0">
                <a:solidFill>
                  <a:schemeClr val="accent1"/>
                </a:solidFill>
              </a:rPr>
              <a:t>2.8) </a:t>
            </a:r>
            <a:r>
              <a:rPr lang="pt-BR" dirty="0">
                <a:solidFill>
                  <a:schemeClr val="accent1"/>
                </a:solidFill>
              </a:rPr>
              <a:t>Rastrear 100% dos idosos com pressão arterial sustentada maior que 135/80mmHg para Diabetes Mellitus (DM);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7828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Metas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1417637"/>
            <a:ext cx="85689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b="1" dirty="0">
                <a:solidFill>
                  <a:schemeClr val="accent1"/>
                </a:solidFill>
              </a:rPr>
              <a:t>2.9) </a:t>
            </a:r>
            <a:r>
              <a:rPr lang="pt-BR" sz="2200" dirty="0">
                <a:solidFill>
                  <a:schemeClr val="accent1"/>
                </a:solidFill>
              </a:rPr>
              <a:t>Realizar avaliação da necessidade de atendimento odontológico em 100% dos idosos;</a:t>
            </a:r>
          </a:p>
          <a:p>
            <a:pPr algn="just">
              <a:lnSpc>
                <a:spcPct val="150000"/>
              </a:lnSpc>
            </a:pPr>
            <a:r>
              <a:rPr lang="pt-BR" sz="2200" b="1" dirty="0">
                <a:solidFill>
                  <a:schemeClr val="accent1"/>
                </a:solidFill>
              </a:rPr>
              <a:t>2.10) </a:t>
            </a:r>
            <a:r>
              <a:rPr lang="pt-BR" sz="2200" dirty="0">
                <a:solidFill>
                  <a:schemeClr val="accent1"/>
                </a:solidFill>
              </a:rPr>
              <a:t>Realizar a primeira consulta odontológica para 100% dos idosos;</a:t>
            </a:r>
          </a:p>
          <a:p>
            <a:pPr algn="just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/>
                </a:solidFill>
              </a:rPr>
              <a:t>3) </a:t>
            </a:r>
            <a:r>
              <a:rPr lang="pt-BR" sz="2200" dirty="0">
                <a:solidFill>
                  <a:schemeClr val="accent1"/>
                </a:solidFill>
              </a:rPr>
              <a:t>Buscar 100% dos idosos faltosos às consultas programadas</a:t>
            </a:r>
            <a:r>
              <a:rPr lang="pt-BR" sz="2200" dirty="0" smtClean="0">
                <a:solidFill>
                  <a:schemeClr val="accent1"/>
                </a:solidFill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/>
                </a:solidFill>
              </a:rPr>
              <a:t>4.1) </a:t>
            </a:r>
            <a:r>
              <a:rPr lang="pt-BR" sz="2200" dirty="0">
                <a:solidFill>
                  <a:schemeClr val="accent1"/>
                </a:solidFill>
              </a:rPr>
              <a:t>Manter registro específico de 100% das pessoas idosas</a:t>
            </a:r>
            <a:r>
              <a:rPr lang="pt-BR" sz="2200" dirty="0" smtClean="0">
                <a:solidFill>
                  <a:schemeClr val="accent1"/>
                </a:solidFill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/>
                </a:solidFill>
              </a:rPr>
              <a:t>4.2) </a:t>
            </a:r>
            <a:r>
              <a:rPr lang="pt-BR" sz="2200" dirty="0">
                <a:solidFill>
                  <a:schemeClr val="accent1"/>
                </a:solidFill>
              </a:rPr>
              <a:t>Distribuir a Caderneta de Saúde da Pessoa Idosa a 100% dos idosos </a:t>
            </a:r>
            <a:r>
              <a:rPr lang="pt-BR" sz="2200" dirty="0" smtClean="0">
                <a:solidFill>
                  <a:schemeClr val="accent1"/>
                </a:solidFill>
              </a:rPr>
              <a:t>cadastrados;</a:t>
            </a:r>
          </a:p>
          <a:p>
            <a:pPr algn="just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/>
                </a:solidFill>
              </a:rPr>
              <a:t>5.1) </a:t>
            </a:r>
            <a:r>
              <a:rPr lang="pt-BR" sz="2200" dirty="0">
                <a:solidFill>
                  <a:schemeClr val="accent1"/>
                </a:solidFill>
              </a:rPr>
              <a:t>Rastrear 100% das pessoas idosas para risco de morbimortalidade</a:t>
            </a:r>
            <a:r>
              <a:rPr lang="pt-BR" sz="2200" dirty="0" smtClean="0">
                <a:solidFill>
                  <a:schemeClr val="accent1"/>
                </a:solidFill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/>
                </a:solidFill>
              </a:rPr>
              <a:t>5</a:t>
            </a:r>
            <a:r>
              <a:rPr lang="pt-BR" sz="2200" dirty="0" smtClean="0">
                <a:solidFill>
                  <a:schemeClr val="accent1"/>
                </a:solidFill>
              </a:rPr>
              <a:t>.</a:t>
            </a:r>
            <a:r>
              <a:rPr lang="pt-BR" sz="2200" b="1" dirty="0" smtClean="0">
                <a:solidFill>
                  <a:schemeClr val="accent1"/>
                </a:solidFill>
              </a:rPr>
              <a:t>2)</a:t>
            </a:r>
            <a:r>
              <a:rPr lang="pt-BR" sz="2200" dirty="0" smtClean="0">
                <a:solidFill>
                  <a:schemeClr val="accent1"/>
                </a:solidFill>
              </a:rPr>
              <a:t> </a:t>
            </a:r>
            <a:r>
              <a:rPr lang="pt-BR" sz="2200" dirty="0">
                <a:solidFill>
                  <a:schemeClr val="accent1"/>
                </a:solidFill>
              </a:rPr>
              <a:t>Investigar a presença de indicadores de fragilização na velhice em 100% das pessoas idosas</a:t>
            </a:r>
            <a:r>
              <a:rPr lang="pt-BR" sz="2200" dirty="0" smtClean="0">
                <a:solidFill>
                  <a:schemeClr val="accent1"/>
                </a:solidFill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2310</TotalTime>
  <Words>1938</Words>
  <Application>Microsoft Office PowerPoint</Application>
  <PresentationFormat>Apresentação na tela (4:3)</PresentationFormat>
  <Paragraphs>256</Paragraphs>
  <Slides>45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53" baseType="lpstr">
      <vt:lpstr>SimSun</vt:lpstr>
      <vt:lpstr>Arial</vt:lpstr>
      <vt:lpstr>Calibri</vt:lpstr>
      <vt:lpstr>Cambria</vt:lpstr>
      <vt:lpstr>Mangal</vt:lpstr>
      <vt:lpstr>Times New Roman</vt:lpstr>
      <vt:lpstr>Wingdings</vt:lpstr>
      <vt:lpstr>Tema do Office</vt:lpstr>
      <vt:lpstr>  Melhoria da Atenção à Saúde da Pessoa Idosa na Unidade de Saúde da Família Santarém, Natal-RN</vt:lpstr>
      <vt:lpstr> Roteiro da apresentação</vt:lpstr>
      <vt:lpstr>Introdução</vt:lpstr>
      <vt:lpstr>Introdução</vt:lpstr>
      <vt:lpstr>Introdução</vt:lpstr>
      <vt:lpstr>Objetivos</vt:lpstr>
      <vt:lpstr>Metas</vt:lpstr>
      <vt:lpstr>Metas </vt:lpstr>
      <vt:lpstr>Metas</vt:lpstr>
      <vt:lpstr>Metas</vt:lpstr>
      <vt:lpstr>Metas</vt:lpstr>
      <vt:lpstr>Metas </vt:lpstr>
      <vt:lpstr>Metodologia</vt:lpstr>
      <vt:lpstr>Metodologia  </vt:lpstr>
      <vt:lpstr>Metodologia</vt:lpstr>
      <vt:lpstr>Ação coletiva de promoção  à saúde do idoso</vt:lpstr>
      <vt:lpstr>Apresentação do PowerPoint</vt:lpstr>
      <vt:lpstr>Apresentação do PowerPoint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Discussão</vt:lpstr>
      <vt:lpstr>Discussão</vt:lpstr>
      <vt:lpstr>Reflexões críticas sobre processo de aprendizagem </vt:lpstr>
      <vt:lpstr>Reflexões críticas sobre processo de aprendizagem </vt:lpstr>
      <vt:lpstr>Referências Bibliográficas:</vt:lpstr>
      <vt:lpstr>Festa dos Anos 60 com o grupo dos idosos</vt:lpstr>
      <vt:lpstr>Equipe 035</vt:lpstr>
      <vt:lpstr>Agentes de Saúde da USF Santarém</vt:lpstr>
      <vt:lpstr>Obrigado!  Rafael de Medeiros Vasconcelos   rafaelvasconcelos87@gmail.com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Especialização em Saúde da Família</dc:title>
  <dc:creator>Rodrigo</dc:creator>
  <cp:lastModifiedBy>Rafael de Medeiros</cp:lastModifiedBy>
  <cp:revision>139</cp:revision>
  <dcterms:created xsi:type="dcterms:W3CDTF">2012-09-16T14:57:11Z</dcterms:created>
  <dcterms:modified xsi:type="dcterms:W3CDTF">2015-01-22T22:44:31Z</dcterms:modified>
</cp:coreProperties>
</file>