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2" r:id="rId4"/>
    <p:sldId id="303" r:id="rId5"/>
    <p:sldId id="354" r:id="rId6"/>
    <p:sldId id="360" r:id="rId7"/>
    <p:sldId id="306" r:id="rId8"/>
    <p:sldId id="361" r:id="rId9"/>
    <p:sldId id="362" r:id="rId10"/>
    <p:sldId id="307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288" r:id="rId24"/>
    <p:sldId id="289" r:id="rId25"/>
    <p:sldId id="291" r:id="rId26"/>
    <p:sldId id="292" r:id="rId27"/>
    <p:sldId id="350" r:id="rId28"/>
    <p:sldId id="340" r:id="rId29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0.26946107784431206</c:v>
                </c:pt>
                <c:pt idx="1">
                  <c:v>0.36526946107784636</c:v>
                </c:pt>
                <c:pt idx="2">
                  <c:v>0.42514970059880208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763864"/>
        <c:axId val="173655040"/>
      </c:barChart>
      <c:catAx>
        <c:axId val="233763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3655040"/>
        <c:crosses val="autoZero"/>
        <c:auto val="1"/>
        <c:lblAlgn val="ctr"/>
        <c:lblOffset val="100"/>
        <c:noMultiLvlLbl val="0"/>
      </c:catAx>
      <c:valAx>
        <c:axId val="1736550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33763864"/>
        <c:crosses val="autoZero"/>
        <c:crossBetween val="between"/>
        <c:majorUnit val="0.1"/>
      </c:valAx>
    </c:plotArea>
    <c:plotVisOnly val="1"/>
    <c:dispBlanksAs val="gap"/>
    <c:showDLblsOverMax val="0"/>
  </c:char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501368"/>
        <c:axId val="486502544"/>
      </c:barChart>
      <c:catAx>
        <c:axId val="48650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502544"/>
        <c:crosses val="autoZero"/>
        <c:auto val="1"/>
        <c:lblAlgn val="ctr"/>
        <c:lblOffset val="100"/>
        <c:noMultiLvlLbl val="0"/>
      </c:catAx>
      <c:valAx>
        <c:axId val="48650254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501368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0.41176470588235448</c:v>
                </c:pt>
                <c:pt idx="1">
                  <c:v>0.52</c:v>
                </c:pt>
                <c:pt idx="2">
                  <c:v>0.53571428571428559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179176"/>
        <c:axId val="484181920"/>
      </c:barChart>
      <c:catAx>
        <c:axId val="48417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81920"/>
        <c:crosses val="autoZero"/>
        <c:auto val="1"/>
        <c:lblAlgn val="ctr"/>
        <c:lblOffset val="100"/>
        <c:noMultiLvlLbl val="0"/>
      </c:catAx>
      <c:valAx>
        <c:axId val="484181920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791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0.22222222222222204</c:v>
                </c:pt>
                <c:pt idx="1">
                  <c:v>0.25</c:v>
                </c:pt>
                <c:pt idx="2">
                  <c:v>0.35714285714285876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180352"/>
        <c:axId val="484181136"/>
      </c:barChart>
      <c:catAx>
        <c:axId val="4841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81136"/>
        <c:crossesAt val="0"/>
        <c:auto val="1"/>
        <c:lblAlgn val="ctr"/>
        <c:lblOffset val="100"/>
        <c:noMultiLvlLbl val="0"/>
      </c:catAx>
      <c:valAx>
        <c:axId val="484181136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803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181528"/>
        <c:axId val="484179568"/>
      </c:barChart>
      <c:catAx>
        <c:axId val="484181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79568"/>
        <c:crosses val="autoZero"/>
        <c:auto val="1"/>
        <c:lblAlgn val="ctr"/>
        <c:lblOffset val="100"/>
        <c:noMultiLvlLbl val="0"/>
      </c:catAx>
      <c:valAx>
        <c:axId val="48417956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81528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178784"/>
        <c:axId val="368606984"/>
      </c:barChart>
      <c:catAx>
        <c:axId val="48417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6984"/>
        <c:crosses val="autoZero"/>
        <c:auto val="1"/>
        <c:lblAlgn val="ctr"/>
        <c:lblOffset val="100"/>
        <c:noMultiLvlLbl val="0"/>
      </c:catAx>
      <c:valAx>
        <c:axId val="36860698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17878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06200"/>
        <c:axId val="368607768"/>
      </c:barChart>
      <c:catAx>
        <c:axId val="368606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7768"/>
        <c:crosses val="autoZero"/>
        <c:auto val="1"/>
        <c:lblAlgn val="ctr"/>
        <c:lblOffset val="100"/>
        <c:noMultiLvlLbl val="0"/>
      </c:catAx>
      <c:valAx>
        <c:axId val="36860776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620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05416"/>
        <c:axId val="368606592"/>
      </c:barChart>
      <c:catAx>
        <c:axId val="368605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6592"/>
        <c:crosses val="autoZero"/>
        <c:auto val="1"/>
        <c:lblAlgn val="ctr"/>
        <c:lblOffset val="100"/>
        <c:noMultiLvlLbl val="0"/>
      </c:catAx>
      <c:valAx>
        <c:axId val="36860659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5416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605808"/>
        <c:axId val="368608552"/>
      </c:barChart>
      <c:catAx>
        <c:axId val="368605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8552"/>
        <c:crosses val="autoZero"/>
        <c:auto val="1"/>
        <c:lblAlgn val="ctr"/>
        <c:lblOffset val="100"/>
        <c:noMultiLvlLbl val="0"/>
      </c:catAx>
      <c:valAx>
        <c:axId val="36860855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368605808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956008"/>
        <c:axId val="482957968"/>
      </c:barChart>
      <c:catAx>
        <c:axId val="482956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7968"/>
        <c:crosses val="autoZero"/>
        <c:auto val="1"/>
        <c:lblAlgn val="ctr"/>
        <c:lblOffset val="100"/>
        <c:noMultiLvlLbl val="0"/>
      </c:catAx>
      <c:valAx>
        <c:axId val="48295796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6008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956400"/>
        <c:axId val="482958360"/>
      </c:barChart>
      <c:catAx>
        <c:axId val="48295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8360"/>
        <c:crosses val="autoZero"/>
        <c:auto val="1"/>
        <c:lblAlgn val="ctr"/>
        <c:lblOffset val="100"/>
        <c:noMultiLvlLbl val="0"/>
      </c:catAx>
      <c:valAx>
        <c:axId val="482958360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640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0.51219512195121775</c:v>
                </c:pt>
                <c:pt idx="1">
                  <c:v>0.65853658536585358</c:v>
                </c:pt>
                <c:pt idx="2">
                  <c:v>0.78048780487804859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653080"/>
        <c:axId val="173653864"/>
      </c:barChart>
      <c:catAx>
        <c:axId val="17365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173653864"/>
        <c:crosses val="autoZero"/>
        <c:auto val="1"/>
        <c:lblAlgn val="ctr"/>
        <c:lblOffset val="100"/>
        <c:noMultiLvlLbl val="0"/>
      </c:catAx>
      <c:valAx>
        <c:axId val="173653864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173653080"/>
        <c:crosses val="autoZero"/>
        <c:crossBetween val="between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noFill/>
    <a:ln w="3240">
      <a:noFill/>
      <a:round/>
    </a:ln>
  </c:spPr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2957576"/>
        <c:axId val="482955224"/>
      </c:barChart>
      <c:catAx>
        <c:axId val="482957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5224"/>
        <c:crosses val="autoZero"/>
        <c:auto val="1"/>
        <c:lblAlgn val="ctr"/>
        <c:lblOffset val="100"/>
        <c:noMultiLvlLbl val="0"/>
      </c:catAx>
      <c:valAx>
        <c:axId val="48295522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2957576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594416"/>
        <c:axId val="483595592"/>
      </c:barChart>
      <c:catAx>
        <c:axId val="48359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5592"/>
        <c:crosses val="autoZero"/>
        <c:auto val="1"/>
        <c:lblAlgn val="ctr"/>
        <c:lblOffset val="100"/>
        <c:noMultiLvlLbl val="0"/>
      </c:catAx>
      <c:valAx>
        <c:axId val="48359559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4416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594024"/>
        <c:axId val="483594808"/>
      </c:barChart>
      <c:catAx>
        <c:axId val="483594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4808"/>
        <c:crosses val="autoZero"/>
        <c:auto val="1"/>
        <c:lblAlgn val="ctr"/>
        <c:lblOffset val="100"/>
        <c:noMultiLvlLbl val="0"/>
      </c:catAx>
      <c:valAx>
        <c:axId val="48359480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4024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595200"/>
        <c:axId val="483596376"/>
      </c:barChart>
      <c:catAx>
        <c:axId val="48359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6376"/>
        <c:crosses val="autoZero"/>
        <c:auto val="1"/>
        <c:lblAlgn val="ctr"/>
        <c:lblOffset val="100"/>
        <c:noMultiLvlLbl val="0"/>
      </c:catAx>
      <c:valAx>
        <c:axId val="483596376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520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597160"/>
        <c:axId val="484820776"/>
      </c:barChart>
      <c:catAx>
        <c:axId val="48359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4820776"/>
        <c:crosses val="autoZero"/>
        <c:auto val="1"/>
        <c:lblAlgn val="ctr"/>
        <c:lblOffset val="100"/>
        <c:noMultiLvlLbl val="0"/>
      </c:catAx>
      <c:valAx>
        <c:axId val="484820776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359716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0.64444444444444671</c:v>
                </c:pt>
                <c:pt idx="1">
                  <c:v>0.57377049180328099</c:v>
                </c:pt>
                <c:pt idx="2">
                  <c:v>0.5492957746478897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927296"/>
        <c:axId val="481927688"/>
      </c:barChart>
      <c:catAx>
        <c:axId val="48192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7688"/>
        <c:crosses val="autoZero"/>
        <c:auto val="1"/>
        <c:lblAlgn val="ctr"/>
        <c:lblOffset val="100"/>
        <c:noMultiLvlLbl val="0"/>
      </c:catAx>
      <c:valAx>
        <c:axId val="48192768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7296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0.66666666666666763</c:v>
                </c:pt>
                <c:pt idx="1">
                  <c:v>0.592592592592593</c:v>
                </c:pt>
                <c:pt idx="2">
                  <c:v>0.53125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925336"/>
        <c:axId val="481924944"/>
      </c:barChart>
      <c:catAx>
        <c:axId val="481925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4944"/>
        <c:crosses val="autoZero"/>
        <c:auto val="1"/>
        <c:lblAlgn val="ctr"/>
        <c:lblOffset val="100"/>
        <c:noMultiLvlLbl val="0"/>
      </c:catAx>
      <c:valAx>
        <c:axId val="481924944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53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0.48888888888889193</c:v>
                </c:pt>
                <c:pt idx="1">
                  <c:v>0.45901639344262435</c:v>
                </c:pt>
                <c:pt idx="2">
                  <c:v>0.49295774647887308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926904"/>
        <c:axId val="481925728"/>
      </c:barChart>
      <c:catAx>
        <c:axId val="481926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5728"/>
        <c:crosses val="autoZero"/>
        <c:auto val="1"/>
        <c:lblAlgn val="ctr"/>
        <c:lblOffset val="100"/>
        <c:noMultiLvlLbl val="0"/>
      </c:catAx>
      <c:valAx>
        <c:axId val="481925728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1926904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0.42857142857142899</c:v>
                </c:pt>
                <c:pt idx="1">
                  <c:v>0.40740740740740738</c:v>
                </c:pt>
                <c:pt idx="2">
                  <c:v>0.375000000000001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78248"/>
        <c:axId val="486477856"/>
      </c:barChart>
      <c:catAx>
        <c:axId val="486478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7856"/>
        <c:crosses val="autoZero"/>
        <c:auto val="1"/>
        <c:lblAlgn val="ctr"/>
        <c:lblOffset val="100"/>
        <c:noMultiLvlLbl val="0"/>
      </c:catAx>
      <c:valAx>
        <c:axId val="486477856"/>
        <c:scaling>
          <c:orientation val="minMax"/>
          <c:max val="1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8248"/>
        <c:crosses val="autoZero"/>
        <c:crossBetween val="between"/>
        <c:majorUnit val="0.1"/>
        <c:min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</a:rPr>
              <a:t>   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0.95555555555555605</c:v>
                </c:pt>
                <c:pt idx="1">
                  <c:v>0.93442622950819765</c:v>
                </c:pt>
                <c:pt idx="2">
                  <c:v>0.94366197183098599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74720"/>
        <c:axId val="486477464"/>
      </c:barChart>
      <c:catAx>
        <c:axId val="48647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7464"/>
        <c:crosses val="autoZero"/>
        <c:auto val="1"/>
        <c:lblAlgn val="ctr"/>
        <c:lblOffset val="100"/>
        <c:noMultiLvlLbl val="0"/>
      </c:catAx>
      <c:valAx>
        <c:axId val="486477464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472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chemeClr val="accent1"/>
            </a:solidFill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0.92592592592592549</c:v>
                </c:pt>
                <c:pt idx="2">
                  <c:v>0.9375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75896"/>
        <c:axId val="486476288"/>
      </c:barChart>
      <c:catAx>
        <c:axId val="486475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6288"/>
        <c:crosses val="autoZero"/>
        <c:auto val="1"/>
        <c:lblAlgn val="ctr"/>
        <c:lblOffset val="100"/>
        <c:noMultiLvlLbl val="0"/>
      </c:catAx>
      <c:valAx>
        <c:axId val="486476288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5896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ln w="25560">
              <a:noFill/>
            </a:ln>
          </c:spPr>
          <c:invertIfNegative val="0"/>
          <c:cat>
            <c:strRef>
              <c:f>categories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476680"/>
        <c:axId val="486502152"/>
      </c:barChart>
      <c:catAx>
        <c:axId val="486476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502152"/>
        <c:crosses val="autoZero"/>
        <c:auto val="1"/>
        <c:lblAlgn val="ctr"/>
        <c:lblOffset val="100"/>
        <c:noMultiLvlLbl val="0"/>
      </c:catAx>
      <c:valAx>
        <c:axId val="486502152"/>
        <c:scaling>
          <c:orientation val="minMax"/>
          <c:max val="1"/>
          <c:min val="0"/>
        </c:scaling>
        <c:delete val="0"/>
        <c:axPos val="l"/>
        <c:majorGridlines>
          <c:spPr>
            <a:ln w="3240">
              <a:solidFill>
                <a:srgbClr val="808080"/>
              </a:solidFill>
              <a:round/>
            </a:ln>
          </c:spPr>
        </c:majorGridlines>
        <c:numFmt formatCode="0%" sourceLinked="0"/>
        <c:majorTickMark val="out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486476680"/>
        <c:crosses val="autoZero"/>
        <c:crossBetween val="between"/>
        <c:majorUnit val="0.1"/>
      </c:valAx>
      <c:spPr>
        <a:solidFill>
          <a:srgbClr val="FFFFFF"/>
        </a:solidFill>
        <a:ln w="25560">
          <a:noFill/>
        </a:ln>
      </c:spPr>
    </c:plotArea>
    <c:plotVisOnly val="1"/>
    <c:dispBlanksAs val="gap"/>
    <c:showDLblsOverMax val="0"/>
  </c:chart>
  <c:spPr>
    <a:solidFill>
      <a:srgbClr val="FFFFFF"/>
    </a:solidFill>
    <a:ln w="3240">
      <a:noFill/>
      <a:round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323528" y="1916833"/>
            <a:ext cx="8438120" cy="1872208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+mn-lt"/>
                <a:cs typeface="Arial" panose="020B0604020202020204" pitchFamily="34" charset="0"/>
              </a:rPr>
              <a:t>Qualificação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da atenção aos </a:t>
            </a:r>
            <a:r>
              <a:rPr lang="pt-BR" sz="2800" b="1" dirty="0" err="1" smtClean="0">
                <a:latin typeface="+mn-lt"/>
                <a:cs typeface="Arial" panose="020B0604020202020204" pitchFamily="34" charset="0"/>
              </a:rPr>
              <a:t>aos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 hipertensos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e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diabéticos 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na UBS Rosália Gondim de </a:t>
            </a:r>
            <a:r>
              <a:rPr lang="pt-BR" sz="2800" b="1" dirty="0" smtClean="0">
                <a:latin typeface="+mn-lt"/>
                <a:cs typeface="Arial" panose="020B0604020202020204" pitchFamily="34" charset="0"/>
              </a:rPr>
              <a:t>Melo do Munícipio </a:t>
            </a:r>
            <a:r>
              <a:rPr lang="pt-BR" sz="2800" b="1" dirty="0" err="1">
                <a:latin typeface="+mn-lt"/>
                <a:cs typeface="Arial" panose="020B0604020202020204" pitchFamily="34" charset="0"/>
              </a:rPr>
              <a:t>Paraú</a:t>
            </a:r>
            <a:r>
              <a:rPr lang="pt-BR" sz="2800" b="1" dirty="0">
                <a:latin typeface="+mn-lt"/>
                <a:cs typeface="Arial" panose="020B0604020202020204" pitchFamily="34" charset="0"/>
              </a:rPr>
              <a:t>/RN</a:t>
            </a:r>
            <a:endParaRPr lang="pt-BR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2448272"/>
          </a:xfrm>
        </p:spPr>
        <p:txBody>
          <a:bodyPr>
            <a:noAutofit/>
          </a:bodyPr>
          <a:lstStyle/>
          <a:p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Rafaela Jales Pereira Diniz</a:t>
            </a:r>
            <a:endParaRPr lang="pt-BR" sz="25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25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Orientadora: Maria Marta </a:t>
            </a:r>
            <a:r>
              <a:rPr lang="pt-BR" sz="25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Amancio</a:t>
            </a:r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 Amorim</a:t>
            </a:r>
          </a:p>
          <a:p>
            <a:endParaRPr lang="pt-BR" sz="25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Natal, Fevereiro </a:t>
            </a:r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de </a:t>
            </a:r>
            <a:r>
              <a:rPr lang="pt-BR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2015</a:t>
            </a:r>
            <a:endParaRPr lang="pt-BR" sz="25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925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Cambria" pitchFamily="18" charset="0"/>
              </a:rPr>
              <a:t>Logística</a:t>
            </a:r>
            <a:r>
              <a:rPr lang="pt-BR" sz="2500" dirty="0" smtClean="0">
                <a:latin typeface="Cambria" pitchFamily="18" charset="0"/>
              </a:rPr>
              <a:t>:</a:t>
            </a: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Consulta ao Caderno de Atenção Básica</a:t>
            </a: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 Reuniões e </a:t>
            </a:r>
            <a:r>
              <a:rPr lang="pt-BR" sz="2500" dirty="0" err="1" smtClean="0">
                <a:latin typeface="Cambria" pitchFamily="18" charset="0"/>
              </a:rPr>
              <a:t>pactuação</a:t>
            </a:r>
            <a:r>
              <a:rPr lang="pt-BR" sz="2500" dirty="0" smtClean="0">
                <a:latin typeface="Cambria" pitchFamily="18" charset="0"/>
              </a:rPr>
              <a:t> </a:t>
            </a:r>
            <a:r>
              <a:rPr lang="pt-BR" sz="2500" dirty="0" smtClean="0">
                <a:latin typeface="Cambria" pitchFamily="18" charset="0"/>
              </a:rPr>
              <a:t>com a </a:t>
            </a:r>
            <a:r>
              <a:rPr lang="pt-BR" sz="2500" dirty="0" smtClean="0">
                <a:latin typeface="Cambria" pitchFamily="18" charset="0"/>
              </a:rPr>
              <a:t>gestão</a:t>
            </a: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Busca ativa e agendamentos</a:t>
            </a:r>
            <a:endParaRPr lang="pt-BR" sz="2500" dirty="0" smtClean="0">
              <a:latin typeface="Cambria" pitchFamily="18" charset="0"/>
            </a:endParaRP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Ficha-espelho </a:t>
            </a:r>
            <a:r>
              <a:rPr lang="pt-BR" sz="2500" dirty="0" smtClean="0">
                <a:latin typeface="Cambria" pitchFamily="18" charset="0"/>
              </a:rPr>
              <a:t>(Hipertensão Arterial Sistêmica e Diabetes Mellitus)</a:t>
            </a: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Ficha de Registros</a:t>
            </a:r>
            <a:endParaRPr lang="pt-BR" sz="2500" dirty="0" smtClean="0">
              <a:latin typeface="Cambria" pitchFamily="18" charset="0"/>
            </a:endParaRP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Treinamento da equipe</a:t>
            </a:r>
          </a:p>
          <a:p>
            <a:pPr lvl="1" algn="just"/>
            <a:r>
              <a:rPr lang="pt-BR" sz="2500" dirty="0" smtClean="0">
                <a:latin typeface="Cambria" pitchFamily="18" charset="0"/>
              </a:rPr>
              <a:t> Atividade em grupos</a:t>
            </a:r>
            <a:endParaRPr lang="pt-BR" sz="2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096" y="1412776"/>
            <a:ext cx="7290055" cy="4205472"/>
          </a:xfrm>
        </p:spPr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Metas </a:t>
            </a:r>
            <a:r>
              <a:rPr lang="pt-BR" sz="2500" dirty="0">
                <a:cs typeface="Arial" panose="020B0604020202020204" pitchFamily="34" charset="0"/>
              </a:rPr>
              <a:t>1: cadastrar </a:t>
            </a:r>
            <a:r>
              <a:rPr lang="pt-BR" sz="2500" dirty="0">
                <a:cs typeface="Arial" panose="020B0604020202020204" pitchFamily="34" charset="0"/>
              </a:rPr>
              <a:t>70% dos </a:t>
            </a:r>
            <a:r>
              <a:rPr lang="pt-BR" sz="2500" dirty="0">
                <a:cs typeface="Arial" panose="020B0604020202020204" pitchFamily="34" charset="0"/>
              </a:rPr>
              <a:t>hipertensos e dos diabéticos </a:t>
            </a:r>
            <a:r>
              <a:rPr lang="pt-BR" sz="2500" dirty="0">
                <a:cs typeface="Arial" panose="020B0604020202020204" pitchFamily="34" charset="0"/>
              </a:rPr>
              <a:t>da </a:t>
            </a:r>
            <a:r>
              <a:rPr lang="pt-BR" sz="2500" dirty="0">
                <a:cs typeface="Arial" panose="020B0604020202020204" pitchFamily="34" charset="0"/>
              </a:rPr>
              <a:t>área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3343139"/>
              </p:ext>
            </p:extLst>
          </p:nvPr>
        </p:nvGraphicFramePr>
        <p:xfrm>
          <a:off x="899592" y="2564904"/>
          <a:ext cx="3601574" cy="262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50226042"/>
              </p:ext>
            </p:extLst>
          </p:nvPr>
        </p:nvGraphicFramePr>
        <p:xfrm>
          <a:off x="4623867" y="2538132"/>
          <a:ext cx="3434284" cy="266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419895" y="5187673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Cobertura do programa de atenção </a:t>
            </a:r>
            <a:r>
              <a:rPr lang="pt-BR" dirty="0">
                <a:cs typeface="Arial" panose="020B0604020202020204" pitchFamily="34" charset="0"/>
              </a:rPr>
              <a:t>aos hipertensos </a:t>
            </a:r>
            <a:r>
              <a:rPr lang="pt-BR" dirty="0">
                <a:cs typeface="Arial" panose="020B0604020202020204" pitchFamily="34" charset="0"/>
              </a:rPr>
              <a:t>na unidade de saúde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976880" y="5187673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Cobertura do programa de atenção </a:t>
            </a:r>
            <a:r>
              <a:rPr lang="pt-BR" dirty="0">
                <a:cs typeface="Arial" panose="020B0604020202020204" pitchFamily="34" charset="0"/>
              </a:rPr>
              <a:t>aos diabéticos na </a:t>
            </a:r>
            <a:r>
              <a:rPr lang="pt-BR" dirty="0">
                <a:cs typeface="Arial" panose="020B0604020202020204" pitchFamily="34" charset="0"/>
              </a:rPr>
              <a:t>unidade de saúde</a:t>
            </a:r>
          </a:p>
        </p:txBody>
      </p:sp>
    </p:spTree>
    <p:extLst>
      <p:ext uri="{BB962C8B-B14F-4D97-AF65-F5344CB8AC3E}">
        <p14:creationId xmlns:p14="http://schemas.microsoft.com/office/powerpoint/2010/main" val="6654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2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Realizar exame clínico apropriado em 100% dos hipertensos e diabéticos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31147522"/>
              </p:ext>
            </p:extLst>
          </p:nvPr>
        </p:nvGraphicFramePr>
        <p:xfrm>
          <a:off x="971600" y="2636912"/>
          <a:ext cx="3528392" cy="268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172093877"/>
              </p:ext>
            </p:extLst>
          </p:nvPr>
        </p:nvGraphicFramePr>
        <p:xfrm>
          <a:off x="4644942" y="2636912"/>
          <a:ext cx="3455449" cy="268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65884" y="5323813"/>
            <a:ext cx="30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H</a:t>
            </a:r>
            <a:r>
              <a:rPr lang="pt-BR" dirty="0">
                <a:cs typeface="Arial" panose="020B0604020202020204" pitchFamily="34" charset="0"/>
              </a:rPr>
              <a:t>ipertensos </a:t>
            </a:r>
            <a:r>
              <a:rPr lang="pt-BR" dirty="0">
                <a:cs typeface="Arial" panose="020B0604020202020204" pitchFamily="34" charset="0"/>
              </a:rPr>
              <a:t>com o exame clínico em dia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70512" y="5323813"/>
            <a:ext cx="30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Diabéticos </a:t>
            </a:r>
            <a:r>
              <a:rPr lang="pt-BR" dirty="0">
                <a:cs typeface="Arial" panose="020B0604020202020204" pitchFamily="34" charset="0"/>
              </a:rPr>
              <a:t>com o exame clínico em dia </a:t>
            </a:r>
          </a:p>
        </p:txBody>
      </p:sp>
    </p:spTree>
    <p:extLst>
      <p:ext uri="{BB962C8B-B14F-4D97-AF65-F5344CB8AC3E}">
        <p14:creationId xmlns:p14="http://schemas.microsoft.com/office/powerpoint/2010/main" val="12942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707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3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Garantir a 100% dos hipertensos a realização de exames complementares em dia</a:t>
            </a:r>
          </a:p>
          <a:p>
            <a:endParaRPr lang="pt-BR" sz="1875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10236" y="5270122"/>
            <a:ext cx="30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H</a:t>
            </a:r>
            <a:r>
              <a:rPr lang="pt-BR" dirty="0">
                <a:cs typeface="Arial" panose="020B0604020202020204" pitchFamily="34" charset="0"/>
              </a:rPr>
              <a:t>ipertensos </a:t>
            </a:r>
            <a:r>
              <a:rPr lang="pt-BR" dirty="0">
                <a:cs typeface="Arial" panose="020B0604020202020204" pitchFamily="34" charset="0"/>
              </a:rPr>
              <a:t>com os exames complementares em 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8271" y="5270122"/>
            <a:ext cx="308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Diabéticos </a:t>
            </a:r>
            <a:r>
              <a:rPr lang="pt-BR" dirty="0">
                <a:cs typeface="Arial" panose="020B0604020202020204" pitchFamily="34" charset="0"/>
              </a:rPr>
              <a:t>com os exames complementares em dia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44243314"/>
              </p:ext>
            </p:extLst>
          </p:nvPr>
        </p:nvGraphicFramePr>
        <p:xfrm>
          <a:off x="915541" y="2780928"/>
          <a:ext cx="3671752" cy="256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35802288"/>
              </p:ext>
            </p:extLst>
          </p:nvPr>
        </p:nvGraphicFramePr>
        <p:xfrm>
          <a:off x="4695456" y="2780928"/>
          <a:ext cx="3430308" cy="256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8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Prescrever medicamentos da farmácia popular para 100% dos hipertensos e diabéticos cadastrados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853" y="5033263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com </a:t>
            </a:r>
            <a:r>
              <a:rPr lang="pt-BR" dirty="0">
                <a:cs typeface="Arial" panose="020B0604020202020204" pitchFamily="34" charset="0"/>
              </a:rPr>
              <a:t>prescrição </a:t>
            </a:r>
            <a:r>
              <a:rPr lang="pt-BR" dirty="0">
                <a:cs typeface="Arial" panose="020B0604020202020204" pitchFamily="34" charset="0"/>
              </a:rPr>
              <a:t>de medicamentos </a:t>
            </a:r>
            <a:r>
              <a:rPr lang="pt-BR" dirty="0">
                <a:cs typeface="Arial" panose="020B0604020202020204" pitchFamily="34" charset="0"/>
              </a:rPr>
              <a:t>da farmácia popular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51311" y="5033262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com </a:t>
            </a:r>
            <a:r>
              <a:rPr lang="pt-BR" dirty="0">
                <a:cs typeface="Arial" panose="020B0604020202020204" pitchFamily="34" charset="0"/>
              </a:rPr>
              <a:t>prescrição de medicamentos da farmácia popular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6157552"/>
              </p:ext>
            </p:extLst>
          </p:nvPr>
        </p:nvGraphicFramePr>
        <p:xfrm>
          <a:off x="827584" y="2708920"/>
          <a:ext cx="3651593" cy="234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671392954"/>
              </p:ext>
            </p:extLst>
          </p:nvPr>
        </p:nvGraphicFramePr>
        <p:xfrm>
          <a:off x="4557990" y="2708920"/>
          <a:ext cx="3355294" cy="234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9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923" y="15365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5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Avaliar a necessidade de atendimento odontológico em 100% dos hipertensos e diabéticos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90729" y="5139145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com avaliação da necessidade de atendimento odontológico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65723" y="5139145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com avaliação da necessidade de atendimento odontológico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67795972"/>
              </p:ext>
            </p:extLst>
          </p:nvPr>
        </p:nvGraphicFramePr>
        <p:xfrm>
          <a:off x="1031041" y="2636913"/>
          <a:ext cx="3488333" cy="255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87482281"/>
              </p:ext>
            </p:extLst>
          </p:nvPr>
        </p:nvGraphicFramePr>
        <p:xfrm>
          <a:off x="4567065" y="2636913"/>
          <a:ext cx="3278586" cy="25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3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6: </a:t>
            </a:r>
            <a:r>
              <a:rPr lang="pt-BR" sz="2500" dirty="0">
                <a:cs typeface="Arial" panose="020B0604020202020204" pitchFamily="34" charset="0"/>
              </a:rPr>
              <a:t>Buscar 100% dos </a:t>
            </a:r>
            <a:r>
              <a:rPr lang="pt-BR" sz="2500" dirty="0">
                <a:cs typeface="Arial" panose="020B0604020202020204" pitchFamily="34" charset="0"/>
              </a:rPr>
              <a:t>hipertensos e diabéticos </a:t>
            </a:r>
            <a:r>
              <a:rPr lang="pt-BR" sz="2500" dirty="0">
                <a:cs typeface="Arial" panose="020B0604020202020204" pitchFamily="34" charset="0"/>
              </a:rPr>
              <a:t>faltosos às consultas </a:t>
            </a:r>
          </a:p>
          <a:p>
            <a:pPr marL="342900" lvl="3" indent="0">
              <a:buNone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2938" lvl="3" indent="-300038">
              <a:buFont typeface="Arial" panose="020B0604020202020204" pitchFamily="34" charset="0"/>
              <a:buChar char="•"/>
            </a:pPr>
            <a:endParaRPr lang="pt-BR" dirty="0"/>
          </a:p>
          <a:p>
            <a:pPr marL="642938" lvl="3" indent="-300038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642938" lvl="3" indent="-300038">
              <a:buFont typeface="Arial" panose="020B0604020202020204" pitchFamily="34" charset="0"/>
              <a:buChar char="•"/>
            </a:pPr>
            <a:endParaRPr lang="pt-BR" dirty="0"/>
          </a:p>
          <a:p>
            <a:pPr marL="642938" lvl="3" indent="-300038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5075544"/>
            <a:ext cx="2664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faltosos às consultas com busca ativa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92683" y="5075544"/>
            <a:ext cx="271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faltosos às consultas com busca ativa</a:t>
            </a:r>
            <a:endParaRPr lang="pt-BR" i="1" dirty="0"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3660720"/>
              </p:ext>
            </p:extLst>
          </p:nvPr>
        </p:nvGraphicFramePr>
        <p:xfrm>
          <a:off x="755576" y="2564904"/>
          <a:ext cx="3460641" cy="251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73482227"/>
              </p:ext>
            </p:extLst>
          </p:nvPr>
        </p:nvGraphicFramePr>
        <p:xfrm>
          <a:off x="4427984" y="2529225"/>
          <a:ext cx="3384375" cy="249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68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7518599" cy="4217871"/>
          </a:xfrm>
        </p:spPr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7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Manter ficha de acompanhamento de 100% dos hipertensos e diabéticos cadastrados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17580" y="5013176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com registro adequado na ficha de acompanhamento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424662" y="5013176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com registro adequado na ficha de acompanhamento</a:t>
            </a:r>
            <a:endParaRPr lang="pt-BR" i="1" dirty="0"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35591303"/>
              </p:ext>
            </p:extLst>
          </p:nvPr>
        </p:nvGraphicFramePr>
        <p:xfrm>
          <a:off x="4283640" y="2492896"/>
          <a:ext cx="3211959" cy="24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632572364"/>
              </p:ext>
            </p:extLst>
          </p:nvPr>
        </p:nvGraphicFramePr>
        <p:xfrm>
          <a:off x="971601" y="2420888"/>
          <a:ext cx="3201154" cy="255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0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8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Realizar estratificação do risco cardiovascular em 100% dos hipertensos e diabéticos cadastrados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1648" y="5112508"/>
            <a:ext cx="332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</a:t>
            </a:r>
            <a:r>
              <a:rPr lang="pt-BR" dirty="0">
                <a:cs typeface="Arial" panose="020B0604020202020204" pitchFamily="34" charset="0"/>
              </a:rPr>
              <a:t>de hipertensos com estratificação de risco cardiovascular por  exame clínico em dia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18000" y="5112508"/>
            <a:ext cx="329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com estratificação de risco cardiovascular por  exame clínico em dia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6504321"/>
              </p:ext>
            </p:extLst>
          </p:nvPr>
        </p:nvGraphicFramePr>
        <p:xfrm>
          <a:off x="683568" y="2708921"/>
          <a:ext cx="3641319" cy="244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08965386"/>
              </p:ext>
            </p:extLst>
          </p:nvPr>
        </p:nvGraphicFramePr>
        <p:xfrm>
          <a:off x="4355167" y="2708921"/>
          <a:ext cx="3529868" cy="244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13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</a:t>
            </a:r>
            <a:r>
              <a:rPr lang="pt-BR" sz="2500" dirty="0">
                <a:cs typeface="Arial" panose="020B0604020202020204" pitchFamily="34" charset="0"/>
              </a:rPr>
              <a:t>9</a:t>
            </a:r>
            <a:r>
              <a:rPr lang="pt-BR" sz="2500" dirty="0" smtClean="0">
                <a:cs typeface="Arial" panose="020B0604020202020204" pitchFamily="34" charset="0"/>
              </a:rPr>
              <a:t>: </a:t>
            </a:r>
            <a:r>
              <a:rPr lang="pt-BR" sz="2500" dirty="0">
                <a:cs typeface="Arial" panose="020B0604020202020204" pitchFamily="34" charset="0"/>
              </a:rPr>
              <a:t>Orientação nutricional sobre alimentação saudável a 100% dos hipertensos e diabéticos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9126" y="5073792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com orientação nutricional sobre alimentação saudável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33638" y="5073792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com orientação nutricional sobre alimentação saudável</a:t>
            </a:r>
            <a:endParaRPr lang="pt-BR" i="1" dirty="0"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21987901"/>
              </p:ext>
            </p:extLst>
          </p:nvPr>
        </p:nvGraphicFramePr>
        <p:xfrm>
          <a:off x="4539802" y="2564905"/>
          <a:ext cx="3560590" cy="250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79971845"/>
              </p:ext>
            </p:extLst>
          </p:nvPr>
        </p:nvGraphicFramePr>
        <p:xfrm>
          <a:off x="755576" y="2564904"/>
          <a:ext cx="3623547" cy="25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5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</a:rPr>
              <a:t>Introdução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accent1"/>
                </a:solidFill>
              </a:rPr>
              <a:t> </a:t>
            </a:r>
            <a:r>
              <a:rPr lang="pt-BR" sz="25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Importância da ação programática</a:t>
            </a:r>
          </a:p>
          <a:p>
            <a:pPr>
              <a:buNone/>
            </a:pPr>
            <a:endParaRPr lang="pt-BR" sz="2500" dirty="0">
              <a:cs typeface="Arial" panose="020B0604020202020204" pitchFamily="34" charset="0"/>
            </a:endParaRPr>
          </a:p>
          <a:p>
            <a:pPr lvl="1"/>
            <a:r>
              <a:rPr lang="pt-BR" sz="2500" dirty="0" smtClean="0">
                <a:cs typeface="Arial" panose="020B0604020202020204" pitchFamily="34" charset="0"/>
              </a:rPr>
              <a:t>Hipertensão e Diabetes Mellitus são doenças crônicas </a:t>
            </a:r>
            <a:r>
              <a:rPr lang="pt-BR" sz="2500" dirty="0">
                <a:cs typeface="Arial" panose="020B0604020202020204" pitchFamily="34" charset="0"/>
              </a:rPr>
              <a:t>prevalentes na população </a:t>
            </a:r>
            <a:r>
              <a:rPr lang="pt-BR" sz="2500" dirty="0" smtClean="0">
                <a:cs typeface="Arial" panose="020B0604020202020204" pitchFamily="34" charset="0"/>
              </a:rPr>
              <a:t>brasileira (BRASIL, 2013).</a:t>
            </a:r>
          </a:p>
          <a:p>
            <a:pPr marL="457200" lvl="1" indent="0">
              <a:buNone/>
            </a:pPr>
            <a:endParaRPr lang="pt-BR" sz="2500" dirty="0">
              <a:cs typeface="Arial" panose="020B0604020202020204" pitchFamily="34" charset="0"/>
            </a:endParaRPr>
          </a:p>
          <a:p>
            <a:pPr lvl="1"/>
            <a:r>
              <a:rPr lang="pt-BR" sz="2500" dirty="0" smtClean="0">
                <a:cs typeface="Arial" panose="020B0604020202020204" pitchFamily="34" charset="0"/>
              </a:rPr>
              <a:t>No Brasil são </a:t>
            </a:r>
            <a:r>
              <a:rPr lang="pt-BR" sz="2500" dirty="0">
                <a:cs typeface="Arial" panose="020B0604020202020204" pitchFamily="34" charset="0"/>
              </a:rPr>
              <a:t>consideradas problemas de saúde </a:t>
            </a:r>
            <a:r>
              <a:rPr lang="pt-BR" sz="2500" dirty="0" smtClean="0">
                <a:cs typeface="Arial" panose="020B0604020202020204" pitchFamily="34" charset="0"/>
              </a:rPr>
              <a:t>pública</a:t>
            </a:r>
            <a:r>
              <a:rPr lang="pt-BR" sz="2500" dirty="0">
                <a:cs typeface="Arial" panose="020B0604020202020204" pitchFamily="34" charset="0"/>
              </a:rPr>
              <a:t> (BRASIL, 2013).</a:t>
            </a:r>
            <a:endParaRPr lang="pt-BR" sz="2500" dirty="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500" dirty="0">
              <a:cs typeface="Arial" panose="020B0604020202020204" pitchFamily="34" charset="0"/>
            </a:endParaRPr>
          </a:p>
          <a:p>
            <a:pPr lvl="1"/>
            <a:r>
              <a:rPr lang="pt-BR" sz="2500" dirty="0">
                <a:cs typeface="Arial" panose="020B0604020202020204" pitchFamily="34" charset="0"/>
              </a:rPr>
              <a:t>Baixa cobertura na </a:t>
            </a:r>
            <a:r>
              <a:rPr lang="pt-BR" sz="2500" dirty="0" smtClean="0">
                <a:cs typeface="Arial" panose="020B0604020202020204" pitchFamily="34" charset="0"/>
              </a:rPr>
              <a:t>UBS </a:t>
            </a:r>
            <a:r>
              <a:rPr lang="pt-BR" sz="2500" dirty="0">
                <a:cs typeface="Arial" panose="020B0604020202020204" pitchFamily="34" charset="0"/>
              </a:rPr>
              <a:t>Rosália Gondim de Melo, </a:t>
            </a:r>
            <a:r>
              <a:rPr lang="pt-BR" sz="2500" dirty="0" err="1" smtClean="0">
                <a:cs typeface="Arial" panose="020B0604020202020204" pitchFamily="34" charset="0"/>
              </a:rPr>
              <a:t>Paraú</a:t>
            </a:r>
            <a:r>
              <a:rPr lang="pt-BR" sz="2500" dirty="0" smtClean="0">
                <a:cs typeface="Arial" panose="020B0604020202020204" pitchFamily="34" charset="0"/>
              </a:rPr>
              <a:t>/RN. </a:t>
            </a:r>
            <a:endParaRPr lang="pt-BR" sz="2500" dirty="0">
              <a:cs typeface="Arial" panose="020B0604020202020204" pitchFamily="34" charset="0"/>
            </a:endParaRPr>
          </a:p>
          <a:p>
            <a:pPr>
              <a:buNone/>
            </a:pPr>
            <a:endParaRPr lang="pt-BR" sz="4000" dirty="0" smtClean="0">
              <a:latin typeface="Cambria" pitchFamily="18" charset="0"/>
            </a:endParaRPr>
          </a:p>
          <a:p>
            <a:pPr>
              <a:buNone/>
            </a:pPr>
            <a:endParaRPr lang="pt-BR" sz="3500" dirty="0">
              <a:latin typeface="Cambria" pitchFamily="18" charset="0"/>
            </a:endParaRP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10</a:t>
            </a:r>
            <a:r>
              <a:rPr lang="pt-BR" sz="2500" b="1" dirty="0" smtClean="0">
                <a:cs typeface="Arial" panose="020B0604020202020204" pitchFamily="34" charset="0"/>
              </a:rPr>
              <a:t>:</a:t>
            </a:r>
            <a:r>
              <a:rPr lang="pt-BR" sz="2500" dirty="0" smtClean="0">
                <a:cs typeface="Arial" panose="020B0604020202020204" pitchFamily="34" charset="0"/>
              </a:rPr>
              <a:t> </a:t>
            </a:r>
            <a:r>
              <a:rPr lang="pt-BR" sz="2500" dirty="0">
                <a:cs typeface="Arial" panose="020B0604020202020204" pitchFamily="34" charset="0"/>
              </a:rPr>
              <a:t>Orientação em relação à prática regular de atividade física a 100% dos hipertensos e </a:t>
            </a:r>
            <a:r>
              <a:rPr lang="pt-BR" sz="2500" dirty="0">
                <a:cs typeface="Arial" panose="020B0604020202020204" pitchFamily="34" charset="0"/>
              </a:rPr>
              <a:t>diabéticos</a:t>
            </a:r>
            <a:endParaRPr lang="pt-BR" sz="2500" dirty="0"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12689" y="4975642"/>
            <a:ext cx="308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</a:t>
            </a:r>
            <a:r>
              <a:rPr lang="pt-BR" dirty="0">
                <a:cs typeface="Arial" panose="020B0604020202020204" pitchFamily="34" charset="0"/>
              </a:rPr>
              <a:t>hipertensos </a:t>
            </a:r>
            <a:r>
              <a:rPr lang="pt-BR" dirty="0">
                <a:cs typeface="Arial" panose="020B0604020202020204" pitchFamily="34" charset="0"/>
              </a:rPr>
              <a:t>que receberam orientação sobre a prática de atividade física regular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6053" y="4975642"/>
            <a:ext cx="308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diabéticos que receberam orientação sobre a prática de atividade física regular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10856910"/>
              </p:ext>
            </p:extLst>
          </p:nvPr>
        </p:nvGraphicFramePr>
        <p:xfrm>
          <a:off x="755577" y="2564904"/>
          <a:ext cx="3446156" cy="240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907557798"/>
              </p:ext>
            </p:extLst>
          </p:nvPr>
        </p:nvGraphicFramePr>
        <p:xfrm>
          <a:off x="4559122" y="2564904"/>
          <a:ext cx="3168202" cy="240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3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11: </a:t>
            </a:r>
            <a:r>
              <a:rPr lang="pt-BR" sz="2500" dirty="0">
                <a:cs typeface="Arial" panose="020B0604020202020204" pitchFamily="34" charset="0"/>
              </a:rPr>
              <a:t>Orientação sobre os riscos do tabagismo a 100% dos hipertensos e </a:t>
            </a:r>
            <a:r>
              <a:rPr lang="pt-BR" sz="2500" dirty="0">
                <a:cs typeface="Arial" panose="020B0604020202020204" pitchFamily="34" charset="0"/>
              </a:rPr>
              <a:t>diabéticos</a:t>
            </a:r>
            <a:endParaRPr lang="pt-BR" sz="2500" dirty="0"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1709" y="4985302"/>
            <a:ext cx="378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que receberam orientação sobre os riscos do tabagismo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00054" y="4985302"/>
            <a:ext cx="392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</a:t>
            </a:r>
            <a:r>
              <a:rPr lang="pt-BR" dirty="0">
                <a:cs typeface="Arial" panose="020B0604020202020204" pitchFamily="34" charset="0"/>
              </a:rPr>
              <a:t>diabéticos </a:t>
            </a:r>
            <a:r>
              <a:rPr lang="pt-BR" dirty="0">
                <a:cs typeface="Arial" panose="020B0604020202020204" pitchFamily="34" charset="0"/>
              </a:rPr>
              <a:t>que receberam orientação sobre os riscos do tabagismo</a:t>
            </a:r>
            <a:endParaRPr lang="pt-BR" i="1" dirty="0"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40100172"/>
              </p:ext>
            </p:extLst>
          </p:nvPr>
        </p:nvGraphicFramePr>
        <p:xfrm>
          <a:off x="711709" y="2636912"/>
          <a:ext cx="3701414" cy="234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19943582"/>
              </p:ext>
            </p:extLst>
          </p:nvPr>
        </p:nvGraphicFramePr>
        <p:xfrm>
          <a:off x="4500054" y="2636912"/>
          <a:ext cx="3384314" cy="234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6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500" dirty="0" smtClean="0">
                <a:cs typeface="Arial" panose="020B0604020202020204" pitchFamily="34" charset="0"/>
              </a:rPr>
              <a:t>Meta 12: </a:t>
            </a:r>
            <a:r>
              <a:rPr lang="pt-BR" sz="2500" dirty="0">
                <a:cs typeface="Arial" panose="020B0604020202020204" pitchFamily="34" charset="0"/>
              </a:rPr>
              <a:t>Orientação sobre higiene bucal a 100% dos hipertensos e diabéticos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6445" y="5101764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hipertensos que receberam orientação sobre higiene </a:t>
            </a:r>
            <a:r>
              <a:rPr lang="pt-BR" dirty="0">
                <a:cs typeface="Arial" panose="020B0604020202020204" pitchFamily="34" charset="0"/>
              </a:rPr>
              <a:t>bucal</a:t>
            </a:r>
            <a:endParaRPr lang="pt-BR" i="1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36961" y="5101764"/>
            <a:ext cx="308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cs typeface="Arial" panose="020B0604020202020204" pitchFamily="34" charset="0"/>
              </a:rPr>
              <a:t>Proporção de </a:t>
            </a:r>
            <a:r>
              <a:rPr lang="pt-BR" dirty="0">
                <a:cs typeface="Arial" panose="020B0604020202020204" pitchFamily="34" charset="0"/>
              </a:rPr>
              <a:t>diabéticos </a:t>
            </a:r>
            <a:r>
              <a:rPr lang="pt-BR" dirty="0">
                <a:cs typeface="Arial" panose="020B0604020202020204" pitchFamily="34" charset="0"/>
              </a:rPr>
              <a:t>que receberam orientação sobre higiene </a:t>
            </a:r>
            <a:r>
              <a:rPr lang="pt-BR" dirty="0">
                <a:cs typeface="Arial" panose="020B0604020202020204" pitchFamily="34" charset="0"/>
              </a:rPr>
              <a:t>bucal</a:t>
            </a:r>
            <a:endParaRPr lang="pt-BR" i="1" dirty="0"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59720364"/>
              </p:ext>
            </p:extLst>
          </p:nvPr>
        </p:nvGraphicFramePr>
        <p:xfrm>
          <a:off x="827584" y="2564904"/>
          <a:ext cx="3074716" cy="249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58062122"/>
              </p:ext>
            </p:extLst>
          </p:nvPr>
        </p:nvGraphicFramePr>
        <p:xfrm>
          <a:off x="4316032" y="2564904"/>
          <a:ext cx="2992271" cy="25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8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</a:rPr>
              <a:t>Discussão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Importância para equipe</a:t>
            </a:r>
            <a:endParaRPr lang="pt-BR" sz="25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/>
            <a:r>
              <a:rPr lang="pt-BR" sz="2500" dirty="0" smtClean="0">
                <a:cs typeface="Arial" panose="020B0604020202020204" pitchFamily="34" charset="0"/>
              </a:rPr>
              <a:t>Aumentar </a:t>
            </a:r>
            <a:r>
              <a:rPr lang="pt-BR" sz="2500" dirty="0">
                <a:cs typeface="Arial" panose="020B0604020202020204" pitchFamily="34" charset="0"/>
              </a:rPr>
              <a:t>os conhecimentos e aprender a trabalhar em </a:t>
            </a:r>
            <a:r>
              <a:rPr lang="pt-BR" sz="2500" dirty="0" smtClean="0">
                <a:cs typeface="Arial" panose="020B0604020202020204" pitchFamily="34" charset="0"/>
              </a:rPr>
              <a:t>equipe</a:t>
            </a:r>
          </a:p>
          <a:p>
            <a:pPr marL="457200" lvl="1" indent="0">
              <a:buNone/>
            </a:pPr>
            <a:endParaRPr lang="pt-BR" sz="25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500" b="1" dirty="0">
                <a:solidFill>
                  <a:schemeClr val="accent1"/>
                </a:solidFill>
                <a:cs typeface="Arial"/>
              </a:rPr>
              <a:t>Importância para </a:t>
            </a: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serviço</a:t>
            </a:r>
            <a:endParaRPr lang="pt-BR" sz="2500" b="1" dirty="0">
              <a:solidFill>
                <a:schemeClr val="accent1"/>
              </a:solidFill>
            </a:endParaRPr>
          </a:p>
          <a:p>
            <a:pPr lvl="1"/>
            <a:r>
              <a:rPr lang="pt-BR" sz="2500" dirty="0" smtClean="0">
                <a:cs typeface="Arial" panose="020B0604020202020204" pitchFamily="34" charset="0"/>
              </a:rPr>
              <a:t>Educação </a:t>
            </a:r>
            <a:r>
              <a:rPr lang="pt-BR" sz="2500" dirty="0">
                <a:cs typeface="Arial" panose="020B0604020202020204" pitchFamily="34" charset="0"/>
              </a:rPr>
              <a:t>em saúde e suprimento do débito com na cobertura dos hipertensos e </a:t>
            </a:r>
            <a:r>
              <a:rPr lang="pt-BR" sz="2500" dirty="0" err="1" smtClean="0">
                <a:cs typeface="Arial" panose="020B0604020202020204" pitchFamily="34" charset="0"/>
              </a:rPr>
              <a:t>diabéticos</a:t>
            </a:r>
            <a:r>
              <a:rPr lang="pt-BR" sz="2500" dirty="0" err="1"/>
              <a:t>Busca</a:t>
            </a:r>
            <a:r>
              <a:rPr lang="pt-BR" sz="2500" dirty="0"/>
              <a:t> ativa</a:t>
            </a:r>
          </a:p>
          <a:p>
            <a:pPr lvl="1"/>
            <a:r>
              <a:rPr lang="pt-BR" sz="2500" dirty="0"/>
              <a:t>Ficha-espelho</a:t>
            </a:r>
          </a:p>
          <a:p>
            <a:pPr lvl="1"/>
            <a:r>
              <a:rPr lang="pt-BR" sz="2500" dirty="0"/>
              <a:t>Agenda</a:t>
            </a:r>
          </a:p>
          <a:p>
            <a:pPr lvl="1"/>
            <a:r>
              <a:rPr lang="pt-BR" sz="2500" dirty="0"/>
              <a:t>Protocolos</a:t>
            </a:r>
          </a:p>
          <a:p>
            <a:pPr lvl="1"/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</a:rPr>
              <a:t>Discussão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pt-BR" sz="2500" b="1" dirty="0">
                <a:solidFill>
                  <a:schemeClr val="accent1"/>
                </a:solidFill>
                <a:cs typeface="Arial"/>
              </a:rPr>
              <a:t>Importância para </a:t>
            </a: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comunidade</a:t>
            </a:r>
            <a:endParaRPr lang="pt-BR" sz="2500" b="1" dirty="0">
              <a:solidFill>
                <a:schemeClr val="accent1"/>
              </a:solidFill>
            </a:endParaRPr>
          </a:p>
          <a:p>
            <a:pPr lvl="1"/>
            <a:r>
              <a:rPr lang="pt-BR" sz="2500" dirty="0" smtClean="0">
                <a:cs typeface="Arial" panose="020B0604020202020204" pitchFamily="34" charset="0"/>
              </a:rPr>
              <a:t>Melhor </a:t>
            </a:r>
            <a:r>
              <a:rPr lang="pt-BR" sz="2500" dirty="0">
                <a:cs typeface="Arial" panose="020B0604020202020204" pitchFamily="34" charset="0"/>
              </a:rPr>
              <a:t>qualidade do atendimento</a:t>
            </a:r>
          </a:p>
          <a:p>
            <a:pPr lvl="1"/>
            <a:r>
              <a:rPr lang="pt-BR" sz="2500" dirty="0">
                <a:cs typeface="Arial" panose="020B0604020202020204" pitchFamily="34" charset="0"/>
              </a:rPr>
              <a:t>Maior efetividade na resolução dos problemas de saúde da população</a:t>
            </a:r>
          </a:p>
          <a:p>
            <a:pPr lvl="1"/>
            <a:r>
              <a:rPr lang="pt-BR" sz="2500" dirty="0">
                <a:cs typeface="Arial" panose="020B0604020202020204" pitchFamily="34" charset="0"/>
              </a:rPr>
              <a:t>Maior conhecimento da população sobre sua própria doença</a:t>
            </a:r>
          </a:p>
          <a:p>
            <a:pPr>
              <a:buNone/>
            </a:pPr>
            <a:r>
              <a:rPr lang="pt-BR" sz="2500" b="1" i="1" dirty="0" smtClean="0">
                <a:solidFill>
                  <a:schemeClr val="accent1"/>
                </a:solidFill>
                <a:cs typeface="Arial"/>
              </a:rPr>
              <a:t>	</a:t>
            </a: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Incorporação </a:t>
            </a:r>
            <a:r>
              <a:rPr lang="pt-BR" sz="2500" b="1" dirty="0">
                <a:solidFill>
                  <a:schemeClr val="accent1"/>
                </a:solidFill>
                <a:cs typeface="Arial"/>
              </a:rPr>
              <a:t>da intervenção à rotina do serviço</a:t>
            </a:r>
            <a:endParaRPr lang="pt-BR" sz="2500" b="1" dirty="0">
              <a:solidFill>
                <a:schemeClr val="accent1"/>
              </a:solidFill>
            </a:endParaRPr>
          </a:p>
          <a:p>
            <a:pPr lvl="1"/>
            <a:r>
              <a:rPr lang="pt-BR" sz="2500" dirty="0"/>
              <a:t>Busca ativa</a:t>
            </a:r>
          </a:p>
          <a:p>
            <a:pPr lvl="1"/>
            <a:r>
              <a:rPr lang="pt-BR" sz="2500" dirty="0"/>
              <a:t>Ficha-espelho</a:t>
            </a:r>
          </a:p>
          <a:p>
            <a:pPr lvl="1"/>
            <a:r>
              <a:rPr lang="pt-BR" sz="2500" dirty="0"/>
              <a:t>Agenda</a:t>
            </a:r>
          </a:p>
          <a:p>
            <a:pPr lvl="1"/>
            <a:r>
              <a:rPr lang="pt-BR" sz="2500" dirty="0"/>
              <a:t>Protocolos</a:t>
            </a:r>
          </a:p>
          <a:p>
            <a:pPr>
              <a:buNone/>
            </a:pPr>
            <a:endParaRPr lang="pt-BR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</a:rPr>
              <a:t>Reflexões críticas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196752"/>
            <a:ext cx="8477544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D</a:t>
            </a:r>
            <a:r>
              <a:rPr lang="pt-BR" sz="2500" b="1" dirty="0" smtClean="0">
                <a:solidFill>
                  <a:schemeClr val="accent1"/>
                </a:solidFill>
              </a:rPr>
              <a:t>esenvolvimento do curso em relação às  expectativas iniciais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 smtClean="0"/>
              <a:t>  </a:t>
            </a:r>
            <a:r>
              <a:rPr lang="pt-BR" sz="2500" dirty="0"/>
              <a:t>	</a:t>
            </a:r>
            <a:r>
              <a:rPr lang="pt-BR" sz="2500" dirty="0" smtClean="0"/>
              <a:t>Teoria X  </a:t>
            </a:r>
            <a:r>
              <a:rPr lang="pt-BR" sz="2500" dirty="0"/>
              <a:t>P</a:t>
            </a:r>
            <a:r>
              <a:rPr lang="pt-BR" sz="2500" dirty="0" smtClean="0"/>
              <a:t>rática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 smtClean="0">
                <a:cs typeface="Arial"/>
              </a:rPr>
              <a:t>	Precariedade da estrutura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>
                <a:cs typeface="Arial"/>
              </a:rPr>
              <a:t>	</a:t>
            </a:r>
            <a:endParaRPr lang="pt-BR" sz="2500" dirty="0" smtClean="0">
              <a:cs typeface="Arial"/>
            </a:endParaRPr>
          </a:p>
          <a:p>
            <a:pPr>
              <a:spcBef>
                <a:spcPts val="1200"/>
              </a:spcBef>
              <a:buNone/>
            </a:pP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O</a:t>
            </a:r>
            <a:r>
              <a:rPr lang="pt-BR" sz="2500" b="1" dirty="0" smtClean="0">
                <a:solidFill>
                  <a:schemeClr val="accent1"/>
                </a:solidFill>
              </a:rPr>
              <a:t> significado do curso para a  prática profissional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 smtClean="0"/>
              <a:t>     Trabalho em equipe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 smtClean="0"/>
              <a:t>	Organização do serviço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/>
              <a:t>	</a:t>
            </a:r>
            <a:r>
              <a:rPr lang="pt-BR" sz="2500" dirty="0" smtClean="0"/>
              <a:t>Necessidade de investimento em estrutura (gestão)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/>
              <a:t>	</a:t>
            </a:r>
            <a:r>
              <a:rPr lang="pt-BR" sz="2500" dirty="0" smtClean="0"/>
              <a:t>Educação continuada</a:t>
            </a:r>
          </a:p>
          <a:p>
            <a:pPr>
              <a:spcBef>
                <a:spcPts val="1200"/>
              </a:spcBef>
              <a:buNone/>
            </a:pPr>
            <a:r>
              <a:rPr lang="pt-BR" sz="2500" dirty="0" smtClean="0"/>
              <a:t>	Exigência pessoal na melhoria da prática clínica</a:t>
            </a:r>
          </a:p>
          <a:p>
            <a:pPr>
              <a:spcBef>
                <a:spcPts val="1200"/>
              </a:spcBef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</a:rPr>
              <a:t>Reflexões críticas</a:t>
            </a:r>
            <a:endParaRPr lang="pt-BR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2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500" b="1" dirty="0" smtClean="0">
                <a:solidFill>
                  <a:schemeClr val="accent1"/>
                </a:solidFill>
                <a:cs typeface="Arial"/>
              </a:rPr>
              <a:t>Aprendizados mais relevantes</a:t>
            </a:r>
          </a:p>
          <a:p>
            <a:endParaRPr lang="pt-BR" sz="2500" dirty="0" smtClean="0">
              <a:cs typeface="Arial"/>
            </a:endParaRPr>
          </a:p>
          <a:p>
            <a:r>
              <a:rPr lang="pt-BR" sz="2500" dirty="0" smtClean="0">
                <a:cs typeface="Arial"/>
              </a:rPr>
              <a:t>Necessidade de dados locais para intervenções</a:t>
            </a:r>
          </a:p>
          <a:p>
            <a:r>
              <a:rPr lang="pt-BR" sz="2500" dirty="0" smtClean="0"/>
              <a:t>Necessidade de organização do serviço</a:t>
            </a:r>
          </a:p>
          <a:p>
            <a:r>
              <a:rPr lang="pt-BR" sz="2500" dirty="0" smtClean="0"/>
              <a:t>Lutar por melhores condições </a:t>
            </a:r>
            <a:endParaRPr lang="pt-BR" sz="2500" dirty="0" smtClean="0"/>
          </a:p>
          <a:p>
            <a:r>
              <a:rPr lang="pt-BR" sz="2500" dirty="0" smtClean="0"/>
              <a:t>Busca </a:t>
            </a:r>
            <a:r>
              <a:rPr lang="pt-BR" sz="2500" dirty="0" smtClean="0"/>
              <a:t>de apoio popular</a:t>
            </a:r>
          </a:p>
          <a:p>
            <a:r>
              <a:rPr lang="pt-BR" sz="2500" dirty="0" smtClean="0"/>
              <a:t>Necessidade de manter educação permanente.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accent1"/>
                </a:solidFill>
                <a:latin typeface="+mn-lt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/>
              <a:t>BRASIL. MINISTÉRIO DA SAÚDE. Secretaria de Atenção à Saúde. Departamento de Atenção Básica. </a:t>
            </a:r>
            <a:r>
              <a:rPr lang="pt-BR" sz="2500" b="1" dirty="0"/>
              <a:t>Diabetes Mellitus</a:t>
            </a:r>
            <a:r>
              <a:rPr lang="pt-BR" sz="2500" dirty="0"/>
              <a:t>. Ministério da Saúde, Secretaria de Atenção à Saúde, Departamento de Atenção Básica. Brasília: Ministério da Saúde, 2013.</a:t>
            </a:r>
          </a:p>
          <a:p>
            <a:r>
              <a:rPr lang="pt-BR" sz="2500" dirty="0"/>
              <a:t>BRASIL. MINISTÉRIO DA SAÚDE. Secretaria de Atenção à Saúde. Departamento de Atenção Básica. </a:t>
            </a:r>
            <a:r>
              <a:rPr lang="pt-BR" sz="2500" b="1" dirty="0"/>
              <a:t>Hipertensão Arterial Sistêmica.</a:t>
            </a:r>
            <a:r>
              <a:rPr lang="pt-BR" sz="2500" dirty="0"/>
              <a:t> Ministério da Saúde, Secretaria de Atenção à Saúde, Departamento de Atenção Básica.. Brasília: Ministério da Saúde, 2013.</a:t>
            </a:r>
          </a:p>
        </p:txBody>
      </p:sp>
    </p:spTree>
    <p:extLst>
      <p:ext uri="{BB962C8B-B14F-4D97-AF65-F5344CB8AC3E}">
        <p14:creationId xmlns:p14="http://schemas.microsoft.com/office/powerpoint/2010/main" val="2564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486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sz="4800" dirty="0" smtClean="0">
                <a:solidFill>
                  <a:srgbClr val="0070C0"/>
                </a:solidFill>
              </a:rPr>
              <a:t>OBRIGADA!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Município de </a:t>
            </a:r>
            <a:r>
              <a:rPr lang="pt-BR" dirty="0" err="1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Paraú</a:t>
            </a:r>
            <a:r>
              <a:rPr lang="pt-BR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pt-BR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RN</a:t>
            </a:r>
            <a:endParaRPr lang="pt-BR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84177"/>
            <a:ext cx="8229600" cy="6766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500" b="1" dirty="0" smtClean="0">
                <a:solidFill>
                  <a:schemeClr val="accent1"/>
                </a:solidFill>
              </a:rPr>
              <a:t> </a:t>
            </a:r>
            <a:r>
              <a:rPr lang="pt-BR" sz="25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População</a:t>
            </a:r>
            <a:r>
              <a:rPr lang="pt-BR" sz="2500" b="1" dirty="0">
                <a:solidFill>
                  <a:schemeClr val="accent1"/>
                </a:solidFill>
                <a:cs typeface="Arial" panose="020B0604020202020204" pitchFamily="34" charset="0"/>
              </a:rPr>
              <a:t>: </a:t>
            </a:r>
            <a:r>
              <a:rPr lang="pt-BR" sz="2500" b="1" dirty="0">
                <a:solidFill>
                  <a:schemeClr val="accent1"/>
                </a:solidFill>
                <a:cs typeface="Arial" panose="020B0604020202020204" pitchFamily="34" charset="0"/>
              </a:rPr>
              <a:t>3924</a:t>
            </a:r>
            <a:r>
              <a:rPr lang="pt-BR" sz="25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pt-BR" sz="2500" b="1" dirty="0">
                <a:solidFill>
                  <a:schemeClr val="accent1"/>
                </a:solidFill>
                <a:cs typeface="Arial" panose="020B0604020202020204" pitchFamily="34" charset="0"/>
              </a:rPr>
              <a:t>habitantes (IBGE, 2010)</a:t>
            </a:r>
          </a:p>
          <a:p>
            <a:pPr marL="0" indent="0" algn="ctr">
              <a:buNone/>
            </a:pPr>
            <a:endParaRPr lang="pt-BR" sz="25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sz="28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pt-BR" sz="2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1" y="2492896"/>
            <a:ext cx="7416822" cy="1231106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pt-BR" sz="2500" dirty="0" smtClean="0">
                <a:cs typeface="Arial" panose="020B0604020202020204" pitchFamily="34" charset="0"/>
              </a:rPr>
              <a:t>02 </a:t>
            </a:r>
            <a:r>
              <a:rPr lang="pt-BR" sz="2500" dirty="0" smtClean="0">
                <a:cs typeface="Arial" panose="020B0604020202020204" pitchFamily="34" charset="0"/>
              </a:rPr>
              <a:t>Unidades de Estratégia de Saúde da Família </a:t>
            </a:r>
          </a:p>
          <a:p>
            <a:r>
              <a:rPr lang="pt-BR" sz="2500" dirty="0">
                <a:cs typeface="Arial" panose="020B0604020202020204" pitchFamily="34" charset="0"/>
              </a:rPr>
              <a:t>0</a:t>
            </a:r>
            <a:r>
              <a:rPr lang="pt-BR" sz="2500" dirty="0" smtClean="0">
                <a:cs typeface="Arial" panose="020B0604020202020204" pitchFamily="34" charset="0"/>
              </a:rPr>
              <a:t>1 Hospital Municipal – atua como unidade mista</a:t>
            </a:r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1969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500" dirty="0" smtClean="0"/>
              <a:t>População: </a:t>
            </a:r>
            <a:r>
              <a:rPr lang="pt-BR" sz="2500" dirty="0"/>
              <a:t>1962 </a:t>
            </a:r>
            <a:r>
              <a:rPr lang="pt-BR" sz="2500" dirty="0" smtClean="0"/>
              <a:t>habitantes</a:t>
            </a:r>
          </a:p>
          <a:p>
            <a:pPr algn="just">
              <a:buNone/>
            </a:pPr>
            <a:endParaRPr lang="pt-BR" sz="2500" dirty="0" smtClean="0"/>
          </a:p>
          <a:p>
            <a:pPr marL="0" indent="0" algn="just">
              <a:buNone/>
            </a:pPr>
            <a:r>
              <a:rPr lang="pt-BR" sz="2500" dirty="0" smtClean="0"/>
              <a:t>Equipe (</a:t>
            </a:r>
            <a:r>
              <a:rPr lang="pt-BR" sz="2500" dirty="0" smtClean="0"/>
              <a:t>um</a:t>
            </a:r>
            <a:r>
              <a:rPr lang="pt-BR" sz="2500" dirty="0" smtClean="0"/>
              <a:t> </a:t>
            </a:r>
            <a:r>
              <a:rPr lang="pt-BR" sz="2500" dirty="0" smtClean="0"/>
              <a:t>médico, </a:t>
            </a:r>
            <a:r>
              <a:rPr lang="pt-BR" sz="2500" dirty="0" smtClean="0"/>
              <a:t>uma</a:t>
            </a:r>
            <a:r>
              <a:rPr lang="pt-BR" sz="2500" dirty="0" smtClean="0"/>
              <a:t> </a:t>
            </a:r>
            <a:r>
              <a:rPr lang="pt-BR" sz="2500" dirty="0" smtClean="0"/>
              <a:t>enfermeira, </a:t>
            </a:r>
            <a:r>
              <a:rPr lang="pt-BR" sz="2500" dirty="0" smtClean="0"/>
              <a:t>um</a:t>
            </a:r>
            <a:r>
              <a:rPr lang="pt-BR" sz="2500" dirty="0" smtClean="0"/>
              <a:t> odontólogo, um técnico de saúde bucal, dois auxiliares </a:t>
            </a:r>
            <a:r>
              <a:rPr lang="pt-BR" sz="2500" dirty="0" smtClean="0"/>
              <a:t>de </a:t>
            </a:r>
            <a:r>
              <a:rPr lang="pt-BR" sz="2500" dirty="0" smtClean="0"/>
              <a:t>enfermagem,  seis ACS).</a:t>
            </a:r>
            <a:endParaRPr lang="pt-BR" sz="2500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Caracterização da ESF - </a:t>
            </a:r>
            <a:r>
              <a:rPr lang="pt-BR" sz="2800" b="1" i="1" dirty="0" smtClean="0">
                <a:solidFill>
                  <a:srgbClr val="0070C0"/>
                </a:solidFill>
              </a:rPr>
              <a:t>Contador – Zona Rural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616768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+mn-lt"/>
              </a:rPr>
              <a:t>Objetivos gerais e específicos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501207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OBJETIVO GERAL: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Melhorar a qualidade de vida dos hipertensos e diabéticos da UBS</a:t>
            </a:r>
          </a:p>
          <a:p>
            <a:pPr marL="457200" lvl="1" indent="0">
              <a:buNone/>
            </a:pPr>
            <a:endParaRPr lang="pt-BR" sz="53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OBJETIVOS ESPECÍFICOS: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Ampliação da cobertura aos hipertensos e diabéticos;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Melhorar a qualidade da atenção a hipertensos e diabéticos;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Melhorar a adesão de diabéticos e hipertensos ao programa;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Aprimorar o registro das informações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Mapeamento dos hipertensos e diabéticos de risco para doença cardiovascular</a:t>
            </a:r>
          </a:p>
          <a:p>
            <a:pPr marL="457200" lvl="1" indent="0">
              <a:buNone/>
            </a:pPr>
            <a:r>
              <a:rPr lang="pt-BR" sz="5300" dirty="0">
                <a:cs typeface="Arial" panose="020B0604020202020204" pitchFamily="34" charset="0"/>
              </a:rPr>
              <a:t>	Promover a saúde dos hipertensos e </a:t>
            </a:r>
            <a:r>
              <a:rPr lang="pt-BR" sz="5300" dirty="0" smtClean="0">
                <a:cs typeface="Arial" panose="020B0604020202020204" pitchFamily="34" charset="0"/>
              </a:rPr>
              <a:t>diabético</a:t>
            </a:r>
            <a:endParaRPr lang="pt-BR" sz="5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861247"/>
          </a:xfrm>
        </p:spPr>
        <p:txBody>
          <a:bodyPr>
            <a:noAutofit/>
          </a:bodyPr>
          <a:lstStyle/>
          <a:p>
            <a:pPr algn="just"/>
            <a:r>
              <a:rPr lang="pt-BR" sz="2500" dirty="0" smtClean="0">
                <a:solidFill>
                  <a:schemeClr val="accent1"/>
                </a:solidFill>
              </a:rPr>
              <a:t> </a:t>
            </a:r>
            <a:r>
              <a:rPr lang="pt-BR" sz="2500" dirty="0" smtClean="0"/>
              <a:t>Protocolo - Ministério da saúde, </a:t>
            </a:r>
            <a:r>
              <a:rPr lang="pt-BR" sz="2500" dirty="0" smtClean="0"/>
              <a:t>2013</a:t>
            </a:r>
            <a:r>
              <a:rPr lang="pt-BR" sz="2500" dirty="0" smtClean="0"/>
              <a:t> - </a:t>
            </a:r>
            <a:r>
              <a:rPr lang="pt-BR" sz="2500" i="1" dirty="0" smtClean="0"/>
              <a:t>“</a:t>
            </a:r>
            <a:r>
              <a:rPr lang="pt-BR" sz="2500" i="1" dirty="0" smtClean="0"/>
              <a:t>Cadernos de Atenção Básica: </a:t>
            </a:r>
            <a:r>
              <a:rPr lang="pt-BR" sz="2500" i="1" dirty="0" smtClean="0"/>
              <a:t>Hipertensão Arterial Sistêmica e Diabetes Mellitus ”</a:t>
            </a:r>
            <a:endParaRPr lang="pt-BR" sz="2500" i="1" dirty="0" smtClean="0"/>
          </a:p>
          <a:p>
            <a:pPr algn="just"/>
            <a:r>
              <a:rPr lang="pt-BR" sz="2500" dirty="0" smtClean="0"/>
              <a:t>Ações em </a:t>
            </a:r>
            <a:r>
              <a:rPr lang="pt-BR" sz="2500" dirty="0" smtClean="0"/>
              <a:t>múltiplos </a:t>
            </a:r>
            <a:r>
              <a:rPr lang="pt-BR" sz="2500" dirty="0" smtClean="0"/>
              <a:t>eixos</a:t>
            </a:r>
            <a:r>
              <a:rPr lang="pt-BR" sz="2500" dirty="0" smtClean="0"/>
              <a:t>:</a:t>
            </a:r>
          </a:p>
          <a:p>
            <a:pPr lvl="2"/>
            <a:r>
              <a:rPr lang="pt-BR" sz="2500" dirty="0" smtClean="0">
                <a:cs typeface="Arial" panose="020B0604020202020204" pitchFamily="34" charset="0"/>
              </a:rPr>
              <a:t>Garantia </a:t>
            </a:r>
            <a:r>
              <a:rPr lang="pt-BR" sz="2500" dirty="0">
                <a:cs typeface="Arial" panose="020B0604020202020204" pitchFamily="34" charset="0"/>
              </a:rPr>
              <a:t>dos registros de hipertensos e diabéticos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Melhora do acolhimento de hipertensos e diabéticos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Informação sobre o projeto de intervenção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Capacitação dos ACS para orientar os pacientes</a:t>
            </a:r>
          </a:p>
          <a:p>
            <a:pPr marL="914400" lvl="2" indent="0">
              <a:buNone/>
            </a:pP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pt-BR" sz="25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/>
          </a:bodyPr>
          <a:lstStyle/>
          <a:p>
            <a:pPr lvl="2"/>
            <a:r>
              <a:rPr lang="pt-BR" sz="2500" dirty="0">
                <a:cs typeface="Arial" panose="020B0604020202020204" pitchFamily="34" charset="0"/>
              </a:rPr>
              <a:t>Prescrição medicamentos da farmácia popular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Avaliação da necessidade de encaminhamento odontológico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Educação em saúde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Capacitação da equipe para a realização de exame clínico apropriado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Criação de atividades em grupo para hipertensos e diabéticos</a:t>
            </a:r>
          </a:p>
          <a:p>
            <a:pPr lvl="2"/>
            <a:r>
              <a:rPr lang="pt-BR" sz="2500" dirty="0">
                <a:cs typeface="Arial" panose="020B0604020202020204" pitchFamily="34" charset="0"/>
              </a:rPr>
              <a:t>Reunião e organização da equipe para as atividades em </a:t>
            </a:r>
            <a:r>
              <a:rPr lang="pt-BR" sz="2500" dirty="0" smtClean="0">
                <a:cs typeface="Arial" panose="020B0604020202020204" pitchFamily="34" charset="0"/>
              </a:rPr>
              <a:t>grupos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0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pt-BR" sz="2700" dirty="0">
                <a:cs typeface="Arial" panose="020B0604020202020204" pitchFamily="34" charset="0"/>
              </a:rPr>
              <a:t>Realização do exame clínico completo nos pacientes hipertensos e diabéticos</a:t>
            </a:r>
          </a:p>
          <a:p>
            <a:pPr lvl="2"/>
            <a:r>
              <a:rPr lang="pt-BR" sz="2700" dirty="0">
                <a:cs typeface="Arial" panose="020B0604020202020204" pitchFamily="34" charset="0"/>
              </a:rPr>
              <a:t>Atualização dos exames complementares nos pacientes hipertensos e </a:t>
            </a:r>
            <a:r>
              <a:rPr lang="pt-BR" sz="2700" dirty="0" smtClean="0">
                <a:cs typeface="Arial" panose="020B0604020202020204" pitchFamily="34" charset="0"/>
              </a:rPr>
              <a:t>diabéticos</a:t>
            </a:r>
          </a:p>
          <a:p>
            <a:pPr marL="914400" lvl="2" indent="0">
              <a:buNone/>
            </a:pPr>
            <a:endParaRPr lang="pt-BR" sz="2700" dirty="0"/>
          </a:p>
          <a:p>
            <a:pPr algn="just"/>
            <a:r>
              <a:rPr lang="pt-BR" sz="2700" dirty="0" smtClean="0"/>
              <a:t>Registro</a:t>
            </a:r>
            <a:r>
              <a:rPr lang="pt-BR" sz="2700" dirty="0"/>
              <a:t>: ficha-espelho</a:t>
            </a:r>
          </a:p>
          <a:p>
            <a:pPr algn="just"/>
            <a:endParaRPr lang="pt-BR" sz="2700" dirty="0"/>
          </a:p>
          <a:p>
            <a:pPr algn="just"/>
            <a:r>
              <a:rPr lang="pt-BR" sz="2700" dirty="0"/>
              <a:t>Monitoramento -  planilhas para coleta de dados</a:t>
            </a:r>
          </a:p>
          <a:p>
            <a:pPr lvl="2"/>
            <a:endParaRPr lang="pt-B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972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936</Words>
  <Application>Microsoft Office PowerPoint</Application>
  <PresentationFormat>Apresentação na tela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Tema do Office</vt:lpstr>
      <vt:lpstr>Qualificação da atenção aos aos hipertensos e diabéticos na UBS Rosália Gondim de Melo do Munícipio Paraú/RN</vt:lpstr>
      <vt:lpstr>Introdução</vt:lpstr>
      <vt:lpstr>Município de Paraú, RN</vt:lpstr>
      <vt:lpstr>Introdução</vt:lpstr>
      <vt:lpstr>Apresentação do PowerPoint</vt:lpstr>
      <vt:lpstr>Objetivos gerais e específicos</vt:lpstr>
      <vt:lpstr>Metodologia</vt:lpstr>
      <vt:lpstr>Metodologia</vt:lpstr>
      <vt:lpstr>Metodologia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Reflexões críticas</vt:lpstr>
      <vt:lpstr>Reflexões críticas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Victor Hugo Almeida de Moraes</cp:lastModifiedBy>
  <cp:revision>158</cp:revision>
  <dcterms:created xsi:type="dcterms:W3CDTF">2012-09-16T14:57:11Z</dcterms:created>
  <dcterms:modified xsi:type="dcterms:W3CDTF">2015-01-23T01:40:06Z</dcterms:modified>
</cp:coreProperties>
</file>