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B97891-EE4D-4342-B041-EFC761D3D85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4A5277-4E9E-4EFC-977D-35450115BF2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Atenção à saúde dos usuários hipertensos e diabéticos da Unidade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Nova Natal-Natal/RN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772400" cy="16430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UNIVERSIDADE ABERTA DO SUS – UNASUS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</a:p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</a:p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Modalidade a Distância</a:t>
            </a:r>
          </a:p>
          <a:p>
            <a:pPr algn="ctr"/>
            <a:r>
              <a:rPr lang="pt-BR" sz="55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55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7290" y="450057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Orientadora: Érica Almeida Coelho</a:t>
            </a:r>
          </a:p>
          <a:p>
            <a:r>
              <a:rPr lang="pt-BR" dirty="0" smtClean="0"/>
              <a:t>Aluna: Rafaela Menezes Souza Pessoa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868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Natal, 2014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812816"/>
            <a:ext cx="8183880" cy="4187952"/>
          </a:xfrm>
        </p:spPr>
        <p:txBody>
          <a:bodyPr/>
          <a:lstStyle/>
          <a:p>
            <a:r>
              <a:rPr lang="pt-BR" dirty="0" smtClean="0"/>
              <a:t>Mapear hipertensos e diabéticos de risco para doença </a:t>
            </a:r>
            <a:r>
              <a:rPr lang="pt-BR" dirty="0" smtClean="0"/>
              <a:t>cardiovascular: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Realizar estratificação do risco cardiovascular em 100% dos hipertensos e/ou diabéticos cadastrados na unidade de saúde.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Promoção </a:t>
            </a:r>
            <a:r>
              <a:rPr lang="pt-BR" dirty="0" smtClean="0"/>
              <a:t>da </a:t>
            </a:r>
            <a:r>
              <a:rPr lang="pt-BR" dirty="0" smtClean="0"/>
              <a:t>saúde.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7141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142984"/>
            <a:ext cx="8183880" cy="5715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Monitoramento e avaliação: Registro e ficha-espelho;</a:t>
            </a:r>
          </a:p>
          <a:p>
            <a:pPr lvl="1" algn="just"/>
            <a:r>
              <a:rPr lang="pt-BR" dirty="0" smtClean="0"/>
              <a:t>Realização </a:t>
            </a:r>
            <a:r>
              <a:rPr lang="pt-BR" dirty="0" smtClean="0"/>
              <a:t>de exame clínico </a:t>
            </a:r>
            <a:r>
              <a:rPr lang="pt-BR" dirty="0" smtClean="0"/>
              <a:t>apropriado;</a:t>
            </a:r>
          </a:p>
          <a:p>
            <a:pPr lvl="1" algn="just"/>
            <a:r>
              <a:rPr lang="pt-BR" dirty="0" smtClean="0"/>
              <a:t>Exames laboratoriais em dia;</a:t>
            </a:r>
          </a:p>
          <a:p>
            <a:pPr lvl="1" algn="just"/>
            <a:r>
              <a:rPr lang="pt-BR" dirty="0" smtClean="0"/>
              <a:t>Acesso </a:t>
            </a:r>
            <a:r>
              <a:rPr lang="pt-BR" dirty="0" smtClean="0"/>
              <a:t>aos medicamentos da farmácia </a:t>
            </a:r>
            <a:r>
              <a:rPr lang="pt-BR" dirty="0" smtClean="0"/>
              <a:t>popular/</a:t>
            </a:r>
            <a:r>
              <a:rPr lang="pt-BR" dirty="0" err="1" smtClean="0"/>
              <a:t>hiperdia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Consultas em dia.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Organização e gestão do serviço: Garantir o equipamento necessário;</a:t>
            </a:r>
          </a:p>
          <a:p>
            <a:pPr lvl="1" algn="just"/>
            <a:r>
              <a:rPr lang="pt-BR" dirty="0" smtClean="0"/>
              <a:t>Triagem e acolhimento;</a:t>
            </a:r>
          </a:p>
          <a:p>
            <a:pPr lvl="1" algn="just"/>
            <a:r>
              <a:rPr lang="pt-BR" dirty="0" smtClean="0"/>
              <a:t>Visitas domiciliares a usuários faltosos;</a:t>
            </a:r>
          </a:p>
          <a:p>
            <a:pPr lvl="1" algn="just"/>
            <a:r>
              <a:rPr lang="pt-BR" dirty="0" smtClean="0"/>
              <a:t>priorizar </a:t>
            </a:r>
            <a:r>
              <a:rPr lang="pt-BR" dirty="0" smtClean="0"/>
              <a:t>o atendimento dos pacientes avaliados como de alto </a:t>
            </a:r>
            <a:r>
              <a:rPr lang="pt-BR" dirty="0" smtClean="0"/>
              <a:t>risco;</a:t>
            </a:r>
          </a:p>
          <a:p>
            <a:pPr lvl="1" algn="just"/>
            <a:r>
              <a:rPr lang="pt-BR" dirty="0" smtClean="0"/>
              <a:t>Manter as informações do SIAB </a:t>
            </a:r>
            <a:r>
              <a:rPr lang="pt-BR" dirty="0" smtClean="0"/>
              <a:t>atualizadas.</a:t>
            </a:r>
          </a:p>
          <a:p>
            <a:pPr lvl="1" algn="just"/>
            <a:endParaRPr lang="pt-BR" dirty="0" smtClean="0"/>
          </a:p>
          <a:p>
            <a:pPr lvl="1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187952"/>
          </a:xfrm>
        </p:spPr>
        <p:txBody>
          <a:bodyPr/>
          <a:lstStyle/>
          <a:p>
            <a:r>
              <a:rPr lang="pt-BR" dirty="0" smtClean="0"/>
              <a:t>Engajamento público:</a:t>
            </a:r>
          </a:p>
          <a:p>
            <a:pPr lvl="1"/>
            <a:r>
              <a:rPr lang="pt-BR" dirty="0" smtClean="0"/>
              <a:t>Orientações;</a:t>
            </a:r>
          </a:p>
          <a:p>
            <a:pPr lvl="1"/>
            <a:r>
              <a:rPr lang="pt-BR" dirty="0" smtClean="0"/>
              <a:t>Grupos de hipertensos e diabéticos.</a:t>
            </a:r>
          </a:p>
          <a:p>
            <a:endParaRPr lang="pt-BR" dirty="0" smtClean="0"/>
          </a:p>
          <a:p>
            <a:r>
              <a:rPr lang="pt-BR" dirty="0" smtClean="0"/>
              <a:t>Qualificação da prática clínica:</a:t>
            </a:r>
          </a:p>
          <a:p>
            <a:pPr lvl="1"/>
            <a:r>
              <a:rPr lang="pt-BR" dirty="0" smtClean="0"/>
              <a:t>Capacitar os ACS:</a:t>
            </a:r>
          </a:p>
          <a:p>
            <a:pPr lvl="2"/>
            <a:r>
              <a:rPr lang="pt-BR" dirty="0" smtClean="0"/>
              <a:t>Cadastramento;</a:t>
            </a:r>
          </a:p>
          <a:p>
            <a:pPr lvl="2"/>
            <a:r>
              <a:rPr lang="pt-BR" dirty="0" smtClean="0"/>
              <a:t>O</a:t>
            </a:r>
            <a:r>
              <a:rPr lang="pt-BR" dirty="0" smtClean="0"/>
              <a:t>rientar sobre a periodicidade da consulta;</a:t>
            </a:r>
          </a:p>
          <a:p>
            <a:pPr lvl="2"/>
            <a:r>
              <a:rPr lang="pt-BR" dirty="0" smtClean="0"/>
              <a:t>R</a:t>
            </a:r>
            <a:r>
              <a:rPr lang="pt-BR" dirty="0" smtClean="0"/>
              <a:t>ealizar </a:t>
            </a:r>
            <a:r>
              <a:rPr lang="pt-BR" dirty="0" smtClean="0"/>
              <a:t>estratificação de risco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429156"/>
          </a:xfrm>
        </p:spPr>
        <p:txBody>
          <a:bodyPr/>
          <a:lstStyle/>
          <a:p>
            <a:r>
              <a:rPr lang="pt-BR" sz="2400" dirty="0" smtClean="0"/>
              <a:t>Alcançar a cobertura mínima de 50% dos hipertensos e/ou diabéticos da área sendo cadastrados e acompanhados no programa </a:t>
            </a:r>
            <a:r>
              <a:rPr lang="pt-BR" sz="2400" dirty="0" err="1" smtClean="0"/>
              <a:t>Hiperdia</a:t>
            </a:r>
            <a:r>
              <a:rPr lang="pt-BR" sz="2400" dirty="0" smtClean="0"/>
              <a:t> na </a:t>
            </a:r>
            <a:r>
              <a:rPr lang="pt-BR" sz="2400" dirty="0" smtClean="0"/>
              <a:t>UBS:</a:t>
            </a:r>
            <a:endParaRPr lang="pt-BR" sz="2400" dirty="0" smtClean="0"/>
          </a:p>
          <a:p>
            <a:endParaRPr lang="pt-BR" dirty="0"/>
          </a:p>
        </p:txBody>
      </p:sp>
      <p:pic>
        <p:nvPicPr>
          <p:cNvPr id="4" name="Imagem 3" descr="C:\Users\Célia\Desktop\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5760085" cy="138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C:\Users\Célia\Desktop\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636"/>
            <a:ext cx="557216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357298"/>
            <a:ext cx="8183880" cy="4759456"/>
          </a:xfrm>
        </p:spPr>
        <p:txBody>
          <a:bodyPr/>
          <a:lstStyle/>
          <a:p>
            <a:pPr algn="just"/>
            <a:r>
              <a:rPr lang="pt-BR" dirty="0" smtClean="0"/>
              <a:t>Realizar exame clínico apropriado em 100% dos hipertensos e/ou diabéticos. </a:t>
            </a:r>
            <a:endParaRPr lang="pt-BR" dirty="0" smtClean="0"/>
          </a:p>
          <a:p>
            <a:pPr algn="just"/>
            <a:r>
              <a:rPr lang="pt-BR" dirty="0" smtClean="0"/>
              <a:t>Garantir </a:t>
            </a:r>
            <a:r>
              <a:rPr lang="pt-BR" dirty="0" smtClean="0"/>
              <a:t>a 100% dos hipertensos e/ou diabéticos a realização de exames complementares em dia de acordo com o protocolo.  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4" y="1881187"/>
            <a:ext cx="5553096" cy="354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2" y="1809750"/>
            <a:ext cx="5557858" cy="361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741378"/>
            <a:ext cx="8183880" cy="4187952"/>
          </a:xfrm>
        </p:spPr>
        <p:txBody>
          <a:bodyPr/>
          <a:lstStyle/>
          <a:p>
            <a:pPr algn="just"/>
            <a:r>
              <a:rPr lang="pt-BR" dirty="0" smtClean="0"/>
              <a:t>Realizar avaliação da necessidade de atendimento odontológico em 100% dos hipertensos e/ou diabéticos.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39115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54006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7141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384188"/>
            <a:ext cx="8183880" cy="4187952"/>
          </a:xfrm>
        </p:spPr>
        <p:txBody>
          <a:bodyPr/>
          <a:lstStyle/>
          <a:p>
            <a:pPr algn="just"/>
            <a:r>
              <a:rPr lang="pt-BR" dirty="0" smtClean="0"/>
              <a:t>Realizar </a:t>
            </a:r>
            <a:r>
              <a:rPr lang="pt-BR" dirty="0" smtClean="0"/>
              <a:t>estratificação do risco cardiovascular em 100% dos hipertensos e/ou </a:t>
            </a:r>
            <a:r>
              <a:rPr lang="pt-BR" dirty="0" smtClean="0"/>
              <a:t>diabéticos: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2643187"/>
            <a:ext cx="53911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29132"/>
            <a:ext cx="5400675" cy="154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7141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527064"/>
            <a:ext cx="8183880" cy="4187952"/>
          </a:xfrm>
        </p:spPr>
        <p:txBody>
          <a:bodyPr/>
          <a:lstStyle/>
          <a:p>
            <a:pPr algn="just"/>
            <a:r>
              <a:rPr lang="pt-BR" dirty="0" smtClean="0"/>
              <a:t>Garantir orientação </a:t>
            </a:r>
            <a:r>
              <a:rPr lang="pt-BR" dirty="0" smtClean="0"/>
              <a:t>nutricional, </a:t>
            </a:r>
            <a:r>
              <a:rPr lang="pt-BR" dirty="0" smtClean="0"/>
              <a:t>prática regular de atividade </a:t>
            </a:r>
            <a:r>
              <a:rPr lang="pt-BR" dirty="0" smtClean="0"/>
              <a:t>física, </a:t>
            </a:r>
            <a:r>
              <a:rPr lang="pt-BR" dirty="0" smtClean="0"/>
              <a:t>riscos do </a:t>
            </a:r>
            <a:r>
              <a:rPr lang="pt-BR" dirty="0" smtClean="0"/>
              <a:t>tabagismo, </a:t>
            </a:r>
            <a:r>
              <a:rPr lang="pt-BR" dirty="0" smtClean="0"/>
              <a:t>higiene bucal</a:t>
            </a:r>
            <a:r>
              <a:rPr lang="pt-BR" dirty="0" smtClean="0"/>
              <a:t> a </a:t>
            </a:r>
            <a:r>
              <a:rPr lang="pt-BR" dirty="0" smtClean="0"/>
              <a:t>100% dos hipertensos e/ou diabéticos.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561498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550072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14488"/>
            <a:ext cx="540067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857364"/>
            <a:ext cx="5457825" cy="317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527064"/>
            <a:ext cx="8183880" cy="483089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Ampliação da cobertura;</a:t>
            </a:r>
          </a:p>
          <a:p>
            <a:endParaRPr lang="pt-BR" dirty="0" smtClean="0"/>
          </a:p>
          <a:p>
            <a:r>
              <a:rPr lang="pt-BR" dirty="0" smtClean="0"/>
              <a:t>Registro adequado;</a:t>
            </a:r>
          </a:p>
          <a:p>
            <a:endParaRPr lang="pt-BR" dirty="0" smtClean="0"/>
          </a:p>
          <a:p>
            <a:r>
              <a:rPr lang="pt-BR" dirty="0" smtClean="0"/>
              <a:t>Acolhimento e triagem;</a:t>
            </a:r>
          </a:p>
          <a:p>
            <a:endParaRPr lang="pt-BR" dirty="0" smtClean="0"/>
          </a:p>
          <a:p>
            <a:r>
              <a:rPr lang="pt-BR" dirty="0" smtClean="0"/>
              <a:t>Capacitação da equipe;</a:t>
            </a:r>
          </a:p>
          <a:p>
            <a:endParaRPr lang="pt-BR" dirty="0" smtClean="0"/>
          </a:p>
          <a:p>
            <a:r>
              <a:rPr lang="pt-BR" dirty="0" smtClean="0"/>
              <a:t>Qualificação da assistência;</a:t>
            </a:r>
          </a:p>
          <a:p>
            <a:endParaRPr lang="pt-BR" dirty="0" smtClean="0"/>
          </a:p>
          <a:p>
            <a:r>
              <a:rPr lang="pt-BR" dirty="0" smtClean="0"/>
              <a:t>Boa aceitação da população;</a:t>
            </a:r>
          </a:p>
          <a:p>
            <a:endParaRPr lang="pt-BR" dirty="0" smtClean="0"/>
          </a:p>
          <a:p>
            <a:r>
              <a:rPr lang="pt-BR" dirty="0" smtClean="0"/>
              <a:t>Impactos para a comunidade;</a:t>
            </a:r>
          </a:p>
          <a:p>
            <a:endParaRPr lang="pt-BR" dirty="0" smtClean="0"/>
          </a:p>
          <a:p>
            <a:r>
              <a:rPr lang="pt-BR" dirty="0" smtClean="0"/>
              <a:t>Continuação do Projeto.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2027130"/>
            <a:ext cx="8183880" cy="4187952"/>
          </a:xfrm>
        </p:spPr>
        <p:txBody>
          <a:bodyPr/>
          <a:lstStyle/>
          <a:p>
            <a:r>
              <a:rPr lang="pt-BR" dirty="0" smtClean="0"/>
              <a:t>Crescimento pessoal e profissional;</a:t>
            </a:r>
          </a:p>
          <a:p>
            <a:endParaRPr lang="pt-BR" dirty="0" smtClean="0"/>
          </a:p>
          <a:p>
            <a:r>
              <a:rPr lang="pt-BR" dirty="0" smtClean="0"/>
              <a:t>Parte de um processo de trabalho;</a:t>
            </a:r>
          </a:p>
          <a:p>
            <a:endParaRPr lang="pt-BR" dirty="0" smtClean="0"/>
          </a:p>
          <a:p>
            <a:r>
              <a:rPr lang="pt-BR" dirty="0" smtClean="0"/>
              <a:t>Envolvimento com os usuários.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0120" y="642918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r>
              <a:rPr lang="pt-BR" dirty="0" smtClean="0"/>
              <a:t>Caracterização da região: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Estado do Rio Grande do Norte: 3.013.740 (IBGE,2007);</a:t>
            </a:r>
          </a:p>
          <a:p>
            <a:pPr lvl="1"/>
            <a:r>
              <a:rPr lang="pt-BR" dirty="0" smtClean="0"/>
              <a:t>Município de Natal: 774.230;</a:t>
            </a:r>
          </a:p>
          <a:p>
            <a:pPr lvl="1"/>
            <a:r>
              <a:rPr lang="pt-BR" dirty="0" smtClean="0"/>
              <a:t>Bairro de Nova Natal: 22.000;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741378"/>
            <a:ext cx="8183880" cy="4187952"/>
          </a:xfrm>
        </p:spPr>
        <p:txBody>
          <a:bodyPr/>
          <a:lstStyle/>
          <a:p>
            <a:r>
              <a:rPr lang="pt-BR" sz="1400" b="1" dirty="0" smtClean="0"/>
              <a:t>GRUPO DE HIPERTENSOS E DIABÉTICOS</a:t>
            </a:r>
            <a:endParaRPr lang="pt-BR" sz="1400" dirty="0" smtClean="0"/>
          </a:p>
          <a:p>
            <a:endParaRPr lang="pt-BR" dirty="0"/>
          </a:p>
        </p:txBody>
      </p:sp>
      <p:pic>
        <p:nvPicPr>
          <p:cNvPr id="4" name="Imagem 3" descr="C:\Users\Célia\Desktop\IMG_16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204" y="2357430"/>
            <a:ext cx="479425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m 4" descr="C:\Users\Célia\Desktop\IMG_169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4848243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 descr="C:\Users\Célia\Desktop\IMG_169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285992"/>
            <a:ext cx="492922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6" descr="C:\Users\Célia\Desktop\FOTOS IPHONE\849WLWNH\IMG_12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214554"/>
            <a:ext cx="500066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 descr="C:\Users\Célia\Desktop\FOTOS IPHONE\849WLWNH\IMG_168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231589"/>
            <a:ext cx="5047586" cy="391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 descr="C:\Users\Célia\Desktop\FOTOS IPHONE\849WLWNH\IMG_114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3" y="2153790"/>
            <a:ext cx="5143536" cy="398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Célia\Desktop\FOTOS IPHONE\849WLWNH\IMG_169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2143116"/>
            <a:ext cx="5715040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142984"/>
            <a:ext cx="6715172" cy="1143008"/>
          </a:xfrm>
        </p:spPr>
        <p:txBody>
          <a:bodyPr/>
          <a:lstStyle/>
          <a:p>
            <a:r>
              <a:rPr lang="pt-BR" dirty="0" smtClean="0"/>
              <a:t>Equipe 43 – UBS Nova Natal;</a:t>
            </a:r>
          </a:p>
          <a:p>
            <a:r>
              <a:rPr lang="pt-BR" dirty="0" smtClean="0"/>
              <a:t>Orientadora Érica Almeida.</a:t>
            </a:r>
            <a:endParaRPr lang="pt-BR" dirty="0"/>
          </a:p>
        </p:txBody>
      </p:sp>
      <p:pic>
        <p:nvPicPr>
          <p:cNvPr id="3074" name="Picture 2" descr="C:\Users\Célia\Downloads\f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28651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598502"/>
            <a:ext cx="8183880" cy="4187952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Hipertensão arterial sistêmica para o Sistema Único de Saúde</a:t>
            </a:r>
            <a:r>
              <a:rPr lang="pt-BR" dirty="0" smtClean="0"/>
              <a:t>. Brasília: Ministério da Saúde, 2006a. 58 p. </a:t>
            </a:r>
          </a:p>
          <a:p>
            <a:r>
              <a:rPr lang="pt-BR" dirty="0" smtClean="0"/>
              <a:t>	</a:t>
            </a:r>
          </a:p>
          <a:p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Diabetes </a:t>
            </a:r>
            <a:r>
              <a:rPr lang="pt-BR" b="1" dirty="0" err="1" smtClean="0"/>
              <a:t>Mellitus</a:t>
            </a:r>
            <a:r>
              <a:rPr lang="pt-BR" b="1" dirty="0" smtClean="0"/>
              <a:t>. Brasília</a:t>
            </a:r>
            <a:r>
              <a:rPr lang="pt-BR" dirty="0" smtClean="0"/>
              <a:t>: Ministério da Saúde, 2006b. 64p. </a:t>
            </a:r>
          </a:p>
          <a:p>
            <a:r>
              <a:rPr lang="pt-BR" dirty="0" smtClean="0"/>
              <a:t>OPEZ-JARAMILLO, </a:t>
            </a:r>
            <a:r>
              <a:rPr lang="pt-BR" dirty="0" err="1" smtClean="0"/>
              <a:t>Patricio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</a:t>
            </a:r>
            <a:r>
              <a:rPr lang="pt-BR" b="1" dirty="0" smtClean="0"/>
              <a:t> Consenso latino-americano de hipertensão em pacientes com diabetes tipo 2 e síndrome metabólica.</a:t>
            </a:r>
            <a:r>
              <a:rPr lang="pt-BR" i="1" dirty="0" smtClean="0"/>
              <a:t> </a:t>
            </a:r>
            <a:r>
              <a:rPr lang="es-CO" i="1" dirty="0" err="1" smtClean="0"/>
              <a:t>Arq</a:t>
            </a:r>
            <a:r>
              <a:rPr lang="es-CO" i="1" dirty="0" smtClean="0"/>
              <a:t> </a:t>
            </a:r>
            <a:r>
              <a:rPr lang="es-CO" i="1" dirty="0" err="1" smtClean="0"/>
              <a:t>Bras</a:t>
            </a:r>
            <a:r>
              <a:rPr lang="es-CO" i="1" dirty="0" smtClean="0"/>
              <a:t> </a:t>
            </a:r>
            <a:r>
              <a:rPr lang="es-CO" i="1" dirty="0" err="1" smtClean="0"/>
              <a:t>Endocrinol</a:t>
            </a:r>
            <a:r>
              <a:rPr lang="es-CO" i="1" dirty="0" smtClean="0"/>
              <a:t> </a:t>
            </a:r>
            <a:r>
              <a:rPr lang="es-CO" i="1" dirty="0" err="1" smtClean="0"/>
              <a:t>Metab</a:t>
            </a:r>
            <a:r>
              <a:rPr lang="es-CO" dirty="0" smtClean="0"/>
              <a:t> [online]. 2014, vol.58, n.3, pp. 205-225. ISSN 0004-2730.</a:t>
            </a:r>
            <a:endParaRPr lang="pt-BR" dirty="0" smtClean="0"/>
          </a:p>
          <a:p>
            <a:r>
              <a:rPr lang="en-US" dirty="0" err="1" smtClean="0"/>
              <a:t>Reuler</a:t>
            </a:r>
            <a:r>
              <a:rPr lang="en-US" dirty="0" smtClean="0"/>
              <a:t> JB, </a:t>
            </a:r>
            <a:r>
              <a:rPr lang="en-US" dirty="0" err="1" smtClean="0"/>
              <a:t>Magarian</a:t>
            </a:r>
            <a:r>
              <a:rPr lang="en-US" dirty="0" smtClean="0"/>
              <a:t> GJ, et al. Hypertensive emergencies and urgencies. Definition, recognition, and management. Journal of General Internal Medicine 1988; 3(1):64-74.</a:t>
            </a:r>
            <a:endParaRPr lang="pt-BR" dirty="0" smtClean="0"/>
          </a:p>
          <a:p>
            <a:r>
              <a:rPr lang="pt-BR" dirty="0" smtClean="0"/>
              <a:t>Organização Pan-Americana da Saúde. Linhas de cuidado: hipertensão arterial e diabetes. / Organização Pan-Americana da Saúde. Brasília: Organização Pan-Americana da Saúde, 2010.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4187952"/>
          </a:xfrm>
        </p:spPr>
        <p:txBody>
          <a:bodyPr/>
          <a:lstStyle/>
          <a:p>
            <a:r>
              <a:rPr lang="pt-BR" dirty="0" smtClean="0"/>
              <a:t>Caracterização da </a:t>
            </a:r>
            <a:r>
              <a:rPr lang="pt-BR" dirty="0" smtClean="0"/>
              <a:t>Unidade de saúde: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6 ESF com saúde bucal;</a:t>
            </a:r>
          </a:p>
          <a:p>
            <a:pPr lvl="1"/>
            <a:r>
              <a:rPr lang="pt-BR" dirty="0" smtClean="0"/>
              <a:t>Famílias cadastradas: 1012;</a:t>
            </a:r>
          </a:p>
          <a:p>
            <a:pPr lvl="1"/>
            <a:r>
              <a:rPr lang="pt-BR" dirty="0" smtClean="0"/>
              <a:t>Pessoas cadastradas: 3698;</a:t>
            </a:r>
          </a:p>
          <a:p>
            <a:pPr lvl="1"/>
            <a:r>
              <a:rPr lang="pt-BR" dirty="0" smtClean="0"/>
              <a:t>Plano de saúde: 253 (6,8%);</a:t>
            </a:r>
          </a:p>
          <a:p>
            <a:pPr lvl="1"/>
            <a:r>
              <a:rPr lang="pt-BR" dirty="0" smtClean="0"/>
              <a:t>Pessoas acima de 15 anos: 3254.</a:t>
            </a:r>
          </a:p>
          <a:p>
            <a:pPr lvl="1"/>
            <a:r>
              <a:rPr lang="pt-BR" dirty="0" smtClean="0"/>
              <a:t>Sem apoio do NASF.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r>
              <a:rPr lang="pt-BR" dirty="0" smtClean="0"/>
              <a:t>Cobertura da População: 38%;</a:t>
            </a:r>
          </a:p>
          <a:p>
            <a:endParaRPr lang="pt-BR" dirty="0" smtClean="0"/>
          </a:p>
          <a:p>
            <a:r>
              <a:rPr lang="pt-BR" dirty="0" smtClean="0"/>
              <a:t>Doenças Cardiovasculares: principal causa de </a:t>
            </a:r>
            <a:r>
              <a:rPr lang="pt-BR" dirty="0" err="1" smtClean="0"/>
              <a:t>morbimortalidade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Adequado </a:t>
            </a:r>
            <a:r>
              <a:rPr lang="pt-BR" dirty="0" smtClean="0"/>
              <a:t>acompanhamento, orientação, detecção precoce de lesão em órgãos-alvos e prevenção de complicações.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/>
          <a:lstStyle/>
          <a:p>
            <a:r>
              <a:rPr lang="pt-BR" b="1" dirty="0" smtClean="0"/>
              <a:t>Objetivo </a:t>
            </a:r>
            <a:r>
              <a:rPr lang="pt-BR" b="1" dirty="0" smtClean="0"/>
              <a:t>Geral:</a:t>
            </a:r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lvl="1" algn="just"/>
            <a:r>
              <a:rPr lang="pt-BR" dirty="0" smtClean="0"/>
              <a:t>Melhorar a Atenção em Saúde para Hipertensos e/ou Diabéticos da Unidade de Saúde da Família Nova Natal, </a:t>
            </a:r>
            <a:r>
              <a:rPr lang="pt-BR" dirty="0" smtClean="0"/>
              <a:t>RN.</a:t>
            </a: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64347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Objetivos </a:t>
            </a:r>
            <a:r>
              <a:rPr lang="pt-BR" b="1" dirty="0" smtClean="0"/>
              <a:t>Específicos:</a:t>
            </a:r>
          </a:p>
          <a:p>
            <a:endParaRPr lang="pt-BR" b="1" dirty="0" smtClean="0"/>
          </a:p>
          <a:p>
            <a:pPr lvl="1"/>
            <a:r>
              <a:rPr lang="pt-BR" dirty="0" smtClean="0"/>
              <a:t>Ampliação da a cobertura do Programa de Atenção à Hipertensão Arterial e à Diabetes </a:t>
            </a:r>
            <a:r>
              <a:rPr lang="pt-BR" dirty="0" err="1" smtClean="0"/>
              <a:t>Mellitus</a:t>
            </a:r>
            <a:r>
              <a:rPr lang="pt-BR" dirty="0" smtClean="0"/>
              <a:t> na </a:t>
            </a:r>
            <a:r>
              <a:rPr lang="pt-BR" dirty="0" smtClean="0"/>
              <a:t>UBS;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Melhorar </a:t>
            </a:r>
            <a:r>
              <a:rPr lang="pt-BR" dirty="0" smtClean="0"/>
              <a:t>a Qualidade da atenção a Hipertensos e Diabéticos na unidade de </a:t>
            </a:r>
            <a:r>
              <a:rPr lang="pt-BR" dirty="0" smtClean="0"/>
              <a:t>Saúde;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Melhorar </a:t>
            </a:r>
            <a:r>
              <a:rPr lang="pt-BR" dirty="0" smtClean="0"/>
              <a:t>a adesão de Hipertensos e Diabéticos ao </a:t>
            </a:r>
            <a:r>
              <a:rPr lang="pt-BR" dirty="0" smtClean="0"/>
              <a:t>programa;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Melhorar </a:t>
            </a:r>
            <a:r>
              <a:rPr lang="pt-BR" dirty="0" smtClean="0"/>
              <a:t>o registro das informações sobre o acompanhamento aos Hipertensos e </a:t>
            </a:r>
            <a:r>
              <a:rPr lang="pt-BR" dirty="0" smtClean="0"/>
              <a:t>Diabéticos;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Mapear </a:t>
            </a:r>
            <a:r>
              <a:rPr lang="pt-BR" dirty="0" smtClean="0"/>
              <a:t>hipertensos e diabéticos de risco para doença </a:t>
            </a:r>
            <a:r>
              <a:rPr lang="pt-BR" dirty="0" smtClean="0"/>
              <a:t>cardiovascular.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71612"/>
            <a:ext cx="8183880" cy="4187952"/>
          </a:xfrm>
        </p:spPr>
        <p:txBody>
          <a:bodyPr/>
          <a:lstStyle/>
          <a:p>
            <a:pPr algn="just"/>
            <a:r>
              <a:rPr lang="pt-BR" dirty="0" smtClean="0"/>
              <a:t>Ampliação da a cobertura do Programa de Atenção à Hipertensão Arterial e à Diabetes </a:t>
            </a:r>
            <a:r>
              <a:rPr lang="pt-BR" dirty="0" err="1" smtClean="0"/>
              <a:t>Mellitus</a:t>
            </a:r>
            <a:r>
              <a:rPr lang="pt-BR" dirty="0" smtClean="0"/>
              <a:t> na </a:t>
            </a:r>
            <a:r>
              <a:rPr lang="pt-BR" dirty="0" smtClean="0"/>
              <a:t>UBS: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Alcançar a cobertura mínima de 50% dos hipertensos e/ou diabéticos da área sendo cadastrados e acompanhados no programa </a:t>
            </a:r>
            <a:r>
              <a:rPr lang="pt-BR" dirty="0" err="1" smtClean="0"/>
              <a:t>Hiperdia</a:t>
            </a:r>
            <a:r>
              <a:rPr lang="pt-BR" dirty="0" smtClean="0"/>
              <a:t> na UBS.</a:t>
            </a:r>
          </a:p>
          <a:p>
            <a:pPr algn="just"/>
            <a:endParaRPr lang="pt-BR" dirty="0" smtClean="0"/>
          </a:p>
          <a:p>
            <a:pPr lvl="1"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183880" cy="454514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Melhorar a Qualidade da atenção a Hipertensos e Diabéticos na unidade de </a:t>
            </a:r>
            <a:r>
              <a:rPr lang="pt-BR" dirty="0" smtClean="0"/>
              <a:t>Saúde: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Realizar exame clínico apropriado em 100% dos hipertensos e/ou diabéticos.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Garantir </a:t>
            </a:r>
            <a:r>
              <a:rPr lang="pt-BR" dirty="0" smtClean="0"/>
              <a:t>a 100% dos hipertensos e/ou diabéticos a realização de exames complementares em dia de acordo com o </a:t>
            </a:r>
            <a:r>
              <a:rPr lang="pt-BR" dirty="0" smtClean="0"/>
              <a:t>protocolo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Priorizar </a:t>
            </a:r>
            <a:r>
              <a:rPr lang="pt-BR" dirty="0" smtClean="0"/>
              <a:t>a prescrição de medicamentos da farmácia popular para 100% dos hipertensos e/ou diabéticos cadastrados na unidade de saúde.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Realizar </a:t>
            </a:r>
            <a:r>
              <a:rPr lang="pt-BR" dirty="0" smtClean="0"/>
              <a:t>avaliação da necessidade de atendimento odontológico em 100% dos hipertensos e/ou diabéticos.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1879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Melhorar a adesão de Hipertensos e Diabéticos ao </a:t>
            </a:r>
            <a:r>
              <a:rPr lang="pt-BR" dirty="0" smtClean="0"/>
              <a:t>programa:</a:t>
            </a:r>
          </a:p>
          <a:p>
            <a:pPr algn="just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Realizar busca ativa de 100% dos Hipertensos e Diabéticos faltosas às consultas.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Melhorar </a:t>
            </a:r>
            <a:r>
              <a:rPr lang="pt-BR" dirty="0" smtClean="0"/>
              <a:t>o registro das informações sobre o acompanhamento aos Hipertensos e </a:t>
            </a:r>
            <a:r>
              <a:rPr lang="pt-BR" dirty="0" smtClean="0"/>
              <a:t>Diabéticos: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Manter ficha de acompanhamento de 100% dos hipertensos e/ou diabéticos cadastrados na unidade de saúde.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782</Words>
  <Application>Microsoft Office PowerPoint</Application>
  <PresentationFormat>Apresentação na tela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Aspecto</vt:lpstr>
      <vt:lpstr>Atenção à saúde dos usuários hipertensos e diabéticos da Unidade de Nova Natal-Natal/RN</vt:lpstr>
      <vt:lpstr>Introdução</vt:lpstr>
      <vt:lpstr>Introdução</vt:lpstr>
      <vt:lpstr>Justificativa</vt:lpstr>
      <vt:lpstr>Objetivos</vt:lpstr>
      <vt:lpstr>Objetivos</vt:lpstr>
      <vt:lpstr>Metas</vt:lpstr>
      <vt:lpstr>Metas</vt:lpstr>
      <vt:lpstr>Metas</vt:lpstr>
      <vt:lpstr>Metas</vt:lpstr>
      <vt:lpstr>Ações</vt:lpstr>
      <vt:lpstr>Ações</vt:lpstr>
      <vt:lpstr>Resultados</vt:lpstr>
      <vt:lpstr>Resultados</vt:lpstr>
      <vt:lpstr>Resultados</vt:lpstr>
      <vt:lpstr>Resultados</vt:lpstr>
      <vt:lpstr>Resultados</vt:lpstr>
      <vt:lpstr>Discussão</vt:lpstr>
      <vt:lpstr>Aprendizagem</vt:lpstr>
      <vt:lpstr>Imagens</vt:lpstr>
      <vt:lpstr>Obrigada!</vt:lpstr>
      <vt:lpstr>Referências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Célia</dc:creator>
  <cp:lastModifiedBy>Célia</cp:lastModifiedBy>
  <cp:revision>42</cp:revision>
  <dcterms:created xsi:type="dcterms:W3CDTF">2015-01-22T17:58:46Z</dcterms:created>
  <dcterms:modified xsi:type="dcterms:W3CDTF">2015-01-22T20:05:52Z</dcterms:modified>
</cp:coreProperties>
</file>