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sldIdLst>
    <p:sldId id="256" r:id="rId2"/>
    <p:sldId id="258" r:id="rId3"/>
    <p:sldId id="266" r:id="rId4"/>
    <p:sldId id="267" r:id="rId5"/>
    <p:sldId id="316" r:id="rId6"/>
    <p:sldId id="268" r:id="rId7"/>
    <p:sldId id="259" r:id="rId8"/>
    <p:sldId id="328" r:id="rId9"/>
    <p:sldId id="330" r:id="rId10"/>
    <p:sldId id="331" r:id="rId11"/>
    <p:sldId id="332" r:id="rId12"/>
    <p:sldId id="334" r:id="rId13"/>
    <p:sldId id="335" r:id="rId14"/>
    <p:sldId id="336" r:id="rId15"/>
    <p:sldId id="261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58" r:id="rId36"/>
    <p:sldId id="359" r:id="rId37"/>
    <p:sldId id="360" r:id="rId38"/>
    <p:sldId id="361" r:id="rId39"/>
    <p:sldId id="362" r:id="rId40"/>
    <p:sldId id="363" r:id="rId41"/>
    <p:sldId id="364" r:id="rId42"/>
    <p:sldId id="365" r:id="rId43"/>
    <p:sldId id="338" r:id="rId44"/>
    <p:sldId id="327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ente" initials="c" lastIdx="1" clrIdx="0">
    <p:extLst>
      <p:ext uri="{19B8F6BF-5375-455C-9EA6-DF929625EA0E}">
        <p15:presenceInfo xmlns:p15="http://schemas.microsoft.com/office/powerpoint/2012/main" userId="client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8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Rafaela%20Webster\C&#243;pia%20de%20rev%20Tomasi%20planilha%20final%20rafaela%20webster%20090615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iliamwiteck:Downloads:C&#243;pia%20de%20rev%20Tomasi%20planilha%20final%20rafaela%20webster%20090615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Rafaela%20Webster\C&#243;pia%20de%20rev%20Tomasi%20planilha%20final%20rafaela%20webster%202106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Rafaela%20Webster\C&#243;pia%20de%20rev%20Tomasi%20planilha%20final%20rafaela%20webster%20090615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iliamwiteck:Downloads:C&#243;pia%20de%20rev%20Tomasi%20planilha%20final%20rafaela%20webster%20090615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iliamwiteck:Downloads:C&#243;pia%20de%20rev%20Tomasi%20planilha%20final%20rafaela%20webster%20090615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Rafaela%20Webster\C&#243;pia%20de%20rev%20Tomasi%20planilha%20final%20rafaela%20webster%20210615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iliamwiteck:Downloads:C&#243;pia%20de%20rev%20Tomasi%20planilha%20final%20rafaela%20webster%20090615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Rafaela%20Webster\C&#243;pia%20de%20rev%20Tomasi%20planilha%20final%20rafaela%20webster%2021061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uiliamwiteck:Downloads:C&#243;pia%20de%20rev%20Tomasi%20planilha%20final%20rafaela%20webster%20090615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enise\Documents\EAD\Turma%206%20PROVAB\Rafaela%20Webster\C&#243;pia%20de%20rev%20Tomasi%20planilha%20final%20rafaela%20webster%202106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Proporção de crianças entre zero e 72 meses inscritas no programa da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0.244274809160305</c:v>
                </c:pt>
                <c:pt idx="1">
                  <c:v>0.35877862595419802</c:v>
                </c:pt>
                <c:pt idx="2">
                  <c:v>0.41984732824427501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868704"/>
        <c:axId val="309861424"/>
      </c:barChart>
      <c:catAx>
        <c:axId val="309868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61424"/>
        <c:crosses val="autoZero"/>
        <c:auto val="1"/>
        <c:lblAlgn val="ctr"/>
        <c:lblOffset val="100"/>
        <c:noMultiLvlLbl val="0"/>
      </c:catAx>
      <c:valAx>
        <c:axId val="30986142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6870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Indicadores!$C$95</c:f>
              <c:strCache>
                <c:ptCount val="1"/>
                <c:pt idx="0">
                  <c:v>Número de crianças colocadas para mamar durante a primeira consulta.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Indicadores!$D$94:$F$94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Indicadores!$D$95:$F$95</c:f>
              <c:numCache>
                <c:formatCode>0.0%</c:formatCode>
                <c:ptCount val="3"/>
                <c:pt idx="0">
                  <c:v>0.6875</c:v>
                </c:pt>
                <c:pt idx="1">
                  <c:v>0.46808510638297901</c:v>
                </c:pt>
                <c:pt idx="2">
                  <c:v>0.49090909090909102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172272"/>
        <c:axId val="312172832"/>
      </c:barChart>
      <c:catAx>
        <c:axId val="312172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172832"/>
        <c:crosses val="autoZero"/>
        <c:auto val="1"/>
        <c:lblAlgn val="ctr"/>
        <c:lblOffset val="100"/>
        <c:noMultiLvlLbl val="0"/>
      </c:catAx>
      <c:valAx>
        <c:axId val="31217283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1722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Indicadores!$C$108</c:f>
              <c:strCache>
                <c:ptCount val="1"/>
                <c:pt idx="0">
                  <c:v>Proporção de crianças cujas mães receberam orientação sobre higiene bucal, etiologia e prevenção da cárie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Indicadores!$D$107:$F$107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Indicadores!$D$108:$F$108</c:f>
              <c:numCache>
                <c:formatCode>0.0%</c:formatCode>
                <c:ptCount val="3"/>
                <c:pt idx="0">
                  <c:v>0.84375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175072"/>
        <c:axId val="312175632"/>
      </c:barChart>
      <c:catAx>
        <c:axId val="312175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175632"/>
        <c:crosses val="autoZero"/>
        <c:auto val="1"/>
        <c:lblAlgn val="ctr"/>
        <c:lblOffset val="100"/>
        <c:noMultiLvlLbl val="0"/>
      </c:catAx>
      <c:valAx>
        <c:axId val="3121756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1750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956523579714"/>
          <c:y val="8.7912087912087905E-2"/>
          <c:w val="0.84065637964609297"/>
          <c:h val="0.812714949092901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0.84615384615384603</c:v>
                </c:pt>
                <c:pt idx="1">
                  <c:v>0.64</c:v>
                </c:pt>
                <c:pt idx="2">
                  <c:v>0.63333333333333297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858064"/>
        <c:axId val="309865344"/>
      </c:barChart>
      <c:catAx>
        <c:axId val="30985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65344"/>
        <c:crosses val="autoZero"/>
        <c:auto val="1"/>
        <c:lblAlgn val="ctr"/>
        <c:lblOffset val="100"/>
        <c:noMultiLvlLbl val="0"/>
      </c:catAx>
      <c:valAx>
        <c:axId val="3098653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580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crianças com primeira consulta na primeira semana de vida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0.625</c:v>
                </c:pt>
                <c:pt idx="1">
                  <c:v>0.340425531914894</c:v>
                </c:pt>
                <c:pt idx="2">
                  <c:v>0.30909090909090903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863104"/>
        <c:axId val="309868144"/>
      </c:barChart>
      <c:catAx>
        <c:axId val="3098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68144"/>
        <c:crosses val="autoZero"/>
        <c:auto val="1"/>
        <c:lblAlgn val="ctr"/>
        <c:lblOffset val="100"/>
        <c:noMultiLvlLbl val="0"/>
      </c:catAx>
      <c:valAx>
        <c:axId val="3098681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63104"/>
        <c:crosses val="autoZero"/>
        <c:crossBetween val="between"/>
        <c:majorUnit val="0.1"/>
        <c:minorUnit val="0.0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lang="en-US"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dirty="0"/>
              <a:t>Proporção de crianças de 6 a 24 meses com suplementação de ferro</a:t>
            </a:r>
          </a:p>
        </c:rich>
      </c:tx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Indicadores!$D$39:$F$39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Indicadores!$D$40:$F$40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9866464"/>
        <c:axId val="309856944"/>
      </c:barChart>
      <c:catAx>
        <c:axId val="309866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56944"/>
        <c:crosses val="autoZero"/>
        <c:auto val="1"/>
        <c:lblAlgn val="ctr"/>
        <c:lblOffset val="100"/>
        <c:noMultiLvlLbl val="0"/>
      </c:catAx>
      <c:valAx>
        <c:axId val="30985694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9866464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0.9375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7324288"/>
        <c:axId val="307310848"/>
      </c:barChart>
      <c:catAx>
        <c:axId val="3073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7310848"/>
        <c:crosses val="autoZero"/>
        <c:auto val="1"/>
        <c:lblAlgn val="ctr"/>
        <c:lblOffset val="100"/>
        <c:noMultiLvlLbl val="0"/>
      </c:catAx>
      <c:valAx>
        <c:axId val="307310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7324288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0.84615384615384603</c:v>
                </c:pt>
                <c:pt idx="1">
                  <c:v>0.72</c:v>
                </c:pt>
                <c:pt idx="2">
                  <c:v>0.76666666666666705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6993920"/>
        <c:axId val="46996160"/>
      </c:barChart>
      <c:catAx>
        <c:axId val="4699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996160"/>
        <c:crosses val="autoZero"/>
        <c:auto val="1"/>
        <c:lblAlgn val="ctr"/>
        <c:lblOffset val="100"/>
        <c:noMultiLvlLbl val="0"/>
      </c:catAx>
      <c:valAx>
        <c:axId val="46996160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46993920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Indicadores!$C$75</c:f>
              <c:strCache>
                <c:ptCount val="1"/>
                <c:pt idx="0">
                  <c:v>Proporção de crianças com registro atualizado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Indicadores!$D$74:$F$74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Indicadores!$D$75:$F$75</c:f>
              <c:numCache>
                <c:formatCode>0.0%</c:formatCode>
                <c:ptCount val="3"/>
                <c:pt idx="0">
                  <c:v>0.84375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99363856"/>
        <c:axId val="299361056"/>
      </c:barChart>
      <c:catAx>
        <c:axId val="299363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361056"/>
        <c:crosses val="autoZero"/>
        <c:auto val="1"/>
        <c:lblAlgn val="ctr"/>
        <c:lblOffset val="100"/>
        <c:noMultiLvlLbl val="0"/>
      </c:catAx>
      <c:valAx>
        <c:axId val="29936105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299363856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>
            <a:defRPr lang="en-US"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0.71875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5003232"/>
        <c:axId val="305002672"/>
      </c:barChart>
      <c:catAx>
        <c:axId val="305003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5002672"/>
        <c:crosses val="autoZero"/>
        <c:auto val="1"/>
        <c:lblAlgn val="ctr"/>
        <c:lblOffset val="100"/>
        <c:noMultiLvlLbl val="0"/>
      </c:catAx>
      <c:valAx>
        <c:axId val="305002672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lang="en-US"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0500323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Indicadores!$C$89</c:f>
              <c:strCache>
                <c:ptCount val="1"/>
                <c:pt idx="0">
                  <c:v>Proporção de crianças cujas mães receberam orientações sobre prevenção de acidentes na infância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Indicadores!$D$88:$F$88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Indicadores!$D$89:$F$89</c:f>
              <c:numCache>
                <c:formatCode>0.0%</c:formatCode>
                <c:ptCount val="3"/>
                <c:pt idx="0">
                  <c:v>0.84375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2169472"/>
        <c:axId val="312170032"/>
      </c:barChart>
      <c:catAx>
        <c:axId val="312169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170032"/>
        <c:crosses val="autoZero"/>
        <c:auto val="1"/>
        <c:lblAlgn val="ctr"/>
        <c:lblOffset val="100"/>
        <c:noMultiLvlLbl val="0"/>
      </c:catAx>
      <c:valAx>
        <c:axId val="31217003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312169472"/>
        <c:crosses val="autoZero"/>
        <c:crossBetween val="between"/>
        <c:majorUnit val="0.1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1371601"/>
            <a:ext cx="103632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4068764"/>
            <a:ext cx="103632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87680" y="1600200"/>
            <a:ext cx="5388864" cy="4526280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6117" y="266700"/>
            <a:ext cx="4011084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8850" y="273051"/>
            <a:ext cx="66611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6117" y="2438401"/>
            <a:ext cx="4011084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435" y="228600"/>
            <a:ext cx="7615765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9435" y="5810250"/>
            <a:ext cx="7615765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x-none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8112167-B940-4520-905D-CED2C7433AD4}" type="datetimeFigureOut">
              <a:rPr lang="pt-BR" smtClean="0"/>
              <a:t>18/08/2015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D6AC2BD-7762-41ED-99D1-640562963647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7" name="Oval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http://unasus.ufpel.edu.br/site/wp-content/uploads/2013/10/ESF-Ufpel-011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5031" y="229124"/>
            <a:ext cx="3947552" cy="1068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48937"/>
            <a:ext cx="9144000" cy="2263697"/>
          </a:xfrm>
          <a:noFill/>
        </p:spPr>
        <p:txBody>
          <a:bodyPr>
            <a:normAutofit fontScale="90000"/>
          </a:bodyPr>
          <a:lstStyle/>
          <a:p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pt-BR" sz="3600" dirty="0"/>
              <a:t>Qualificação da atenção à saúde da criança de 0 a 72 meses na UBS José Salomão Profilurb, Rio </a:t>
            </a:r>
            <a:r>
              <a:rPr lang="pt-BR" sz="3600" dirty="0" smtClean="0"/>
              <a:t>Grande/RS</a:t>
            </a:r>
            <a:endParaRPr lang="pt-BR" sz="3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pt-BR" dirty="0" smtClean="0"/>
          </a:p>
          <a:p>
            <a:r>
              <a:rPr lang="pt-BR" dirty="0" smtClean="0"/>
              <a:t>Rafaela Arrue Webster</a:t>
            </a:r>
          </a:p>
          <a:p>
            <a:endParaRPr lang="pt-BR" dirty="0" smtClean="0"/>
          </a:p>
          <a:p>
            <a:r>
              <a:rPr lang="pt-BR" sz="2000" dirty="0" smtClean="0"/>
              <a:t>Orientadora: Denise Bermudez Pereira</a:t>
            </a:r>
            <a:endParaRPr lang="pt-BR" sz="20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166" y="209672"/>
            <a:ext cx="1689466" cy="1689466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051" y="4692164"/>
            <a:ext cx="3140183" cy="1730305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496" y="4429919"/>
            <a:ext cx="3142049" cy="2198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6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b="1" u="sng" dirty="0" smtClean="0"/>
              <a:t> Organização e gestão do Serviço - Ações: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Acolhimento e agendamento precoce. Lista de contato para busca ativa (responsabilidades das ACS); 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Triagem, vacinação e ações educativas – funções da equipe de enfermagem;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Consulta médica em turno específico para puericultura, agendadas, com rotina estabelecida conforme protocolo;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Atendimentos odontológicos por agendamento concomitante a consulta de puericultura;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Registro em fichas-espelho fornecidas pelo curso, armazenamento em arquivo específico de fácil acesso.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505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51079" y="1648485"/>
            <a:ext cx="10515600" cy="4693797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b="1" u="sng" dirty="0" smtClean="0"/>
              <a:t>Engajamento Público – Ações:</a:t>
            </a:r>
          </a:p>
          <a:p>
            <a:r>
              <a:rPr lang="pt-BR" dirty="0" smtClean="0"/>
              <a:t>Fornecemos </a:t>
            </a:r>
            <a:r>
              <a:rPr lang="pt-BR" dirty="0"/>
              <a:t>orientações à comunidade sobre os fatores de risco para morbidades na </a:t>
            </a:r>
            <a:r>
              <a:rPr lang="pt-BR" dirty="0" smtClean="0"/>
              <a:t>infância; </a:t>
            </a:r>
          </a:p>
          <a:p>
            <a:r>
              <a:rPr lang="en-US" dirty="0" smtClean="0"/>
              <a:t>P</a:t>
            </a:r>
            <a:r>
              <a:rPr lang="pt-BR" dirty="0" smtClean="0"/>
              <a:t>revenção de acidentes, focando a SMSL;</a:t>
            </a:r>
          </a:p>
          <a:p>
            <a:r>
              <a:rPr lang="en-US" dirty="0" smtClean="0"/>
              <a:t>E</a:t>
            </a:r>
            <a:r>
              <a:rPr lang="pt-BR" dirty="0" smtClean="0"/>
              <a:t>stimulamos o AME;</a:t>
            </a:r>
          </a:p>
          <a:p>
            <a:r>
              <a:rPr lang="pt-BR" dirty="0" smtClean="0"/>
              <a:t>Orientamos quanto a importância das imunizações;</a:t>
            </a:r>
          </a:p>
          <a:p>
            <a:r>
              <a:rPr lang="en-US" dirty="0" smtClean="0"/>
              <a:t>E</a:t>
            </a:r>
            <a:r>
              <a:rPr lang="pt-BR" dirty="0" smtClean="0"/>
              <a:t>xplicamos a necessidade de realizar as consultas de forma preventiva e não somente em caso de doença. 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8681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b="1" u="sng" dirty="0" smtClean="0"/>
              <a:t>Qualificação da prática clínica – Ações:</a:t>
            </a:r>
            <a:endParaRPr lang="pt-BR" b="1" u="sng" dirty="0"/>
          </a:p>
          <a:p>
            <a:pPr>
              <a:lnSpc>
                <a:spcPct val="120000"/>
              </a:lnSpc>
            </a:pPr>
            <a:r>
              <a:rPr lang="pt-BR" dirty="0" smtClean="0"/>
              <a:t>Capacitamos a equipe para: acolhimento às crianças, em especial aos RN na primeira semana de vida, demais orientações a serem repassadas como importância das consultas médicas e odontológicas, orientações dietéticas, estimulação de AME,  identificação e interpretação dos sinais de alerta, imunizações, agendamentos </a:t>
            </a:r>
            <a:r>
              <a:rPr lang="pt-BR" dirty="0"/>
              <a:t>adequados e fornecimento de orientações para consulta odontológica e sobre armazenamento dos </a:t>
            </a:r>
            <a:r>
              <a:rPr lang="pt-BR" dirty="0" smtClean="0"/>
              <a:t>dados  </a:t>
            </a:r>
            <a:r>
              <a:rPr lang="pt-BR" dirty="0"/>
              <a:t>– baseado nos protocolos do Ministério da </a:t>
            </a:r>
            <a:r>
              <a:rPr lang="pt-BR" dirty="0" smtClean="0"/>
              <a:t>Saúde;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Apresentamos  </a:t>
            </a:r>
            <a:r>
              <a:rPr lang="pt-BR" dirty="0"/>
              <a:t>fichas-espelho e planilhas de controle e </a:t>
            </a:r>
            <a:r>
              <a:rPr lang="pt-BR" dirty="0" smtClean="0"/>
              <a:t>orientamos o preenchimento.</a:t>
            </a:r>
          </a:p>
        </p:txBody>
      </p:sp>
    </p:spTree>
    <p:extLst>
      <p:ext uri="{BB962C8B-B14F-4D97-AF65-F5344CB8AC3E}">
        <p14:creationId xmlns:p14="http://schemas.microsoft.com/office/powerpoint/2010/main" val="266134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b="1" u="sng" dirty="0" smtClean="0"/>
              <a:t>Qualificação da prática clínica -Ações: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Reunião de equipe na semana anterior ao início da intervenção, reunião durante a primeira semana de intervenção e capacitação contínua individualmente, conforme necessidade, durante o decorrer da intervenção.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777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873405"/>
          </a:xfrm>
        </p:spPr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pt-BR" b="1" u="sng" dirty="0"/>
              <a:t>Logística:</a:t>
            </a:r>
          </a:p>
          <a:p>
            <a:pPr>
              <a:lnSpc>
                <a:spcPct val="100000"/>
              </a:lnSpc>
            </a:pPr>
            <a:r>
              <a:rPr lang="pt-BR" dirty="0"/>
              <a:t>Adoção de protocolo específico para o atendimento em saúde da criança (caderno 33 do Ministério da Saúde de 2012); </a:t>
            </a:r>
          </a:p>
          <a:p>
            <a:pPr>
              <a:lnSpc>
                <a:spcPct val="100000"/>
              </a:lnSpc>
            </a:pPr>
            <a:r>
              <a:rPr lang="pt-BR" dirty="0"/>
              <a:t>Organizados registros tanto em prontuário quanto em fichas-espelho (adotada a ficha sugerida pelo curso);</a:t>
            </a:r>
          </a:p>
          <a:p>
            <a:pPr>
              <a:lnSpc>
                <a:spcPct val="100000"/>
              </a:lnSpc>
            </a:pPr>
            <a:r>
              <a:rPr lang="pt-BR" dirty="0"/>
              <a:t>Organização do arquivo de puericultura, em separado;</a:t>
            </a:r>
          </a:p>
          <a:p>
            <a:pPr>
              <a:lnSpc>
                <a:spcPct val="100000"/>
              </a:lnSpc>
            </a:pPr>
            <a:r>
              <a:rPr lang="pt-BR" dirty="0"/>
              <a:t>Utilização da planilha eletrônica de coleta de dados;</a:t>
            </a:r>
          </a:p>
          <a:p>
            <a:pPr>
              <a:lnSpc>
                <a:spcPct val="100000"/>
              </a:lnSpc>
            </a:pPr>
            <a:r>
              <a:rPr lang="pt-BR" dirty="0"/>
              <a:t>Organização de todo material necessário à intervenção; </a:t>
            </a:r>
          </a:p>
          <a:p>
            <a:pPr>
              <a:lnSpc>
                <a:spcPct val="100000"/>
              </a:lnSpc>
            </a:pPr>
            <a:r>
              <a:rPr lang="pt-BR" dirty="0"/>
              <a:t>Capacitação da equipe para que o atendimento </a:t>
            </a:r>
            <a:r>
              <a:rPr lang="pt-BR" dirty="0" smtClean="0"/>
              <a:t>fosse </a:t>
            </a:r>
            <a:r>
              <a:rPr lang="pt-BR" dirty="0"/>
              <a:t>realizado com qualidade/de acordo com referencial adotado.</a:t>
            </a:r>
          </a:p>
          <a:p>
            <a:endParaRPr lang="pt-BR" dirty="0"/>
          </a:p>
          <a:p>
            <a:pPr marL="0" indent="0">
              <a:lnSpc>
                <a:spcPct val="100000"/>
              </a:lnSpc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212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1968" y="2409302"/>
            <a:ext cx="10972800" cy="1600200"/>
          </a:xfrm>
        </p:spPr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05910" y="4360313"/>
            <a:ext cx="6476489" cy="1765851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286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 1- Ampliar a cobertura do programa de atenção à saúde da criança.</a:t>
            </a:r>
          </a:p>
          <a:p>
            <a:r>
              <a:rPr lang="pt-BR" dirty="0"/>
              <a:t>Meta 1.1 - Ampliar a cobertura da atenção à saúde para 60% das crianças entre zero e setenta e dois meses pertencentes a área de abrangência da UBS.</a:t>
            </a:r>
          </a:p>
        </p:txBody>
      </p:sp>
      <p:graphicFrame>
        <p:nvGraphicFramePr>
          <p:cNvPr id="6" name="Gráfico 1"/>
          <p:cNvGraphicFramePr/>
          <p:nvPr>
            <p:extLst>
              <p:ext uri="{D42A27DB-BD31-4B8C-83A1-F6EECF244321}">
                <p14:modId xmlns:p14="http://schemas.microsoft.com/office/powerpoint/2010/main" val="2523246929"/>
              </p:ext>
            </p:extLst>
          </p:nvPr>
        </p:nvGraphicFramePr>
        <p:xfrm>
          <a:off x="1180844" y="3765592"/>
          <a:ext cx="4121449" cy="2139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24,4% n=32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35,9%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42%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95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Meta 1.2 - Ampliar a cobertura de primeira consulta odontológica programática para 60% das crianças de 6 a 72 meses de idade residentes na área de abrangência da unidade de saúde </a:t>
            </a:r>
          </a:p>
        </p:txBody>
      </p:sp>
      <p:graphicFrame>
        <p:nvGraphicFramePr>
          <p:cNvPr id="6" name="Gráfico 15"/>
          <p:cNvGraphicFramePr/>
          <p:nvPr>
            <p:extLst>
              <p:ext uri="{D42A27DB-BD31-4B8C-83A1-F6EECF244321}">
                <p14:modId xmlns:p14="http://schemas.microsoft.com/office/powerpoint/2010/main" val="2682285423"/>
              </p:ext>
            </p:extLst>
          </p:nvPr>
        </p:nvGraphicFramePr>
        <p:xfrm>
          <a:off x="1207028" y="3412052"/>
          <a:ext cx="4724400" cy="2600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84,6% n=11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64% n=16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63% n=19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78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Objetivo 2: Melhorar a qualidade da atenção à saúde da criança na UBS</a:t>
            </a:r>
          </a:p>
          <a:p>
            <a:r>
              <a:rPr lang="pt-BR" dirty="0"/>
              <a:t>Meta 2.1 - Realizar a primeira consulta na primeira semana de vida para 100% das crianças cadastradas. 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266462953"/>
              </p:ext>
            </p:extLst>
          </p:nvPr>
        </p:nvGraphicFramePr>
        <p:xfrm>
          <a:off x="1007750" y="3691789"/>
          <a:ext cx="53848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62,5% n=20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34% n=16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30,9% n=17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852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/>
          </a:p>
          <a:p>
            <a:r>
              <a:rPr lang="pt-BR" dirty="0" smtClean="0"/>
              <a:t>Meta </a:t>
            </a:r>
            <a:r>
              <a:rPr lang="pt-BR" dirty="0"/>
              <a:t>2.2 - Monitorar o crescimento em 100% das crianças</a:t>
            </a:r>
            <a:r>
              <a:rPr lang="pt-BR" dirty="0" smtClean="0"/>
              <a:t>.</a:t>
            </a:r>
          </a:p>
          <a:p>
            <a:r>
              <a:rPr lang="pt-BR" dirty="0"/>
              <a:t>Meta 2.3 - Monitorar 100% das crianças com déficit de peso.</a:t>
            </a:r>
          </a:p>
          <a:p>
            <a:r>
              <a:rPr lang="pt-BR" dirty="0"/>
              <a:t>Meta 2.4 - Monitorar 100% das crianças com excesso de peso </a:t>
            </a:r>
            <a:endParaRPr lang="pt-BR" dirty="0" smtClean="0"/>
          </a:p>
          <a:p>
            <a:r>
              <a:rPr lang="pt-BR" dirty="0"/>
              <a:t>Meta 2.5- Monitorar o desenvolvimento em 100% das crianças.</a:t>
            </a:r>
          </a:p>
          <a:p>
            <a:r>
              <a:rPr lang="pt-BR" dirty="0"/>
              <a:t>Meta 2.6 - Vacinar 100% das crianças de acordo com a </a:t>
            </a:r>
            <a:r>
              <a:rPr lang="pt-BR" dirty="0" smtClean="0"/>
              <a:t>idade</a:t>
            </a:r>
            <a:endParaRPr lang="pt-BR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76685" y="50044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solidFill>
                  <a:schemeClr val="accent6"/>
                </a:solidFill>
                <a:latin typeface="+mj-lt"/>
              </a:rPr>
              <a:t>Todas as metas acima foram de 100% em todos os 3 meses de intervenção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77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68350"/>
            <a:ext cx="10972800" cy="1318247"/>
          </a:xfrm>
        </p:spPr>
        <p:txBody>
          <a:bodyPr/>
          <a:lstStyle/>
          <a:p>
            <a:r>
              <a:rPr lang="pt-BR" b="1" dirty="0" smtClean="0">
                <a:solidFill>
                  <a:schemeClr val="accent1">
                    <a:lumMod val="75000"/>
                  </a:schemeClr>
                </a:solidFill>
              </a:rPr>
              <a:t>Introdução</a:t>
            </a:r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786597"/>
            <a:ext cx="10515600" cy="4555685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pt-BR" dirty="0"/>
              <a:t>T</a:t>
            </a:r>
            <a:r>
              <a:rPr lang="pt-BR" dirty="0" smtClean="0"/>
              <a:t>axa </a:t>
            </a:r>
            <a:r>
              <a:rPr lang="pt-BR" dirty="0"/>
              <a:t>de mortalidade infantil no Brasil sofreu significativa queda, em função de ações voltadas à saúde da </a:t>
            </a:r>
            <a:r>
              <a:rPr lang="pt-BR" dirty="0" smtClean="0"/>
              <a:t>criança, como diminuição da pobreza, ampliação de equipes de ESF;</a:t>
            </a:r>
          </a:p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pt-BR" dirty="0"/>
              <a:t>m</a:t>
            </a:r>
            <a:r>
              <a:rPr lang="pt-BR" dirty="0" smtClean="0"/>
              <a:t>as ainda enfrentamos muitas desigualdades sociais e regionais, bem como mortes por causas evitáveis por ações realizadas nos serviços de saúde, como um bom cuidado pré-natal, ao parto e ao recém-nascido;</a:t>
            </a:r>
          </a:p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r>
              <a:rPr lang="pt-BR" dirty="0" smtClean="0"/>
              <a:t>Por isso a necessidade de uma rede de saúde bem estruturada, para oferecer às crianças um acompanhamento adequado de seu crescimento e desenvolvimento.</a:t>
            </a:r>
          </a:p>
          <a:p>
            <a:pPr>
              <a:lnSpc>
                <a:spcPct val="100000"/>
              </a:lnSpc>
              <a:buClr>
                <a:schemeClr val="accent2">
                  <a:lumMod val="75000"/>
                </a:schemeClr>
              </a:buClr>
            </a:pPr>
            <a:endParaRPr lang="pt-BR" dirty="0" smtClean="0"/>
          </a:p>
          <a:p>
            <a:pPr marL="0" indent="0" algn="r">
              <a:lnSpc>
                <a:spcPct val="100000"/>
              </a:lnSpc>
              <a:buClr>
                <a:schemeClr val="accent2">
                  <a:lumMod val="75000"/>
                </a:schemeClr>
              </a:buClr>
              <a:buNone/>
            </a:pPr>
            <a:r>
              <a:rPr lang="pt-BR" sz="1600" dirty="0" smtClean="0"/>
              <a:t>(BRASIL, 2012)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90735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2.7 - Realizar suplementação de ferro em 100% das crianças de 6 a 24 meses.</a:t>
            </a:r>
          </a:p>
          <a:p>
            <a:pPr marL="0" indent="0">
              <a:buNone/>
            </a:pPr>
            <a:endParaRPr lang="pt-BR" dirty="0"/>
          </a:p>
          <a:p>
            <a:endParaRPr lang="en-US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51248643"/>
              </p:ext>
            </p:extLst>
          </p:nvPr>
        </p:nvGraphicFramePr>
        <p:xfrm>
          <a:off x="1235488" y="3623168"/>
          <a:ext cx="5295900" cy="238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50% n=16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100%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100%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4442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2.8 - Realizar triagem auditiva em 100% das crianças </a:t>
            </a:r>
          </a:p>
        </p:txBody>
      </p:sp>
      <p:graphicFrame>
        <p:nvGraphicFramePr>
          <p:cNvPr id="6" name="Gráfico 3"/>
          <p:cNvGraphicFramePr/>
          <p:nvPr>
            <p:extLst>
              <p:ext uri="{D42A27DB-BD31-4B8C-83A1-F6EECF244321}">
                <p14:modId xmlns:p14="http://schemas.microsoft.com/office/powerpoint/2010/main" val="1324836000"/>
              </p:ext>
            </p:extLst>
          </p:nvPr>
        </p:nvGraphicFramePr>
        <p:xfrm>
          <a:off x="1452191" y="3278770"/>
          <a:ext cx="4936744" cy="2273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93,8% n=30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100%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100%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6736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Meta 2.9 - Realizar teste do pezinho em 100% das crianças até 7 dias de vida.</a:t>
            </a:r>
          </a:p>
          <a:p>
            <a:r>
              <a:rPr lang="pt-BR" dirty="0"/>
              <a:t>Meta 2.10 - Realizar avaliação da necessidade de atendimento odontológico em 100% das crianças de 6 e 72 meses.</a:t>
            </a:r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30548884"/>
              </p:ext>
            </p:extLst>
          </p:nvPr>
        </p:nvGraphicFramePr>
        <p:xfrm>
          <a:off x="1315610" y="3720781"/>
          <a:ext cx="5397500" cy="234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84,6% n=11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72% n=18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76,7% n=23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896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</a:t>
            </a:r>
            <a:r>
              <a:rPr lang="pt-BR" dirty="0"/>
              <a:t>3: Melhorar a adesão ao programa de saúde da criança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Meta 3.1 - Fazer busca ativa de 100% das crianças faltosas às consultas </a:t>
            </a:r>
            <a:endParaRPr lang="pt-BR" dirty="0" smtClean="0"/>
          </a:p>
          <a:p>
            <a:endParaRPr lang="pt-BR" dirty="0" smtClean="0"/>
          </a:p>
          <a:p>
            <a:pPr marL="0" indent="0">
              <a:buNone/>
            </a:pPr>
            <a:r>
              <a:rPr lang="pt-BR" sz="2000" dirty="0" smtClean="0"/>
              <a:t>*Nesse </a:t>
            </a:r>
            <a:r>
              <a:rPr lang="pt-BR" sz="2000" dirty="0"/>
              <a:t>ponto gostaria de salientar o quanto foi importante a participação das ACS no nosso trabalho. Desde o início se mostraram interessadas em aumentar e melhorar a atenção dispensada às crianças na UBS </a:t>
            </a:r>
          </a:p>
          <a:p>
            <a:endParaRPr lang="pt-B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88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</a:t>
            </a:r>
            <a:r>
              <a:rPr lang="pt-BR" dirty="0"/>
              <a:t>4: Qualificar o registro das informações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Meta 4.1 - Manter registro adequado na ficha espelho de 100% das crianças que consultam no serviço.</a:t>
            </a:r>
          </a:p>
        </p:txBody>
      </p:sp>
      <p:graphicFrame>
        <p:nvGraphicFramePr>
          <p:cNvPr id="6" name="Gráfico 4"/>
          <p:cNvGraphicFramePr/>
          <p:nvPr>
            <p:extLst>
              <p:ext uri="{D42A27DB-BD31-4B8C-83A1-F6EECF244321}">
                <p14:modId xmlns:p14="http://schemas.microsoft.com/office/powerpoint/2010/main" val="1689628205"/>
              </p:ext>
            </p:extLst>
          </p:nvPr>
        </p:nvGraphicFramePr>
        <p:xfrm>
          <a:off x="1534330" y="3854908"/>
          <a:ext cx="4724400" cy="2238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84,4% n=27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100%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100%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212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</a:t>
            </a:r>
            <a:r>
              <a:rPr lang="pt-BR" dirty="0"/>
              <a:t>5: Mapear as crianças de risco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Meta 5.1 - Realizar avaliação de risco em 100% das crianças cadastradas no programa.</a:t>
            </a:r>
          </a:p>
          <a:p>
            <a:endParaRPr lang="pt-BR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23888955"/>
              </p:ext>
            </p:extLst>
          </p:nvPr>
        </p:nvGraphicFramePr>
        <p:xfrm>
          <a:off x="1628251" y="3883472"/>
          <a:ext cx="5295900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71% n=23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100%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100%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829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Objetivo </a:t>
            </a:r>
            <a:r>
              <a:rPr lang="pt-BR" dirty="0"/>
              <a:t>6: Realizar ações de promoção à saúde	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Meta 6.1 - Dar orientações às mães para prevenir acidentes na infância em 100% das consultas.</a:t>
            </a:r>
          </a:p>
          <a:p>
            <a:endParaRPr lang="pt-BR" dirty="0"/>
          </a:p>
        </p:txBody>
      </p:sp>
      <p:graphicFrame>
        <p:nvGraphicFramePr>
          <p:cNvPr id="6" name="Gráfico 29"/>
          <p:cNvGraphicFramePr/>
          <p:nvPr>
            <p:extLst>
              <p:ext uri="{D42A27DB-BD31-4B8C-83A1-F6EECF244321}">
                <p14:modId xmlns:p14="http://schemas.microsoft.com/office/powerpoint/2010/main" val="2743813979"/>
              </p:ext>
            </p:extLst>
          </p:nvPr>
        </p:nvGraphicFramePr>
        <p:xfrm>
          <a:off x="1468870" y="4058469"/>
          <a:ext cx="4724400" cy="2171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84,4% n=27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100%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100%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6040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Meta </a:t>
            </a:r>
            <a:r>
              <a:rPr lang="pt-BR" dirty="0"/>
              <a:t>6.2 - Colocar 100% das crianças para mamar durante a primeira consulta.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22865449"/>
              </p:ext>
            </p:extLst>
          </p:nvPr>
        </p:nvGraphicFramePr>
        <p:xfrm>
          <a:off x="1204471" y="3203369"/>
          <a:ext cx="5568141" cy="274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68,8% n=22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46,8% n=22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49,1% n=47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827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6.3 - Fornecer orientações nutricionais de acordo com a faixa etária para 100% das crianças </a:t>
            </a:r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04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846259"/>
          </a:xfrm>
        </p:spPr>
        <p:txBody>
          <a:bodyPr/>
          <a:lstStyle/>
          <a:p>
            <a:r>
              <a:rPr lang="pt-BR" dirty="0"/>
              <a:t>Objetivos, Metas e Resultados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 smtClean="0"/>
          </a:p>
          <a:p>
            <a:r>
              <a:rPr lang="pt-BR" dirty="0" smtClean="0"/>
              <a:t>Meta </a:t>
            </a:r>
            <a:r>
              <a:rPr lang="pt-BR" dirty="0"/>
              <a:t>6.4 - Fornecer orientações sobre higiene bucal, etiologia e prevenção da cárie para 100% das mães das crianças </a:t>
            </a:r>
          </a:p>
          <a:p>
            <a:endParaRPr lang="en-US" dirty="0"/>
          </a:p>
        </p:txBody>
      </p:sp>
      <p:graphicFrame>
        <p:nvGraphicFramePr>
          <p:cNvPr id="6" name="Gráfico 6"/>
          <p:cNvGraphicFramePr/>
          <p:nvPr>
            <p:extLst>
              <p:ext uri="{D42A27DB-BD31-4B8C-83A1-F6EECF244321}">
                <p14:modId xmlns:p14="http://schemas.microsoft.com/office/powerpoint/2010/main" val="4014312873"/>
              </p:ext>
            </p:extLst>
          </p:nvPr>
        </p:nvGraphicFramePr>
        <p:xfrm>
          <a:off x="1540287" y="3638233"/>
          <a:ext cx="46863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4"/>
          <p:cNvSpPr txBox="1"/>
          <p:nvPr/>
        </p:nvSpPr>
        <p:spPr>
          <a:xfrm>
            <a:off x="7835131" y="4161117"/>
            <a:ext cx="27303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1: 84,4% n=27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 </a:t>
            </a: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2: 100% n=47</a:t>
            </a:r>
          </a:p>
          <a:p>
            <a:endParaRPr lang="pt-BR" sz="2000" dirty="0" smtClean="0">
              <a:solidFill>
                <a:srgbClr val="758085"/>
              </a:solidFill>
              <a:latin typeface="+mj-lt"/>
            </a:endParaRPr>
          </a:p>
          <a:p>
            <a:r>
              <a:rPr lang="pt-BR" sz="2000" dirty="0" smtClean="0">
                <a:solidFill>
                  <a:srgbClr val="758085"/>
                </a:solidFill>
                <a:latin typeface="+mj-lt"/>
              </a:rPr>
              <a:t>Mês 3: 100% n=55</a:t>
            </a:r>
            <a:endParaRPr lang="pt-BR" sz="2000" dirty="0">
              <a:solidFill>
                <a:srgbClr val="75808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530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b="1" u="sng" dirty="0" smtClean="0"/>
              <a:t>Rio Grande/RS</a:t>
            </a:r>
            <a:endParaRPr lang="pt-BR" sz="2800" b="1" u="sng" dirty="0" smtClean="0"/>
          </a:p>
          <a:p>
            <a:pPr>
              <a:lnSpc>
                <a:spcPct val="100000"/>
              </a:lnSpc>
              <a:buFontTx/>
              <a:buChar char="•"/>
            </a:pPr>
            <a:r>
              <a:rPr lang="en-US" sz="2800" dirty="0"/>
              <a:t>c</a:t>
            </a:r>
            <a:r>
              <a:rPr lang="pt-BR" sz="2800" dirty="0" smtClean="0"/>
              <a:t>erca de 200 mil habitantes; 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território geográfico abrangendo 2.709.522km2;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e</a:t>
            </a:r>
            <a:r>
              <a:rPr lang="pt-BR" sz="2800" dirty="0" smtClean="0"/>
              <a:t>conomia: polo naval, comércio, porto;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36 UBS com ESF, </a:t>
            </a:r>
            <a:r>
              <a:rPr lang="pt-BR" sz="2800" dirty="0"/>
              <a:t>9</a:t>
            </a:r>
            <a:r>
              <a:rPr lang="pt-BR" sz="2800" dirty="0" smtClean="0"/>
              <a:t> unidades tradicionais, 2 hospitais;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</a:t>
            </a:r>
            <a:r>
              <a:rPr lang="pt-BR" sz="2800" dirty="0" smtClean="0"/>
              <a:t>resença do NASF;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n</a:t>
            </a:r>
            <a:r>
              <a:rPr lang="pt-BR" sz="2800" dirty="0" smtClean="0"/>
              <a:t>ão conta ainda com CEO.</a:t>
            </a:r>
          </a:p>
          <a:p>
            <a:pPr marL="0" indent="0" algn="r">
              <a:lnSpc>
                <a:spcPct val="100000"/>
              </a:lnSpc>
              <a:buNone/>
            </a:pPr>
            <a:endParaRPr lang="pt-BR" sz="2800" dirty="0"/>
          </a:p>
          <a:p>
            <a:pPr>
              <a:lnSpc>
                <a:spcPct val="10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67663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728412"/>
          </a:xfrm>
        </p:spPr>
        <p:txBody>
          <a:bodyPr/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00665"/>
            <a:ext cx="10515600" cy="4541617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pt-BR" dirty="0" smtClean="0"/>
          </a:p>
          <a:p>
            <a:pPr>
              <a:lnSpc>
                <a:spcPct val="110000"/>
              </a:lnSpc>
            </a:pPr>
            <a:r>
              <a:rPr lang="pt-BR" dirty="0" smtClean="0"/>
              <a:t>Cobertura de puericultura atingida de 42%;</a:t>
            </a:r>
          </a:p>
          <a:p>
            <a:pPr>
              <a:lnSpc>
                <a:spcPct val="110000"/>
              </a:lnSpc>
            </a:pPr>
            <a:r>
              <a:rPr lang="pt-BR" dirty="0" smtClean="0"/>
              <a:t>Grande melhoria nos registros e, consequentemente, no monitoramento e nas buscas ativas;</a:t>
            </a:r>
          </a:p>
          <a:p>
            <a:pPr>
              <a:lnSpc>
                <a:spcPct val="110000"/>
              </a:lnSpc>
            </a:pPr>
            <a:r>
              <a:rPr lang="pt-BR" dirty="0" smtClean="0"/>
              <a:t>Inclusão da saúde bucal</a:t>
            </a:r>
            <a:r>
              <a:rPr lang="pt-BR" dirty="0"/>
              <a:t> </a:t>
            </a:r>
            <a:r>
              <a:rPr lang="pt-BR" dirty="0" smtClean="0"/>
              <a:t>como rotina na avaliação das crianças;</a:t>
            </a:r>
          </a:p>
          <a:p>
            <a:pPr>
              <a:lnSpc>
                <a:spcPct val="110000"/>
              </a:lnSpc>
            </a:pPr>
            <a:r>
              <a:rPr lang="pt-BR" dirty="0" smtClean="0"/>
              <a:t>Melhoras qualitativas na rotina do atendimento, seguindo adequadamente os protocolos;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A</a:t>
            </a:r>
            <a:r>
              <a:rPr lang="pt-BR" dirty="0" smtClean="0"/>
              <a:t>cão contínua de promoção à </a:t>
            </a:r>
            <a:r>
              <a:rPr lang="sk-SK" dirty="0" smtClean="0"/>
              <a:t>saúde</a:t>
            </a:r>
            <a:r>
              <a:rPr lang="pt-BR" dirty="0" smtClean="0"/>
              <a:t>, salientando o foco da prevenção e não somente doença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598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pt-BR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/>
              <a:t>Importância da intervenção para equipe</a:t>
            </a:r>
          </a:p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Capacitação no programa e na atuação em planejamento e execução das ações programáticas;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Engajamento e interdisciplinaridade;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Atribuição de funções para cada setor da equipe;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U</a:t>
            </a:r>
            <a:r>
              <a:rPr lang="pt-BR" dirty="0" err="1" smtClean="0"/>
              <a:t>nião</a:t>
            </a:r>
            <a:r>
              <a:rPr lang="pt-BR" dirty="0" smtClean="0"/>
              <a:t> da equipe em prol do trabalho.</a:t>
            </a:r>
          </a:p>
          <a:p>
            <a:pPr marL="0" indent="0">
              <a:buNone/>
            </a:pPr>
            <a:r>
              <a:rPr lang="pt-BR" dirty="0" smtClean="0"/>
              <a:t>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6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pt-BR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/>
              <a:t>Importância da intervenção para o serviço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b="1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Melhor estruturação e utilização de protocolos;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Maior adesão das crianças/comunidade;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Melhores registros, implantação do monitoramento;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Integração das ações de PN/puerpério e </a:t>
            </a:r>
            <a:r>
              <a:rPr lang="pt-BR" dirty="0"/>
              <a:t>p</a:t>
            </a:r>
            <a:r>
              <a:rPr lang="pt-BR" dirty="0" smtClean="0"/>
              <a:t>uericultura.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7599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endParaRPr lang="pt-BR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/>
              <a:t>Importância da intervenção para a comunidade</a:t>
            </a:r>
          </a:p>
          <a:p>
            <a:pPr marL="0" indent="0" algn="ctr">
              <a:lnSpc>
                <a:spcPct val="100000"/>
              </a:lnSpc>
              <a:buNone/>
            </a:pPr>
            <a:endParaRPr lang="pt-BR" b="1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Educação em saúde, focando na prevenção;</a:t>
            </a:r>
          </a:p>
          <a:p>
            <a:pPr>
              <a:lnSpc>
                <a:spcPct val="100000"/>
              </a:lnSpc>
            </a:pPr>
            <a:r>
              <a:rPr lang="pt-BR" dirty="0"/>
              <a:t>I</a:t>
            </a:r>
            <a:r>
              <a:rPr lang="pt-BR" dirty="0" smtClean="0"/>
              <a:t>ncentivo ao AME;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Facilitação do acesso;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C</a:t>
            </a:r>
            <a:r>
              <a:rPr lang="pt-BR" dirty="0" smtClean="0"/>
              <a:t>rianças com melhor desenvolvimento neuro cognitivo, menor número de intercorrências.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59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endParaRPr lang="pt-BR" dirty="0"/>
          </a:p>
          <a:p>
            <a:pPr>
              <a:lnSpc>
                <a:spcPct val="100000"/>
              </a:lnSpc>
            </a:pPr>
            <a:r>
              <a:rPr lang="pt-BR" dirty="0" smtClean="0"/>
              <a:t>Ação programática ainda com dificuldade de ser seguida, em especial pela outra </a:t>
            </a:r>
            <a:r>
              <a:rPr lang="es-ES_tradnl" dirty="0" smtClean="0"/>
              <a:t>equipe de ESF;</a:t>
            </a:r>
            <a:r>
              <a:rPr lang="pt-BR" dirty="0" smtClean="0"/>
              <a:t> 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</a:t>
            </a:r>
            <a:r>
              <a:rPr lang="pt-BR" dirty="0" smtClean="0"/>
              <a:t>inda baixa cobertura, em função de muitos realizarem puericultura em outro serviço;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A</a:t>
            </a:r>
            <a:r>
              <a:rPr lang="pt-BR" dirty="0" smtClean="0"/>
              <a:t>inda baixo número de lactentes em AME.</a:t>
            </a:r>
          </a:p>
          <a:p>
            <a:pPr>
              <a:lnSpc>
                <a:spcPct val="100000"/>
              </a:lnSpc>
            </a:pPr>
            <a:endParaRPr lang="pt-BR" dirty="0"/>
          </a:p>
          <a:p>
            <a:pPr marL="0" indent="0">
              <a:lnSpc>
                <a:spcPct val="100000"/>
              </a:lnSpc>
              <a:buNone/>
            </a:pPr>
            <a:endParaRPr lang="pt-BR" b="1" dirty="0" smtClean="0"/>
          </a:p>
        </p:txBody>
      </p:sp>
    </p:spTree>
    <p:extLst>
      <p:ext uri="{BB962C8B-B14F-4D97-AF65-F5344CB8AC3E}">
        <p14:creationId xmlns:p14="http://schemas.microsoft.com/office/powerpoint/2010/main" val="410815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endParaRPr lang="pt-BR" b="1" dirty="0" smtClean="0"/>
          </a:p>
          <a:p>
            <a:pPr marL="0" indent="0" algn="ctr">
              <a:lnSpc>
                <a:spcPct val="100000"/>
              </a:lnSpc>
              <a:buNone/>
            </a:pPr>
            <a:r>
              <a:rPr lang="pt-BR" b="1" dirty="0" smtClean="0"/>
              <a:t>Desafios...</a:t>
            </a:r>
          </a:p>
          <a:p>
            <a:r>
              <a:rPr lang="pt-BR" dirty="0" smtClean="0">
                <a:solidFill>
                  <a:srgbClr val="758085"/>
                </a:solidFill>
              </a:rPr>
              <a:t>Melhorias </a:t>
            </a:r>
            <a:r>
              <a:rPr lang="pt-BR" dirty="0">
                <a:solidFill>
                  <a:srgbClr val="758085"/>
                </a:solidFill>
              </a:rPr>
              <a:t>na saúde bucal – continuar buscando maneiras viáveis para melhor </a:t>
            </a:r>
            <a:r>
              <a:rPr lang="pt-BR" dirty="0" smtClean="0">
                <a:solidFill>
                  <a:srgbClr val="758085"/>
                </a:solidFill>
              </a:rPr>
              <a:t>adesão;</a:t>
            </a:r>
          </a:p>
          <a:p>
            <a:r>
              <a:rPr lang="pt-BR" dirty="0" smtClean="0">
                <a:solidFill>
                  <a:srgbClr val="758085"/>
                </a:solidFill>
              </a:rPr>
              <a:t>Continuar tentando realizar atividade de grupo, com mães e avós;</a:t>
            </a:r>
          </a:p>
          <a:p>
            <a:r>
              <a:rPr lang="en-US" dirty="0" smtClean="0">
                <a:solidFill>
                  <a:srgbClr val="758085"/>
                </a:solidFill>
              </a:rPr>
              <a:t>M</a:t>
            </a:r>
            <a:r>
              <a:rPr lang="pt-BR" dirty="0" smtClean="0">
                <a:solidFill>
                  <a:srgbClr val="758085"/>
                </a:solidFill>
              </a:rPr>
              <a:t>elhor estruturação da equipe para viabilizar processo de trabalho; 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758085"/>
                </a:solidFill>
              </a:rPr>
              <a:t>Maior integração da equipe técnica com os ACS;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758085"/>
                </a:solidFill>
              </a:rPr>
              <a:t>Garantir que a busca ativa continue;</a:t>
            </a:r>
          </a:p>
          <a:p>
            <a:pPr>
              <a:lnSpc>
                <a:spcPct val="100000"/>
              </a:lnSpc>
            </a:pPr>
            <a:r>
              <a:rPr lang="en-US" dirty="0" smtClean="0">
                <a:solidFill>
                  <a:srgbClr val="758085"/>
                </a:solidFill>
              </a:rPr>
              <a:t>A</a:t>
            </a:r>
            <a:r>
              <a:rPr lang="pt-BR" dirty="0" err="1" smtClean="0">
                <a:solidFill>
                  <a:srgbClr val="758085"/>
                </a:solidFill>
              </a:rPr>
              <a:t>umentar</a:t>
            </a:r>
            <a:r>
              <a:rPr lang="pt-BR" dirty="0" smtClean="0">
                <a:solidFill>
                  <a:srgbClr val="758085"/>
                </a:solidFill>
              </a:rPr>
              <a:t> cadastramento;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758085"/>
                </a:solidFill>
              </a:rPr>
              <a:t>Consolidar participação popular no Conselho de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42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911730"/>
          </a:xfrm>
        </p:spPr>
        <p:txBody>
          <a:bodyPr/>
          <a:lstStyle/>
          <a:p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22693" y="2529878"/>
            <a:ext cx="10972800" cy="27339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I</a:t>
            </a:r>
            <a:r>
              <a:rPr lang="pt-BR" dirty="0" smtClean="0"/>
              <a:t>mportante amadurecimento pessoal e profissional;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Valorização</a:t>
            </a:r>
            <a:r>
              <a:rPr lang="en-US" dirty="0" smtClean="0"/>
              <a:t> da AB e da ESF;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Oportunidade de contato com </a:t>
            </a:r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abordados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pt-BR" dirty="0" smtClean="0"/>
              <a:t>graduação;</a:t>
            </a:r>
            <a:endParaRPr lang="en-US" dirty="0" smtClean="0"/>
          </a:p>
          <a:p>
            <a:pPr>
              <a:lnSpc>
                <a:spcPct val="100000"/>
              </a:lnSpc>
            </a:pPr>
            <a:r>
              <a:rPr lang="en-US" dirty="0" err="1" smtClean="0"/>
              <a:t>Satisfação</a:t>
            </a:r>
            <a:r>
              <a:rPr lang="en-US" dirty="0" smtClean="0"/>
              <a:t> em poder atuar mais </a:t>
            </a:r>
            <a:r>
              <a:rPr lang="en-US" dirty="0" err="1" smtClean="0"/>
              <a:t>além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usuários</a:t>
            </a:r>
            <a:r>
              <a:rPr lang="en-US" dirty="0" smtClean="0"/>
              <a:t>, </a:t>
            </a:r>
            <a:r>
              <a:rPr lang="en-US" dirty="0" err="1" smtClean="0"/>
              <a:t>vê-los</a:t>
            </a:r>
            <a:r>
              <a:rPr lang="en-US" dirty="0" smtClean="0"/>
              <a:t> de forma integral, </a:t>
            </a:r>
            <a:r>
              <a:rPr lang="en-US" dirty="0" err="1" smtClean="0"/>
              <a:t>biopsicossocial</a:t>
            </a:r>
            <a:r>
              <a:rPr lang="en-US" dirty="0" smtClean="0"/>
              <a:t>;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Melhor </a:t>
            </a:r>
            <a:r>
              <a:rPr lang="en-US" dirty="0" err="1" smtClean="0"/>
              <a:t>interação</a:t>
            </a:r>
            <a:r>
              <a:rPr lang="en-US" dirty="0" smtClean="0"/>
              <a:t> com </a:t>
            </a:r>
            <a:r>
              <a:rPr lang="en-US" dirty="0" err="1" smtClean="0"/>
              <a:t>crianças</a:t>
            </a:r>
            <a:r>
              <a:rPr lang="en-US" dirty="0" smtClean="0"/>
              <a:t>.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400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"/>
            <a:ext cx="10972800" cy="1964105"/>
          </a:xfrm>
        </p:spPr>
        <p:txBody>
          <a:bodyPr/>
          <a:lstStyle/>
          <a:p>
            <a:r>
              <a:rPr lang="en-US" dirty="0" smtClean="0"/>
              <a:t>Um pouco da rotina…</a:t>
            </a:r>
            <a:endParaRPr lang="en-US" dirty="0"/>
          </a:p>
        </p:txBody>
      </p:sp>
      <p:pic>
        <p:nvPicPr>
          <p:cNvPr id="5" name="Picture 4" descr="be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6" y="1964105"/>
            <a:ext cx="3307061" cy="4409415"/>
          </a:xfrm>
          <a:prstGeom prst="rect">
            <a:avLst/>
          </a:prstGeom>
        </p:spPr>
      </p:pic>
      <p:pic>
        <p:nvPicPr>
          <p:cNvPr id="3" name="Picture 2" descr="Captura de Tela 2015-08-13 às 23.45.2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4" t="23305" r="21289"/>
          <a:stretch/>
        </p:blipFill>
        <p:spPr>
          <a:xfrm>
            <a:off x="5393935" y="1977425"/>
            <a:ext cx="6218739" cy="469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70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cha beb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99" y="1754602"/>
            <a:ext cx="6139283" cy="4604462"/>
          </a:xfrm>
          <a:prstGeom prst="rect">
            <a:avLst/>
          </a:prstGeom>
        </p:spPr>
      </p:pic>
      <p:pic>
        <p:nvPicPr>
          <p:cNvPr id="7" name="Picture 6" descr="bolofrald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37" y="484477"/>
            <a:ext cx="5423476" cy="406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6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z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959" y="1545096"/>
            <a:ext cx="3607857" cy="4810476"/>
          </a:xfrm>
          <a:prstGeom prst="rect">
            <a:avLst/>
          </a:prstGeom>
        </p:spPr>
      </p:pic>
      <p:pic>
        <p:nvPicPr>
          <p:cNvPr id="3" name="Picture 2" descr="junin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41" y="1532002"/>
            <a:ext cx="3051893" cy="4802236"/>
          </a:xfrm>
          <a:prstGeom prst="rect">
            <a:avLst/>
          </a:prstGeom>
        </p:spPr>
      </p:pic>
      <p:pic>
        <p:nvPicPr>
          <p:cNvPr id="4" name="Picture 3" descr="marco lila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857" y="1453437"/>
            <a:ext cx="2767547" cy="49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09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513482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800" b="1" u="sng" dirty="0" smtClean="0"/>
              <a:t>A UBS</a:t>
            </a:r>
            <a:endParaRPr lang="pt-BR" sz="2800" b="1" u="sng" dirty="0"/>
          </a:p>
          <a:p>
            <a:pPr>
              <a:lnSpc>
                <a:spcPct val="100000"/>
              </a:lnSpc>
            </a:pPr>
            <a:r>
              <a:rPr lang="pt-BR" sz="2800" dirty="0" smtClean="0"/>
              <a:t>UBS José Salomão, serviço misto, 2 equipes de ESF;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Consultas por demanda espontânea para clínica geral;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Agendamentos para puericultura, saúde da mulher, pré-natal e puerpério, saúde do idoso e crônicos;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Visitas domiciliares, atendimento odontológico, planejamento familiar, curativos e pequenos procedimentos; 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Exames citopatológicos, vacinas, tuberculose, sorologias para HIV/sífilis;</a:t>
            </a:r>
          </a:p>
          <a:p>
            <a:pPr>
              <a:lnSpc>
                <a:spcPct val="100000"/>
              </a:lnSpc>
            </a:pPr>
            <a:r>
              <a:rPr lang="en-US" sz="2800" dirty="0" smtClean="0"/>
              <a:t>P</a:t>
            </a:r>
            <a:r>
              <a:rPr lang="pt-BR" sz="2800" dirty="0" smtClean="0"/>
              <a:t>ronto-atendimento no turno da noite, finais de semana e feriados.</a:t>
            </a:r>
          </a:p>
        </p:txBody>
      </p:sp>
    </p:spTree>
    <p:extLst>
      <p:ext uri="{BB962C8B-B14F-4D97-AF65-F5344CB8AC3E}">
        <p14:creationId xmlns:p14="http://schemas.microsoft.com/office/powerpoint/2010/main" val="229047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ilur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838" y="1335591"/>
            <a:ext cx="7303335" cy="533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55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ilur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478" y="405915"/>
            <a:ext cx="3386240" cy="6019982"/>
          </a:xfrm>
          <a:prstGeom prst="rect">
            <a:avLst/>
          </a:prstGeom>
        </p:spPr>
      </p:pic>
      <p:pic>
        <p:nvPicPr>
          <p:cNvPr id="3" name="Picture 2" descr="profilurb3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0" b="15208"/>
          <a:stretch/>
        </p:blipFill>
        <p:spPr>
          <a:xfrm>
            <a:off x="5891437" y="1835859"/>
            <a:ext cx="4200338" cy="4174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2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er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0679" y="1258391"/>
            <a:ext cx="7010400" cy="5257800"/>
          </a:xfrm>
          <a:prstGeom prst="rect">
            <a:avLst/>
          </a:prstGeom>
        </p:spPr>
      </p:pic>
      <p:pic>
        <p:nvPicPr>
          <p:cNvPr id="3" name="Picture 2" descr="pueri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58" y="180206"/>
            <a:ext cx="4821755" cy="642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9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09600" y="1895707"/>
            <a:ext cx="10972800" cy="436012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dirty="0"/>
              <a:t>BRASIL. Ministério da Saúde. Secretaria de Atenção à Saúde. Departamento de Atenção Básica. </a:t>
            </a:r>
            <a:r>
              <a:rPr lang="pt-BR" b="1" dirty="0"/>
              <a:t>Saúde da criança</a:t>
            </a:r>
            <a:r>
              <a:rPr lang="pt-BR" dirty="0"/>
              <a:t>: crescimento e desenvolvimento. Brasília: Ministério da Saúde, 2012. 272p.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BRASIL. Ministério da Saúde. Secretaria de Atenção à Saúde. Departamento de Atenção Básica. </a:t>
            </a:r>
            <a:r>
              <a:rPr lang="pt-BR" b="1" dirty="0"/>
              <a:t>Manual Operacional do Programa de Suplementação de ferro</a:t>
            </a:r>
            <a:r>
              <a:rPr lang="pt-BR" dirty="0"/>
              <a:t>. Brasília: Ministério da Saúde, 2005. 28p.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NELSON. </a:t>
            </a:r>
            <a:r>
              <a:rPr lang="pt-BR" b="1" dirty="0"/>
              <a:t>Tratado de Pediatria</a:t>
            </a:r>
            <a:r>
              <a:rPr lang="pt-BR" dirty="0"/>
              <a:t>. Richard E. Behrman, Hal B. Jenson, Robert Kliegman. 18ª Edição. Elsevier, 2009.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 smtClean="0"/>
              <a:t>SZPILMAN</a:t>
            </a:r>
            <a:r>
              <a:rPr lang="pt-BR" dirty="0"/>
              <a:t>, A.R.M. Condição de saúde bucal de crianças de zero a dois anos de idade inseridas na estratégia saúde da família. </a:t>
            </a:r>
            <a:r>
              <a:rPr lang="pt-BR" b="1" dirty="0"/>
              <a:t>Revista Brasileira de Pesquisa em Saúde</a:t>
            </a:r>
            <a:r>
              <a:rPr lang="pt-BR" dirty="0"/>
              <a:t>. V.14, n.1, p.42-48, 2012.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r>
              <a:rPr lang="pt-BR" dirty="0"/>
              <a:t>VIEIRA, V.C.L.; FERNANDES, C.A.; DEMITTO, M.O.; BERCINI, L.O.; SCOCHI, M.J. Puericultura na atenção primária: atuação do enfermeiro. </a:t>
            </a:r>
            <a:r>
              <a:rPr lang="pt-BR" b="1" dirty="0"/>
              <a:t>Cogitare Enferm</a:t>
            </a:r>
            <a:r>
              <a:rPr lang="pt-BR" dirty="0"/>
              <a:t>. V.17, n.1, p.119-25, 2012</a:t>
            </a:r>
            <a:r>
              <a:rPr lang="pt-BR" dirty="0" smtClean="0"/>
              <a:t>.</a:t>
            </a: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 marL="0" indent="0">
              <a:buNone/>
            </a:pPr>
            <a:r>
              <a:rPr lang="pt-BR" dirty="0"/>
              <a:t> </a:t>
            </a:r>
          </a:p>
          <a:p>
            <a:pPr>
              <a:lnSpc>
                <a:spcPct val="100000"/>
              </a:lnSpc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32671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8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pt-BR" sz="8800" b="1" dirty="0" smtClean="0">
                <a:solidFill>
                  <a:schemeClr val="accent1">
                    <a:lumMod val="75000"/>
                  </a:schemeClr>
                </a:solidFill>
              </a:rPr>
              <a:t>MUITO OBRIGADA!</a:t>
            </a:r>
            <a:endParaRPr lang="pt-BR" sz="88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3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endParaRPr lang="pt-BR" dirty="0" smtClean="0"/>
          </a:p>
          <a:p>
            <a:pPr>
              <a:lnSpc>
                <a:spcPct val="100000"/>
              </a:lnSpc>
            </a:pPr>
            <a:r>
              <a:rPr lang="pt-BR" dirty="0" smtClean="0"/>
              <a:t>População assistida: cerca de 4500 pessoas (cadastradas), estima-se mais;</a:t>
            </a:r>
          </a:p>
          <a:p>
            <a:pPr>
              <a:lnSpc>
                <a:spcPct val="100000"/>
              </a:lnSpc>
            </a:pPr>
            <a:r>
              <a:rPr lang="pt-BR" dirty="0" smtClean="0"/>
              <a:t>população correspondente a equipe 11: 2621 pessoas.</a:t>
            </a:r>
          </a:p>
        </p:txBody>
      </p:sp>
    </p:spTree>
    <p:extLst>
      <p:ext uri="{BB962C8B-B14F-4D97-AF65-F5344CB8AC3E}">
        <p14:creationId xmlns:p14="http://schemas.microsoft.com/office/powerpoint/2010/main" val="398080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sz="2800" b="1" u="sng" dirty="0" smtClean="0"/>
              <a:t>Por que intervir na Puericultura</a:t>
            </a:r>
          </a:p>
          <a:p>
            <a:pPr>
              <a:lnSpc>
                <a:spcPct val="100000"/>
              </a:lnSpc>
            </a:pPr>
            <a:r>
              <a:rPr lang="pt-BR" sz="2800" dirty="0"/>
              <a:t>p</a:t>
            </a:r>
            <a:r>
              <a:rPr lang="pt-BR" sz="2800" dirty="0" smtClean="0"/>
              <a:t>rograma com pouca adesão, em especial das crianças de 0-12 meses;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b</a:t>
            </a:r>
            <a:r>
              <a:rPr lang="pt-BR" sz="2800" dirty="0" smtClean="0"/>
              <a:t>aixo número de crianças em aleitamento materno;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programa  desestruturado dentro da UBS (sem registro adequado, monitoramento regular ou protocolo);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a</a:t>
            </a:r>
            <a:r>
              <a:rPr lang="pt-BR" sz="2800" dirty="0" smtClean="0"/>
              <a:t>tendimento centrado na doença e não na promoção à saúde da criança; </a:t>
            </a:r>
          </a:p>
          <a:p>
            <a:pPr>
              <a:lnSpc>
                <a:spcPct val="100000"/>
              </a:lnSpc>
            </a:pPr>
            <a:r>
              <a:rPr lang="pt-BR" sz="2800" dirty="0" smtClean="0"/>
              <a:t>necessitava melhorias na cobertura, qualidade, registro e inclusão da saúde bucal.</a:t>
            </a:r>
          </a:p>
        </p:txBody>
      </p:sp>
    </p:spTree>
    <p:extLst>
      <p:ext uri="{BB962C8B-B14F-4D97-AF65-F5344CB8AC3E}">
        <p14:creationId xmlns:p14="http://schemas.microsoft.com/office/powerpoint/2010/main" val="58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8854"/>
            <a:ext cx="10515600" cy="1325563"/>
          </a:xfrm>
        </p:spPr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	</a:t>
            </a:r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Qualificar a atenção à saúde da criança de zero a setenta e dois meses pertencentes à Unidade Básica de Saúde José Salomão Profilurb, em Rio Grande-RS.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8075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48485"/>
            <a:ext cx="10515600" cy="4906862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b="1" u="sng" dirty="0" smtClean="0"/>
              <a:t>Monitoramento – Ações:</a:t>
            </a:r>
          </a:p>
          <a:p>
            <a:r>
              <a:rPr lang="pt-BR" dirty="0" smtClean="0"/>
              <a:t>Monitoramos </a:t>
            </a:r>
            <a:r>
              <a:rPr lang="pt-BR" dirty="0"/>
              <a:t>o crescimento </a:t>
            </a:r>
            <a:r>
              <a:rPr lang="pt-BR" dirty="0" smtClean="0"/>
              <a:t>e desenvolvimento, déficit e excesso de peso, imunizações, suplementação de ferro e vitamina D. </a:t>
            </a:r>
          </a:p>
          <a:p>
            <a:r>
              <a:rPr lang="pt-BR" dirty="0" smtClean="0"/>
              <a:t>Realizamos triagem auditiva e teste do pezinho em todas as crianças. </a:t>
            </a:r>
          </a:p>
          <a:p>
            <a:r>
              <a:rPr lang="pt-BR" dirty="0" smtClean="0"/>
              <a:t>Buscamos crianças </a:t>
            </a:r>
            <a:r>
              <a:rPr lang="pt-BR" dirty="0"/>
              <a:t>faltosas às </a:t>
            </a:r>
            <a:r>
              <a:rPr lang="pt-BR" dirty="0" smtClean="0"/>
              <a:t>consultas. </a:t>
            </a:r>
          </a:p>
          <a:p>
            <a:r>
              <a:rPr lang="pt-BR" dirty="0" smtClean="0"/>
              <a:t>Melhoramos </a:t>
            </a:r>
            <a:r>
              <a:rPr lang="pt-BR" dirty="0"/>
              <a:t>o registro das </a:t>
            </a:r>
            <a:r>
              <a:rPr lang="pt-BR" dirty="0" smtClean="0"/>
              <a:t>informações. </a:t>
            </a:r>
          </a:p>
          <a:p>
            <a:r>
              <a:rPr lang="pt-BR" dirty="0" smtClean="0"/>
              <a:t>Mapeamos as </a:t>
            </a:r>
            <a:r>
              <a:rPr lang="pt-BR" dirty="0"/>
              <a:t>crianças de </a:t>
            </a:r>
            <a:r>
              <a:rPr lang="pt-BR" dirty="0" smtClean="0"/>
              <a:t>risco.</a:t>
            </a:r>
          </a:p>
          <a:p>
            <a:r>
              <a:rPr lang="pt-BR" dirty="0" smtClean="0"/>
              <a:t>Realizamos todas as ações de promoção à saúde.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1382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519309"/>
            <a:ext cx="10515600" cy="521911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pt-BR" b="1" u="sng" dirty="0" smtClean="0"/>
              <a:t> Organização e gestão do Serviço – Ações: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Acolhimento e cadastramento precoce, busca ativa por contato telefônico ou visita domiciliar, agendamento para crianças provenientes de busca ativa;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Ações qualitativas de acordo com protocolo: exames físico e complementares, periodicidade de consultas, vacinação, prescrição de sulfato ferroso e vitamina D;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G</a:t>
            </a:r>
            <a:r>
              <a:rPr lang="pt-BR" dirty="0" smtClean="0"/>
              <a:t>arantimos vacinas de acordo com calendário nacional de imunizações;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Organizamos referenciamento para saúde bucal;</a:t>
            </a:r>
          </a:p>
          <a:p>
            <a:pPr>
              <a:lnSpc>
                <a:spcPct val="120000"/>
              </a:lnSpc>
            </a:pPr>
            <a:r>
              <a:rPr lang="pt-BR" dirty="0"/>
              <a:t>A</a:t>
            </a:r>
            <a:r>
              <a:rPr lang="pt-BR" dirty="0" smtClean="0"/>
              <a:t>gendamento conjunto de puérpera e recém-nascido;</a:t>
            </a:r>
          </a:p>
          <a:p>
            <a:pPr>
              <a:lnSpc>
                <a:spcPct val="120000"/>
              </a:lnSpc>
            </a:pPr>
            <a:r>
              <a:rPr lang="pt-BR" dirty="0"/>
              <a:t>I</a:t>
            </a:r>
            <a:r>
              <a:rPr lang="pt-BR" dirty="0" smtClean="0"/>
              <a:t>mplantação de fichas-espelho e arquivo específico, preenchemos adequadamente prontuários;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Identificamos e encaminhamos crianças com necessidade de avalições específicas;</a:t>
            </a:r>
          </a:p>
          <a:p>
            <a:pPr>
              <a:lnSpc>
                <a:spcPct val="120000"/>
              </a:lnSpc>
            </a:pPr>
            <a:r>
              <a:rPr lang="pt-BR" dirty="0" smtClean="0"/>
              <a:t>Estabelecemos o papel da equipe nas ações de promoção à saúde, organizamos e disponibilizamos materiais educativos.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0001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7661</TotalTime>
  <Words>1885</Words>
  <Application>Microsoft Office PowerPoint</Application>
  <PresentationFormat>Widescreen</PresentationFormat>
  <Paragraphs>271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0" baseType="lpstr">
      <vt:lpstr>Arial</vt:lpstr>
      <vt:lpstr>Calibri</vt:lpstr>
      <vt:lpstr>Century Gothic</vt:lpstr>
      <vt:lpstr>Courier New</vt:lpstr>
      <vt:lpstr>Palatino Linotype</vt:lpstr>
      <vt:lpstr>Executive</vt:lpstr>
      <vt:lpstr>  Qualificação da atenção à saúde da criança de 0 a 72 meses na UBS José Salomão Profilurb, Rio Grande/RS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 </vt:lpstr>
      <vt:lpstr>Metodologia</vt:lpstr>
      <vt:lpstr>Metodologia</vt:lpstr>
      <vt:lpstr>Metodologia</vt:lpstr>
      <vt:lpstr>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Objetivos, Metas e Resultados</vt:lpstr>
      <vt:lpstr> Resultados</vt:lpstr>
      <vt:lpstr>Discussão</vt:lpstr>
      <vt:lpstr>Discussão</vt:lpstr>
      <vt:lpstr>Discussão</vt:lpstr>
      <vt:lpstr>Discussão</vt:lpstr>
      <vt:lpstr>Discussão</vt:lpstr>
      <vt:lpstr>Reflexão Crítica</vt:lpstr>
      <vt:lpstr>Um pouco da rotina…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Especialização em Saúde da Família</dc:title>
  <dc:creator>cliente</dc:creator>
  <cp:lastModifiedBy>Vera</cp:lastModifiedBy>
  <cp:revision>127</cp:revision>
  <dcterms:created xsi:type="dcterms:W3CDTF">2015-01-15T23:05:59Z</dcterms:created>
  <dcterms:modified xsi:type="dcterms:W3CDTF">2015-08-18T12:47:50Z</dcterms:modified>
</cp:coreProperties>
</file>