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6" r:id="rId3"/>
    <p:sldId id="269" r:id="rId4"/>
    <p:sldId id="268" r:id="rId5"/>
    <p:sldId id="265" r:id="rId6"/>
    <p:sldId id="267" r:id="rId7"/>
    <p:sldId id="263" r:id="rId8"/>
    <p:sldId id="275" r:id="rId9"/>
    <p:sldId id="270" r:id="rId10"/>
    <p:sldId id="261" r:id="rId11"/>
    <p:sldId id="303" r:id="rId12"/>
    <p:sldId id="259" r:id="rId13"/>
    <p:sldId id="304" r:id="rId14"/>
    <p:sldId id="257" r:id="rId15"/>
    <p:sldId id="30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7" r:id="rId40"/>
    <p:sldId id="287" r:id="rId41"/>
    <p:sldId id="288" r:id="rId42"/>
    <p:sldId id="289" r:id="rId43"/>
    <p:sldId id="302" r:id="rId44"/>
    <p:sldId id="306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64B"/>
    <a:srgbClr val="DC6C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para%20Analise%20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grafic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para%20Analise%20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grafic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grafic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grafic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ilvan%20silva\Meus%20documentos\Especializa&#231;&#227;o\Trabalho%20de%20Conclus&#227;o%20de%20Curso\Planilha%20de%20Coleta%20de%20Dados%20Ca%20de%20Colo%20e%20Mama%20Final%20graf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849069097634503"/>
          <c:y val="0.24509745256622367"/>
          <c:w val="0.85849155468238181"/>
          <c:h val="0.622547529518206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1.0818120351588927E-2</c:v>
                </c:pt>
                <c:pt idx="1">
                  <c:v>3.7187288708586896E-2</c:v>
                </c:pt>
                <c:pt idx="2">
                  <c:v>7.3698444895199514E-2</c:v>
                </c:pt>
              </c:numCache>
            </c:numRef>
          </c:val>
        </c:ser>
        <c:axId val="34620544"/>
        <c:axId val="34622080"/>
      </c:barChart>
      <c:catAx>
        <c:axId val="34620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622080"/>
        <c:crosses val="autoZero"/>
        <c:auto val="1"/>
        <c:lblAlgn val="ctr"/>
        <c:lblOffset val="100"/>
      </c:catAx>
      <c:valAx>
        <c:axId val="346220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620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1.6077170418006454E-2</c:v>
                </c:pt>
                <c:pt idx="1">
                  <c:v>3.5369774919614155E-2</c:v>
                </c:pt>
                <c:pt idx="2">
                  <c:v>8.6816720257234734E-2</c:v>
                </c:pt>
              </c:numCache>
            </c:numRef>
          </c:val>
        </c:ser>
        <c:axId val="34654848"/>
        <c:axId val="34660736"/>
      </c:barChart>
      <c:catAx>
        <c:axId val="34654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660736"/>
        <c:crosses val="autoZero"/>
        <c:auto val="1"/>
        <c:lblAlgn val="ctr"/>
        <c:lblOffset val="100"/>
      </c:catAx>
      <c:valAx>
        <c:axId val="346607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65484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0.87500000000000078</c:v>
                </c:pt>
                <c:pt idx="1">
                  <c:v>0.63636363636363713</c:v>
                </c:pt>
                <c:pt idx="2">
                  <c:v>0.68807339449541283</c:v>
                </c:pt>
              </c:numCache>
            </c:numRef>
          </c:val>
        </c:ser>
        <c:axId val="34988800"/>
        <c:axId val="34990336"/>
      </c:barChart>
      <c:catAx>
        <c:axId val="34988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990336"/>
        <c:crosses val="autoZero"/>
        <c:auto val="1"/>
        <c:lblAlgn val="ctr"/>
        <c:lblOffset val="100"/>
      </c:catAx>
      <c:valAx>
        <c:axId val="349903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9888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3080699791396053"/>
          <c:y val="0"/>
        </c:manualLayout>
      </c:layout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7.593699072324768E-2"/>
          <c:y val="0.14685443314717164"/>
          <c:w val="0.90578530540643232"/>
          <c:h val="0.776246425428017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0.84210526315789558</c:v>
                </c:pt>
                <c:pt idx="1">
                  <c:v>0.90163934426229508</c:v>
                </c:pt>
                <c:pt idx="2">
                  <c:v>0.87200000000000077</c:v>
                </c:pt>
              </c:numCache>
            </c:numRef>
          </c:val>
        </c:ser>
        <c:axId val="34548736"/>
        <c:axId val="34562816"/>
      </c:barChart>
      <c:catAx>
        <c:axId val="34548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562816"/>
        <c:crosses val="autoZero"/>
        <c:auto val="1"/>
        <c:lblAlgn val="ctr"/>
        <c:lblOffset val="100"/>
      </c:catAx>
      <c:valAx>
        <c:axId val="3456281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54873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302201132703507"/>
          <c:y val="0.19047643652400167"/>
          <c:w val="0.85257908544524286"/>
          <c:h val="0.6719585399596729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0.8</c:v>
                </c:pt>
                <c:pt idx="1">
                  <c:v>0.69230769230769262</c:v>
                </c:pt>
                <c:pt idx="2">
                  <c:v>0.32500000000000046</c:v>
                </c:pt>
              </c:numCache>
            </c:numRef>
          </c:val>
        </c:ser>
        <c:axId val="34596352"/>
        <c:axId val="34597888"/>
      </c:barChart>
      <c:catAx>
        <c:axId val="345963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597888"/>
        <c:crosses val="autoZero"/>
        <c:auto val="1"/>
        <c:lblAlgn val="ctr"/>
        <c:lblOffset val="100"/>
      </c:catAx>
      <c:valAx>
        <c:axId val="345978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459635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1441677420457556"/>
          <c:y val="6.865626041550938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442772170917664"/>
          <c:y val="0.25640961435893839"/>
          <c:w val="0.85074523531605384"/>
          <c:h val="0.60512668988709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Indicadores!$D$51:$F$51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Indicadores!$D$52:$F$52</c:f>
              <c:numCache>
                <c:formatCode>0.0%</c:formatCode>
                <c:ptCount val="3"/>
                <c:pt idx="0">
                  <c:v>0.84210526315789558</c:v>
                </c:pt>
                <c:pt idx="1">
                  <c:v>0.90163934426229508</c:v>
                </c:pt>
                <c:pt idx="2">
                  <c:v>0.87200000000000077</c:v>
                </c:pt>
              </c:numCache>
            </c:numRef>
          </c:val>
        </c:ser>
        <c:axId val="35115008"/>
        <c:axId val="35116544"/>
      </c:barChart>
      <c:catAx>
        <c:axId val="35115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5116544"/>
        <c:crosses val="autoZero"/>
        <c:auto val="1"/>
        <c:lblAlgn val="ctr"/>
        <c:lblOffset val="100"/>
      </c:catAx>
      <c:valAx>
        <c:axId val="351165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511500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0.84615384615384714</c:v>
                </c:pt>
                <c:pt idx="2">
                  <c:v>0.67500000000000104</c:v>
                </c:pt>
              </c:numCache>
            </c:numRef>
          </c:val>
        </c:ser>
        <c:axId val="35010816"/>
        <c:axId val="35037184"/>
      </c:barChart>
      <c:catAx>
        <c:axId val="35010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5037184"/>
        <c:crosses val="autoZero"/>
        <c:auto val="1"/>
        <c:lblAlgn val="ctr"/>
        <c:lblOffset val="100"/>
      </c:catAx>
      <c:valAx>
        <c:axId val="350371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50108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C9E5-1206-4D1E-96D9-455BF637C12F}" type="datetimeFigureOut">
              <a:rPr lang="pt-BR" smtClean="0"/>
              <a:pPr/>
              <a:t>22/1/2015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85FF-BA36-4A6B-973E-3FEBDAC79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UNIVERSIDADE ABERTA DO SUS UNA/SUS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Melhoria da Atenção à Prevenção do Câncer de Colo de Útero e Controle do Câncer de Mama na UBS Ednaide Lopes da Costa, Rio Preto da Eva/AM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Railene </a:t>
            </a:r>
            <a:r>
              <a:rPr lang="pt-BR" sz="2600" b="1" dirty="0" err="1" smtClean="0">
                <a:latin typeface="Arial" pitchFamily="34" charset="0"/>
                <a:cs typeface="Arial" pitchFamily="34" charset="0"/>
              </a:rPr>
              <a:t>Meida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Silva dos Santos</a:t>
            </a:r>
          </a:p>
          <a:p>
            <a:pPr algn="ctr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Dayana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Kelly  Silva Oliveira</a:t>
            </a:r>
          </a:p>
        </p:txBody>
      </p:sp>
      <p:pic>
        <p:nvPicPr>
          <p:cNvPr id="3075" name="Picture 3" descr="C:\Documents and Settings\Gilvan silva\Meus documentos\Especialização\Trabalho de Conclusão de Curso\ESF-Ufpel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6672"/>
            <a:ext cx="1409700" cy="952500"/>
          </a:xfrm>
          <a:prstGeom prst="rect">
            <a:avLst/>
          </a:prstGeom>
          <a:noFill/>
        </p:spPr>
      </p:pic>
      <p:pic>
        <p:nvPicPr>
          <p:cNvPr id="3077" name="Picture 5" descr="C:\Documents and Settings\Gilvan silva\Meus documentos\Especialização\Trabalho de Conclusão de Curso\UFP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Eixo</a:t>
            </a:r>
            <a:r>
              <a:rPr lang="pt-BR" sz="2600" i="1" dirty="0" smtClean="0"/>
              <a:t> </a:t>
            </a: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Esclarecimentos à comunidade sobre a importância da prevenção, realização do exames e periodicidade (ações de promoção à saúde, palestras, entrega de convites).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Informação à comunidade sobre a importância do acompanhamento regular.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Orientação sobre os registros.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Ação de Promoção a Saúde: Palestra sobre Prevenção do câncer do Colo do Útero e de Mama e DST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7768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Esclarecimento às mulheres e a comunidade sobre os fatores de risco para câncer de colo do útero e de mama.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Incentivo na comunidade para: o uso de preservativos; a não adesão ao uso de tabaco, álcool e drogas; a prática de atividade física regular; os hábitos alimentares saudáveis.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Ação de Promoção a Saúde: Entrega de Convites</a:t>
            </a: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632848" cy="52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Eixo qualificação da prática clínica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 sobre o acolhimento, periodicidade dos exames, monitoramento dos resultados, registros, avaliação de risco e medidas de controle (reuniões semanais).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dos ACS sobre o cadastramento, busca ativa, orientações para comunitárias (reuniões semanais).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Reunião Semanal: Capacitação da equipe de profissionais da UBS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pic>
        <p:nvPicPr>
          <p:cNvPr id="4" name="Imagem 3" descr="2014-08-13 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69674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Logística da Intervenção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Adotou-se o Caderno de Atenção Básica n.13 - Controle dos cânceres do colo do útero e da mama (MS, 2013).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Utilização dos livros de Registro (UBS Ednaide Lopes) e as fichas de requisição para exame citopatológico e para mamografia (SEMSA – Rio Preto da Eva/AM).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Fichas-espelho, Planilha de Coleta de Dados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2014).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Logística da Intervenção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Divulgação da intervenção e orientação sobre a prevenção através de folders e convites.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 da UBS.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dos ACS.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do quadro de atendimentos, dias e quantidade de atendimentos.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semanal dos registros.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 ativa feita pelos ACS.</a:t>
            </a:r>
          </a:p>
          <a:p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052736"/>
            <a:ext cx="74168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colo e do câncer de mama.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colo de útero das mulheres na faixa etária entre 25 e 64 anos de idade para 10%.</a:t>
            </a:r>
          </a:p>
          <a:p>
            <a:endParaRPr lang="pt-BR" sz="2200" dirty="0"/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ph idx="1"/>
          </p:nvPr>
        </p:nvGraphicFramePr>
        <p:xfrm>
          <a:off x="1115616" y="3068960"/>
          <a:ext cx="727280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1043608" y="3140968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99592" y="112474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colo e do câncer de mama.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mama das mulheres na faixa etária entre 50 e 69 anos de idade para 10%.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Importância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Detecção precoce.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da assistência.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 dos resultados alterados.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Atividades de orientação.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Realização de busca ativa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1124745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Melhorar a qualidade do atendimento das mulheres.</a:t>
            </a:r>
          </a:p>
          <a:p>
            <a:pPr lvl="0"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Obter 100% de coleta de amostras satisfatórias do exame citopatológico de colo de útero.  </a:t>
            </a:r>
          </a:p>
          <a:p>
            <a:endParaRPr lang="pt-BR" dirty="0"/>
          </a:p>
        </p:txBody>
      </p:sp>
      <p:graphicFrame>
        <p:nvGraphicFramePr>
          <p:cNvPr id="21" name="Chart 8"/>
          <p:cNvGraphicFramePr>
            <a:graphicFrameLocks noGrp="1"/>
          </p:cNvGraphicFramePr>
          <p:nvPr>
            <p:ph idx="1"/>
          </p:nvPr>
        </p:nvGraphicFramePr>
        <p:xfrm>
          <a:off x="1043608" y="3140968"/>
          <a:ext cx="741682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Melhorar a adesão das mulheres à realização de exames.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1 e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Identificar 100% das mulheres com exame citopatológico e mamografia alterado sem acompanhamento.</a:t>
            </a:r>
          </a:p>
          <a:p>
            <a:pPr lvl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3 e 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busca ativa em 100% de mulheres com exame citopatológico e mamografia alterado sem acompanhamento.</a:t>
            </a:r>
          </a:p>
          <a:p>
            <a:pPr lvl="0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 com resultados em 0%.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pt-BR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idx="1"/>
          </p:nvPr>
        </p:nvGraphicFramePr>
        <p:xfrm>
          <a:off x="1187624" y="2852936"/>
          <a:ext cx="6984776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71600" y="112474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Melhorar o registro das informações.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Manter registro da coleta de exame citopatológico de colo de útero em registro específico em 100% das mulheres cadastradas.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graphicFrame>
        <p:nvGraphicFramePr>
          <p:cNvPr id="6" name="Chart 10"/>
          <p:cNvGraphicFramePr>
            <a:graphicFrameLocks noGrp="1"/>
          </p:cNvGraphicFramePr>
          <p:nvPr>
            <p:ph idx="1"/>
          </p:nvPr>
        </p:nvGraphicFramePr>
        <p:xfrm>
          <a:off x="1115616" y="2852936"/>
          <a:ext cx="71287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8924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71600" y="119675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Melhorar o registro das informações.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Manter registro da realização da mamografia em registro específico em 100% das mulheres cadastradas.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graphicFrame>
        <p:nvGraphicFramePr>
          <p:cNvPr id="5" name="Chart 11"/>
          <p:cNvGraphicFramePr>
            <a:graphicFrameLocks noGrp="1"/>
          </p:cNvGraphicFramePr>
          <p:nvPr>
            <p:ph idx="1"/>
          </p:nvPr>
        </p:nvGraphicFramePr>
        <p:xfrm>
          <a:off x="1043608" y="3140968"/>
          <a:ext cx="72008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71600" y="11247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Mapear as mulheres de risco para câncer.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Pesquisar sinais de alerta para câncer de colo de útero em 100% das mulheres entre 25 e 64 anos.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graphicFrame>
        <p:nvGraphicFramePr>
          <p:cNvPr id="4" name="Chart 12"/>
          <p:cNvGraphicFramePr>
            <a:graphicFrameLocks noGrp="1"/>
          </p:cNvGraphicFramePr>
          <p:nvPr>
            <p:ph idx="1"/>
          </p:nvPr>
        </p:nvGraphicFramePr>
        <p:xfrm>
          <a:off x="1043608" y="2924944"/>
          <a:ext cx="720587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9592" y="119675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Mapear as mulheres de risco para câncer.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avaliação de risco para câncer de mama em 100% das mulheres entre 50 e 69 anos.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Promover a saúde das mulheres.</a:t>
            </a:r>
            <a:endParaRPr lang="pt-BR" sz="2400" dirty="0" smtClean="0"/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Metas 1 e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Orientar 100% das mulheres cadastradas sobre doenças sexualmente transmissíveis (DST) e fatores de risco para câncer de colo de útero e de mama.</a:t>
            </a:r>
          </a:p>
          <a:p>
            <a:pPr lvl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 com resultados em 100%.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colo de útero para 10%.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entre 25 e 64 anos com exame em dia para um total de 1479 mulheres.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16 mulheres com exames em dia (1,1%). No segundo mês, 55 mulheres (3,7%). No terceiro mês, 109 mulheres (7,4%).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Ausência de médico (primeiras semanas) → pouca demanda na UBS.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Falta de orientação em anos anteriores → clientes com medo, vergonha e desestimuladas em fazer os exames.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Ampliar a cobertura de detecção precoce do câncer de mama para 10%.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entre 50 e 69 anos com exame em dia para um total de 311 mulheres.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 primeiro mês, 5 mulheres com o exame em dia (1,6%). No segundo mês, 11 mulheres estavam com o exame em dia (3,5%). E no terceiro 27 mulheres, (8,7%).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município não realizam exame de mamografia → dificuldade de deslocamento para Manaus.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Idosas com pudores, acostumadas com tratamentos naturais → não procuram auxilio médico.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Obter 100% de coleta de amostras satisfatórias do exame citopatológico de colo de útero.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com amostras satisfatórias do exame citopatológico do colo de útero.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14 mulheres com amostras satisfatórias de 16 com exames em dia (87,5%). No segundo, 35 mulheres com amostras satisfatórias de 55 (63,6%). No terceiro, 75 mulheres de 109 (68,8%).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Adequabilidade das amostras → procedimentos baseados no caderno de atenção básica.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Demora dos resultados → impossibilidade de avaliação de todos resultados.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Rio Preto da Eva/AM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Gilvan silva\Meus documentos\Especialização\Trabalho de Conclusão de Curso\Amazonas_Municip_RioPretodaEva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Identificar 100% das mulheres com exame citopatológico  e mamografia alterado sem acompanhamento.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que tiveram exame citopatológico de colo de útero e mamografia alterado que não estão sendo acompanhadas pela Unidade de Saúde.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e terceiro mês, não houve resultados alterados. Houve uma cliente com resultado do exame preventivo alterado, cadastrada no segundo mês,  a mesma retornou a unidade para receber o resultado e está sendo acompanhada. Por isso o indicador ficou em 0%.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Por causa das dificuldades de logística no exame da mamografia e demora nos agendamentos, não houve registros de resultados de mamografias alteradas, portanto o indicador permaneceu em 0%.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busca ativa em 100% de mulheres com exame citopatológico e mamografia alterado sem acompanhamento.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que não retornaram para resultado de exame citopatológico  e mamografia e foi feita busca ativa.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Geralmente as mulheres da área de abrangência retornam a UBS para receberem seus resultados, principalmente os alterados. Por isso, não houve busca ativa para essas clientes e os indicadores permaneceram em 0%.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Manter registro da coleta de exame citopatológico de colo de útero em registro específico em 100% das mulheres cadastradas.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com registro adequado do exame citopatológico de colo de útero.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16 mulheres estavam com os registros adequados de 19 mulheres que frequentam o programa na UBS (84,2%). Já no segundo, 55 mulheres com registros adequados de 61 (90,2%). E no terceiro mês, 109 mulheres de 125 (87,2%).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Utilização das fichas-espelho, planilha de coleta de dados e livro de registros → Organização dos registros.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Manter registro da realização da mamografia em registro específico em 100% das mulheres cadastradas.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com registro adequado do exame de mamas e mamografia.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4 mulheres estavam com registros adequados de 5 mulheres do território cadastradas no programa (80,0%). No segundo mês 9 mulheres com registros adequados de 13 mulheres do território no programa (69,2%). No terceiro mês 13 mulheres com registros adequados de 40 mulheres cadastradas no programa (32,5%).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Planilha de Coleta de Dados é utilizada para os dois públicos-alvo → dados se misturam.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Algumas clientes se encaixam  nas duas faixas etárias, outras foram atendidas apenas para prevenção de CA do colo ou só para CA de mama.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Utilização das fichas-espelho, planilha de coleta de dados e livro de registros → Organização dos registros.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Pesquisar sinais de alerta para câncer de colo de útero em 100% das mulheres entre 25 e 64 anos.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entre 25 e 64 anos com pesquisa de sinais de alerta para câncer de colo de útero.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 houve 16 mulheres com pesquisa de sinais de alerta de 19 mulheres que frequentam o programa na UBS (84,2%). No segundo, 55 mulheres com pesquisa de sinais de alerta de 61 (90,2%). Já no terceiro, 109 mulheres com pesquisa de sinais de alerta de 125 (87,2%).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Ficha espelho tem questionamentos como: sangramento pós coito e corrimento excessivo, sinais de alerta → ajudou na pesquisa e orientação.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dificuldade encontrada para alcançar o 100% deve-se ao preenchimento da Planilha de Coleta de Dados, pois é utilizada para os dois públicos-alvo e algumas clientes foram atendidas apenas na prevenção do CA do Colo e outras só na prevenção do CA de Mama.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Realizar avaliação de risco para câncer de mama em 100% das mulheres entre 50 e 69 anos.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Proporção de mulheres entre 50 e 69 anos com avaliação de risco para câncer de mama.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mês, 5 mulheres foram avaliadas sobre risco de câncer de mama de 5 que frequentam o programa na UBS (100%). No segundo, 12 mulheres com avaliação de risco para câncer de mama de 13 (84,6%). E no terceiro, 27 mulheres com avaliação de risco para câncer de mama de 40 (67,5%).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Ficha espelho tem questionamentos sobre risco para câncer de mama→ ajudou na pesquisa e orientação.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dificuldade encontrada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alcançar 100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deve-se ao preenchimento da Planilha de Coleta de Dados, pois é utilizada para os dois públicos-alvo e algumas clientes foram atendidas apenas na prevenção do CA do Colo e outras só na prevenção do CA de Mama. </a:t>
            </a:r>
          </a:p>
          <a:p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29.771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habitantes (IBGE, 2014).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79 Km de Manaus, capital do estado.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8 UBS com equipes ESF.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 NASF, apoia todas UBS do município.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da cobertura da atenção às mulheres sobre a Prevenção do Câncer do Colo do Útero e de Mama.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dos registros.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da atenção com destaque para orientações e ações.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Gerenciamento da equipe da UBS para colocar Projeto de Intervenção em prática.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Impactos da intervenção para comunidade: clientes devidamente orientadas, conscientes da importância da detecção precoce e da periodicidade dos exames.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Impactos da intervenção para equipe: melhora da assistência, incentivo a prática do acolhimento e a realização de atividades com a comunidade.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incorporada a rotina da UBS, expectativa de manutenção das atividades do projeto.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Reflexão crítica sobre seu processo pessoal de aprendizagem</a:t>
            </a:r>
            <a:endParaRPr lang="pt-BR" sz="3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Excelente material didático disponibilizado pelo curso.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Suporte à prática clínica com arquivos para leitura, questionários, casos clínicos, estudos de práticas clinicas, fichas-espelho e planilha de coleta de dados.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Apoio constante do orientador e dos demais profissionais da equipe do curso, com orientações e respostas em tempo hábil.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 da prática clínica.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Reflexão crítica sobre seu processo pessoal de aprendizagem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profissional dentro da ESF, com gerenciamento da equipe e implantação do projeto de intervenção.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Enriquecimento dos conhecimentos sobre as ações programáticas de saúde.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Realização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atividades durante todo curso, aumentando o vínculo com a  equipe de profissionais  da UBS  e com a comunidade.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Características da UBS Ednaíde Lopes da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Costa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 equipe ESF com Saúde Bucal (zona urbana) e 1 Equipe EACS (zona rural).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1.343 famílias cadastradas.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abrangente: 5.135 habitantes.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feminina (20 a &gt; 60): 1479 mulheres (SIAB, 2014).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Situação da ação programática na UBS antes da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Intervenção: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Ago/2013 a Ago/2014: 312 mulheres com exames preventivos realizados, 21% da cobertura.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livro de registro do controle de câncer de mama.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reuniões semanais.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Demora da entrega dos resultado (90 dias).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atividades de promoção a saúde.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Sem realização da busca ativa.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à Prevenção do Câncer de Colo de Útero e Controle do Câncer de Mama, na UBS Ednaide Lopes da Costa, Rio Preto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Eva/AM.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Ações realizadas</a:t>
            </a:r>
          </a:p>
          <a:p>
            <a:pPr>
              <a:buNone/>
            </a:pP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Eixo organização e gestão do serviço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de mulheres da área abrangente.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dos arquivos.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Fácil acesso ao resultado dos exames.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 atualizadas.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Distribuição de preservativos.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i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i="1" dirty="0" smtClean="0">
                <a:latin typeface="Arial" pitchFamily="34" charset="0"/>
                <a:cs typeface="Arial" pitchFamily="34" charset="0"/>
              </a:rPr>
              <a:t>Eixo monitoramento e avaliação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e avaliação  da cobertura de detecção precoce.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Adequabilidade das amostras dos exames coletados.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resultados dos exames.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registros das mulheres acompanhadas.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Realização de avaliação de riscos.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de mulheres que receberam orientação.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2327</Words>
  <Application>Microsoft Office PowerPoint</Application>
  <PresentationFormat>Apresentação na tela (4:3)</PresentationFormat>
  <Paragraphs>210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  UNIVERSIDADE ABERTA DO SUS UNA/SUS UNIVERSIDADE FEDERAL DE PELOTAS DEPARTAMENTO DE MEDICINA SOCIAL ESPECIALIZAÇÃO EM SAÚDE DA FAMÍLIA </vt:lpstr>
      <vt:lpstr>Introdução</vt:lpstr>
      <vt:lpstr>Rio Preto da Eva/AM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Ação de Promoção a Saúde: Palestra sobre Prevenção do câncer do Colo do Útero e de Mama e DST</vt:lpstr>
      <vt:lpstr>Metodologia</vt:lpstr>
      <vt:lpstr>Ação de Promoção a Saúde: Entrega de Convites</vt:lpstr>
      <vt:lpstr>Metodologia</vt:lpstr>
      <vt:lpstr>Reunião Semanal: Capacitação da equipe de profissionais da UBS </vt:lpstr>
      <vt:lpstr>Metodologia</vt:lpstr>
      <vt:lpstr>Metodologia</vt:lpstr>
      <vt:lpstr> Objetivos, Metas e Resultados  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seu processo pessoal de aprendizagem</vt:lpstr>
      <vt:lpstr>Reflexão crítica sobre seu processo pessoal de aprendizagem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Railene Santos</dc:creator>
  <cp:lastModifiedBy>Railene Santos</cp:lastModifiedBy>
  <cp:revision>315</cp:revision>
  <dcterms:created xsi:type="dcterms:W3CDTF">2015-01-06T20:26:10Z</dcterms:created>
  <dcterms:modified xsi:type="dcterms:W3CDTF">2015-01-22T21:46:27Z</dcterms:modified>
</cp:coreProperties>
</file>