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58" r:id="rId3"/>
    <p:sldId id="261" r:id="rId4"/>
    <p:sldId id="263" r:id="rId5"/>
    <p:sldId id="264" r:id="rId6"/>
    <p:sldId id="265" r:id="rId7"/>
    <p:sldId id="267" r:id="rId8"/>
    <p:sldId id="273" r:id="rId9"/>
    <p:sldId id="274" r:id="rId10"/>
    <p:sldId id="281" r:id="rId11"/>
    <p:sldId id="279" r:id="rId12"/>
    <p:sldId id="314" r:id="rId13"/>
    <p:sldId id="285" r:id="rId14"/>
    <p:sldId id="318" r:id="rId15"/>
    <p:sldId id="288" r:id="rId16"/>
    <p:sldId id="338" r:id="rId17"/>
    <p:sldId id="291" r:id="rId18"/>
    <p:sldId id="341" r:id="rId19"/>
    <p:sldId id="320" r:id="rId20"/>
    <p:sldId id="292" r:id="rId21"/>
    <p:sldId id="321" r:id="rId22"/>
    <p:sldId id="293" r:id="rId23"/>
    <p:sldId id="322" r:id="rId24"/>
    <p:sldId id="294" r:id="rId25"/>
    <p:sldId id="323" r:id="rId26"/>
    <p:sldId id="295" r:id="rId27"/>
    <p:sldId id="324" r:id="rId28"/>
    <p:sldId id="296" r:id="rId29"/>
    <p:sldId id="325" r:id="rId30"/>
    <p:sldId id="297" r:id="rId31"/>
    <p:sldId id="308" r:id="rId32"/>
    <p:sldId id="315" r:id="rId33"/>
    <p:sldId id="342" r:id="rId34"/>
    <p:sldId id="310" r:id="rId35"/>
    <p:sldId id="316" r:id="rId36"/>
    <p:sldId id="343" r:id="rId37"/>
    <p:sldId id="344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51" autoAdjust="0"/>
    <p:restoredTop sz="94624" autoAdjust="0"/>
  </p:normalViewPr>
  <p:slideViewPr>
    <p:cSldViewPr>
      <p:cViewPr>
        <p:scale>
          <a:sx n="74" d="100"/>
          <a:sy n="74" d="100"/>
        </p:scale>
        <p:origin x="-9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PECIALIZA&#199;&#195;O\RESULTADOS\Planilha%20de%20Coleta%20de%20Dado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3980147823503195"/>
          <c:y val="0.28195121951219509"/>
          <c:w val="0.86019852176496758"/>
          <c:h val="0.61879700403303706"/>
        </c:manualLayout>
      </c:layout>
      <c:barChart>
        <c:barDir val="col"/>
        <c:grouping val="clustered"/>
        <c:ser>
          <c:idx val="0"/>
          <c:order val="0"/>
          <c:tx>
            <c:strRef>
              <c:f>'[Planilha de Coleta de Dados Final.xls]Indicadores'!$C$4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cat>
            <c:strRef>
              <c:f>'[Planilha de Coleta de Dados Final.xls]Indicadores'!$D$3:$G$3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Final.xls]Indicadores'!$D$4:$G$4</c:f>
              <c:numCache>
                <c:formatCode>0.0%</c:formatCode>
                <c:ptCount val="4"/>
                <c:pt idx="0">
                  <c:v>0.50413223140495556</c:v>
                </c:pt>
                <c:pt idx="1">
                  <c:v>0.94214876033058248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91755648"/>
        <c:axId val="91757184"/>
      </c:barChart>
      <c:catAx>
        <c:axId val="917556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757184"/>
        <c:crosses val="autoZero"/>
        <c:auto val="1"/>
        <c:lblAlgn val="ctr"/>
        <c:lblOffset val="100"/>
      </c:catAx>
      <c:valAx>
        <c:axId val="917571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7556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Indicadores!$D$66:$G$66</c:f>
              <c:numCache>
                <c:formatCode>0.0%</c:formatCode>
                <c:ptCount val="4"/>
                <c:pt idx="0">
                  <c:v>0.73770491803279092</c:v>
                </c:pt>
                <c:pt idx="1">
                  <c:v>0.92982456140351188</c:v>
                </c:pt>
                <c:pt idx="2">
                  <c:v>0.98347107438016534</c:v>
                </c:pt>
                <c:pt idx="3">
                  <c:v>0</c:v>
                </c:pt>
              </c:numCache>
            </c:numRef>
          </c:val>
        </c:ser>
        <c:axId val="99024256"/>
        <c:axId val="94508160"/>
      </c:barChart>
      <c:catAx>
        <c:axId val="990242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508160"/>
        <c:crosses val="autoZero"/>
        <c:auto val="1"/>
        <c:lblAlgn val="ctr"/>
        <c:lblOffset val="100"/>
      </c:catAx>
      <c:valAx>
        <c:axId val="9450816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0242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694667628650988"/>
          <c:y val="0.31218873313391327"/>
          <c:w val="0.84249781277340963"/>
          <c:h val="0.5295154930278269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0.73770491803279092</c:v>
                </c:pt>
                <c:pt idx="1">
                  <c:v>0.84210526315789835</c:v>
                </c:pt>
                <c:pt idx="2">
                  <c:v>0.88429752066115708</c:v>
                </c:pt>
                <c:pt idx="3">
                  <c:v>0</c:v>
                </c:pt>
              </c:numCache>
            </c:numRef>
          </c:val>
        </c:ser>
        <c:axId val="94541312"/>
        <c:axId val="94542848"/>
      </c:barChart>
      <c:catAx>
        <c:axId val="94541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542848"/>
        <c:crosses val="autoZero"/>
        <c:auto val="1"/>
        <c:lblAlgn val="ctr"/>
        <c:lblOffset val="100"/>
      </c:catAx>
      <c:valAx>
        <c:axId val="9454284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5413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Indicadores!$C$79</c:f>
              <c:strCache>
                <c:ptCount val="1"/>
                <c:pt idx="0">
                  <c:v>Proporção de idosos com avaliação de risco para morbimortalidade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Indicadores!$D$78:$G$78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Indicadores!$D$79:$G$79</c:f>
              <c:numCache>
                <c:formatCode>0.0%</c:formatCode>
                <c:ptCount val="4"/>
                <c:pt idx="0">
                  <c:v>0.73770491803279092</c:v>
                </c:pt>
                <c:pt idx="1">
                  <c:v>0.92982456140351188</c:v>
                </c:pt>
                <c:pt idx="2">
                  <c:v>0.98347107438016534</c:v>
                </c:pt>
                <c:pt idx="3">
                  <c:v>0</c:v>
                </c:pt>
              </c:numCache>
            </c:numRef>
          </c:val>
        </c:ser>
        <c:axId val="99068928"/>
        <c:axId val="99074816"/>
      </c:barChart>
      <c:catAx>
        <c:axId val="990689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074816"/>
        <c:crosses val="autoZero"/>
        <c:auto val="1"/>
        <c:lblAlgn val="ctr"/>
        <c:lblOffset val="100"/>
      </c:catAx>
      <c:valAx>
        <c:axId val="9907481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0689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Indicadores!$C$85</c:f>
              <c:strCache>
                <c:ptCount val="1"/>
                <c:pt idx="0">
                  <c:v>Proporção de idosos com avaliação para fragilização na velhice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Indicadores!$D$84:$G$84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Indicadores!$D$85:$G$85</c:f>
              <c:numCache>
                <c:formatCode>0.0%</c:formatCode>
                <c:ptCount val="4"/>
                <c:pt idx="0">
                  <c:v>0.73770491803279092</c:v>
                </c:pt>
                <c:pt idx="1">
                  <c:v>0.92982456140351188</c:v>
                </c:pt>
                <c:pt idx="2">
                  <c:v>0.98347107438016534</c:v>
                </c:pt>
                <c:pt idx="3">
                  <c:v>0</c:v>
                </c:pt>
              </c:numCache>
            </c:numRef>
          </c:val>
        </c:ser>
        <c:axId val="99161216"/>
        <c:axId val="99162752"/>
      </c:barChart>
      <c:catAx>
        <c:axId val="991612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162752"/>
        <c:crosses val="autoZero"/>
        <c:auto val="1"/>
        <c:lblAlgn val="ctr"/>
        <c:lblOffset val="100"/>
      </c:catAx>
      <c:valAx>
        <c:axId val="9916275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1612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Indicadores!$C$90</c:f>
              <c:strCache>
                <c:ptCount val="1"/>
                <c:pt idx="0">
                  <c:v>Proporção de idosos com avaliação de rede social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Indicadores!$D$89:$G$89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Indicadores!$D$90:$G$90</c:f>
              <c:numCache>
                <c:formatCode>0.0%</c:formatCode>
                <c:ptCount val="4"/>
                <c:pt idx="0">
                  <c:v>0.73770491803279092</c:v>
                </c:pt>
                <c:pt idx="1">
                  <c:v>0.92982456140351188</c:v>
                </c:pt>
                <c:pt idx="2">
                  <c:v>0.98347107438016534</c:v>
                </c:pt>
                <c:pt idx="3">
                  <c:v>0</c:v>
                </c:pt>
              </c:numCache>
            </c:numRef>
          </c:val>
        </c:ser>
        <c:axId val="99129984"/>
        <c:axId val="99197312"/>
      </c:barChart>
      <c:catAx>
        <c:axId val="991299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197312"/>
        <c:crosses val="autoZero"/>
        <c:auto val="1"/>
        <c:lblAlgn val="ctr"/>
        <c:lblOffset val="100"/>
      </c:catAx>
      <c:valAx>
        <c:axId val="991973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1299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idosos que receberam orientação nutricional para hábitos saudáveis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cat>
            <c:strRef>
              <c:f>Indicadores!$D$98:$G$98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Indicadores!$D$99:$G$99</c:f>
              <c:numCache>
                <c:formatCode>0.0%</c:formatCode>
                <c:ptCount val="4"/>
                <c:pt idx="0">
                  <c:v>0.73770491803279081</c:v>
                </c:pt>
                <c:pt idx="1">
                  <c:v>0.92982456140351177</c:v>
                </c:pt>
                <c:pt idx="2">
                  <c:v>0.98347107438016534</c:v>
                </c:pt>
                <c:pt idx="3">
                  <c:v>0</c:v>
                </c:pt>
              </c:numCache>
            </c:numRef>
          </c:val>
        </c:ser>
        <c:axId val="99283328"/>
        <c:axId val="99284864"/>
      </c:barChart>
      <c:catAx>
        <c:axId val="992833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284864"/>
        <c:crosses val="autoZero"/>
        <c:auto val="1"/>
        <c:lblAlgn val="ctr"/>
        <c:lblOffset val="100"/>
      </c:catAx>
      <c:valAx>
        <c:axId val="9928486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2833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Indicadores!$D$103:$G$103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Indicadores!$D$104:$G$104</c:f>
              <c:numCache>
                <c:formatCode>0.0%</c:formatCode>
                <c:ptCount val="4"/>
                <c:pt idx="0">
                  <c:v>0.75409836065573765</c:v>
                </c:pt>
                <c:pt idx="1">
                  <c:v>0.93859649122807065</c:v>
                </c:pt>
                <c:pt idx="2">
                  <c:v>0.98347107438016534</c:v>
                </c:pt>
                <c:pt idx="3">
                  <c:v>0</c:v>
                </c:pt>
              </c:numCache>
            </c:numRef>
          </c:val>
        </c:ser>
        <c:axId val="99243904"/>
        <c:axId val="99245440"/>
      </c:barChart>
      <c:catAx>
        <c:axId val="992439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245440"/>
        <c:crosses val="autoZero"/>
        <c:auto val="1"/>
        <c:lblAlgn val="ctr"/>
        <c:lblOffset val="100"/>
      </c:catAx>
      <c:valAx>
        <c:axId val="992454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2439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Indicadores!$C$112</c:f>
              <c:strCache>
                <c:ptCount val="1"/>
                <c:pt idx="0">
                  <c:v>Proporção de idosos com orientação individual de cuidados de saúde bucal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Indicadores!$D$111:$G$111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Indicadores!$D$112:$G$112</c:f>
              <c:numCache>
                <c:formatCode>0.0%</c:formatCode>
                <c:ptCount val="4"/>
                <c:pt idx="0">
                  <c:v>0.7377049180327907</c:v>
                </c:pt>
                <c:pt idx="1">
                  <c:v>0.92982456140351166</c:v>
                </c:pt>
                <c:pt idx="2">
                  <c:v>0.98347107438016534</c:v>
                </c:pt>
                <c:pt idx="3">
                  <c:v>0</c:v>
                </c:pt>
              </c:numCache>
            </c:numRef>
          </c:val>
        </c:ser>
        <c:axId val="99511680"/>
        <c:axId val="99542144"/>
      </c:barChart>
      <c:catAx>
        <c:axId val="995116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542144"/>
        <c:crosses val="autoZero"/>
        <c:auto val="1"/>
        <c:lblAlgn val="ctr"/>
        <c:lblOffset val="100"/>
      </c:catAx>
      <c:valAx>
        <c:axId val="995421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5116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'[Planilha de Coleta de Dados Final.xls]Indicadores'!$C$9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'[Planilha de Coleta de Dados Final.xls]Indicadores'!$D$8:$G$8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Final.xls]Indicadores'!$D$9:$G$9</c:f>
              <c:numCache>
                <c:formatCode>0.0%</c:formatCode>
                <c:ptCount val="4"/>
                <c:pt idx="0">
                  <c:v>0.73770491803279092</c:v>
                </c:pt>
                <c:pt idx="1">
                  <c:v>0.92982456140351188</c:v>
                </c:pt>
                <c:pt idx="2">
                  <c:v>0.98347107438016534</c:v>
                </c:pt>
                <c:pt idx="3">
                  <c:v>0</c:v>
                </c:pt>
              </c:numCache>
            </c:numRef>
          </c:val>
        </c:ser>
        <c:axId val="93821568"/>
        <c:axId val="93827456"/>
      </c:barChart>
      <c:catAx>
        <c:axId val="938215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827456"/>
        <c:crosses val="autoZero"/>
        <c:auto val="1"/>
        <c:lblAlgn val="ctr"/>
        <c:lblOffset val="100"/>
      </c:catAx>
      <c:valAx>
        <c:axId val="938274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8215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idosos com exame clínico apropriado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0.73770491803279092</c:v>
                </c:pt>
                <c:pt idx="1">
                  <c:v>0.92982456140351188</c:v>
                </c:pt>
                <c:pt idx="2">
                  <c:v>0.98347107438016534</c:v>
                </c:pt>
                <c:pt idx="3">
                  <c:v>0</c:v>
                </c:pt>
              </c:numCache>
            </c:numRef>
          </c:val>
        </c:ser>
        <c:axId val="94142848"/>
        <c:axId val="94144384"/>
      </c:barChart>
      <c:catAx>
        <c:axId val="941428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144384"/>
        <c:crosses val="autoZero"/>
        <c:auto val="1"/>
        <c:lblAlgn val="ctr"/>
        <c:lblOffset val="100"/>
      </c:catAx>
      <c:valAx>
        <c:axId val="941443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1428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idosos hipertensos e/ou diabéticos com solicitação de exames complementares periódicos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Indicadores!$D$19:$G$19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0.97872340425532134</c:v>
                </c:pt>
                <c:pt idx="3">
                  <c:v>0</c:v>
                </c:pt>
              </c:numCache>
            </c:numRef>
          </c:val>
        </c:ser>
        <c:axId val="94193920"/>
        <c:axId val="94212096"/>
      </c:barChart>
      <c:catAx>
        <c:axId val="941939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212096"/>
        <c:crosses val="autoZero"/>
        <c:auto val="1"/>
        <c:lblAlgn val="ctr"/>
        <c:lblOffset val="100"/>
      </c:catAx>
      <c:valAx>
        <c:axId val="942120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1939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0.31147540983606792</c:v>
                </c:pt>
                <c:pt idx="1">
                  <c:v>0.35087719298245962</c:v>
                </c:pt>
                <c:pt idx="2">
                  <c:v>0.34710743801652716</c:v>
                </c:pt>
                <c:pt idx="3">
                  <c:v>0</c:v>
                </c:pt>
              </c:numCache>
            </c:numRef>
          </c:val>
        </c:ser>
        <c:axId val="94317952"/>
        <c:axId val="94319744"/>
      </c:barChart>
      <c:catAx>
        <c:axId val="94317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19744"/>
        <c:crossesAt val="0"/>
        <c:auto val="1"/>
        <c:lblAlgn val="ctr"/>
        <c:lblOffset val="100"/>
      </c:catAx>
      <c:valAx>
        <c:axId val="943197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179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idosos acamados ou com problemas de locomoção cadastrados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Indicadores!$D$28:$G$28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Indicadores!$D$29:$G$29</c:f>
              <c:numCache>
                <c:formatCode>0.0%</c:formatCode>
                <c:ptCount val="4"/>
                <c:pt idx="0">
                  <c:v>0.60000000000000064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94377088"/>
        <c:axId val="94378624"/>
      </c:barChart>
      <c:catAx>
        <c:axId val="943770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78624"/>
        <c:crosses val="autoZero"/>
        <c:auto val="1"/>
        <c:lblAlgn val="ctr"/>
        <c:lblOffset val="100"/>
      </c:catAx>
      <c:valAx>
        <c:axId val="943786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770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Indicadores!$C$39</c:f>
              <c:strCache>
                <c:ptCount val="1"/>
                <c:pt idx="0">
                  <c:v>Proporção de idosos com verificação da pressão arterial na última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Indicadores!$D$38:$G$38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Indicadores!$D$39:$G$39</c:f>
              <c:numCache>
                <c:formatCode>0.0%</c:formatCode>
                <c:ptCount val="4"/>
                <c:pt idx="0">
                  <c:v>0.72131147540983664</c:v>
                </c:pt>
                <c:pt idx="1">
                  <c:v>0.90350877192982459</c:v>
                </c:pt>
                <c:pt idx="2">
                  <c:v>0.98347107438016534</c:v>
                </c:pt>
                <c:pt idx="3">
                  <c:v>0</c:v>
                </c:pt>
              </c:numCache>
            </c:numRef>
          </c:val>
        </c:ser>
        <c:axId val="94423680"/>
        <c:axId val="94433664"/>
      </c:barChart>
      <c:catAx>
        <c:axId val="944236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433664"/>
        <c:crosses val="autoZero"/>
        <c:auto val="1"/>
        <c:lblAlgn val="ctr"/>
        <c:lblOffset val="100"/>
      </c:catAx>
      <c:valAx>
        <c:axId val="9443366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42368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idosos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0.73770491803279092</c:v>
                </c:pt>
                <c:pt idx="1">
                  <c:v>0.92982456140351188</c:v>
                </c:pt>
                <c:pt idx="2">
                  <c:v>0.98347107438016534</c:v>
                </c:pt>
                <c:pt idx="3">
                  <c:v>0</c:v>
                </c:pt>
              </c:numCache>
            </c:numRef>
          </c:val>
        </c:ser>
        <c:axId val="94286208"/>
        <c:axId val="94287744"/>
      </c:barChart>
      <c:catAx>
        <c:axId val="942862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287744"/>
        <c:crosses val="autoZero"/>
        <c:auto val="1"/>
        <c:lblAlgn val="ctr"/>
        <c:lblOffset val="100"/>
      </c:catAx>
      <c:valAx>
        <c:axId val="942877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2862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0.72131147540983664</c:v>
                </c:pt>
                <c:pt idx="1">
                  <c:v>0.6140350877192986</c:v>
                </c:pt>
                <c:pt idx="2">
                  <c:v>0.6859504132231462</c:v>
                </c:pt>
                <c:pt idx="3">
                  <c:v>0</c:v>
                </c:pt>
              </c:numCache>
            </c:numRef>
          </c:val>
        </c:ser>
        <c:axId val="98965376"/>
        <c:axId val="98966912"/>
      </c:barChart>
      <c:catAx>
        <c:axId val="989653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966912"/>
        <c:crosses val="autoZero"/>
        <c:auto val="1"/>
        <c:lblAlgn val="ctr"/>
        <c:lblOffset val="100"/>
      </c:catAx>
      <c:valAx>
        <c:axId val="989669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9653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AEBC7-5E9D-4643-B251-582DB3AE10EA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4D9AB-870C-4180-BF0A-85B1E09B10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6641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94115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D9AB-870C-4180-BF0A-85B1E09B1040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8295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54982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069-ACF9-486A-9CD5-DFCAE87BA3F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9EF069-ACF9-486A-9CD5-DFCAE87BA3F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20C850-81AD-4612-AA08-A26CB3E319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192688" cy="1296143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RAMON RIVERY CHAVECO</a:t>
            </a:r>
            <a:endParaRPr lang="pt-BR" dirty="0"/>
          </a:p>
          <a:p>
            <a:pPr algn="ctr"/>
            <a:r>
              <a:rPr lang="pt-BR" dirty="0" smtClean="0"/>
              <a:t>Orientador: Cleusa Marfiza Guimarães Jaccottet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848872" cy="2376264"/>
          </a:xfrm>
        </p:spPr>
        <p:txBody>
          <a:bodyPr/>
          <a:lstStyle/>
          <a:p>
            <a:pPr>
              <a:buNone/>
            </a:pPr>
            <a:r>
              <a:rPr lang="pt-BR" sz="4000" dirty="0" smtClean="0"/>
              <a:t>   Melhoria da atenção à saúde das pessoas idosas na UBS Maria das Neves Leal Araujo, Belém do Piauí/PI.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15616" y="283301"/>
            <a:ext cx="7128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UNIVERSIDADE ABERTA DO SUS</a:t>
            </a:r>
            <a:endParaRPr lang="pt-BR" sz="2000" dirty="0"/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endParaRPr lang="pt-BR" sz="2000" dirty="0"/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Especialização em Saúde da Família</a:t>
            </a:r>
            <a:endParaRPr lang="pt-BR" sz="2000" dirty="0"/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Modalidade a Distância</a:t>
            </a:r>
            <a:endParaRPr lang="pt-BR" sz="2000" dirty="0"/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r>
              <a:rPr lang="pt-BR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Turma nº</a:t>
            </a:r>
            <a:r>
              <a:rPr lang="pt-BR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endParaRPr lang="pt-BR" sz="2000" dirty="0"/>
          </a:p>
        </p:txBody>
      </p:sp>
      <p:pic>
        <p:nvPicPr>
          <p:cNvPr id="7" name="Pictur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7082"/>
            <a:ext cx="9350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3675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420938"/>
            <a:ext cx="8892480" cy="1143000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Objetivos, Metas e Resultados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332309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7999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Objetivo 1. Ampliar a cobertura do Programa de Saúde do Idoso</a:t>
            </a:r>
          </a:p>
          <a:p>
            <a:r>
              <a:rPr lang="pt-BR" sz="2400" dirty="0" smtClean="0"/>
              <a:t>Meta 1.1. Ampliar a cobertura de atenção à saúde do idoso da área da unidade de saúde para 95%.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Resultado: </a:t>
            </a:r>
            <a:r>
              <a:rPr lang="pt-BR" sz="2400" dirty="0" smtClean="0"/>
              <a:t>61 (50,4) , 114 (94,2%), 121 (100%)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17581" y="5733256"/>
            <a:ext cx="7175351" cy="1124744"/>
          </a:xfrm>
        </p:spPr>
        <p:txBody>
          <a:bodyPr/>
          <a:lstStyle/>
          <a:p>
            <a:pPr>
              <a:buNone/>
            </a:pPr>
            <a:r>
              <a:rPr lang="pt-BR" sz="1600" dirty="0" smtClean="0"/>
              <a:t> Proporção inscritos no programa da unidade de saúde, nos meses de março a maio de 2015. Belém do Piauí/PI</a:t>
            </a:r>
            <a:br>
              <a:rPr lang="pt-BR" sz="1600" dirty="0" smtClean="0"/>
            </a:br>
            <a:endParaRPr lang="pt-BR" sz="1600" b="0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195736" y="2492896"/>
          <a:ext cx="4724400" cy="310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0" y="-2"/>
            <a:ext cx="9144000" cy="6858001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400" b="1" dirty="0" smtClean="0"/>
              <a:t> Objetivo 2: Melhorar a qualidade da atenção </a:t>
            </a:r>
            <a:r>
              <a:rPr lang="pt-BR" sz="2400" b="1" dirty="0"/>
              <a:t>ao Idoso na UBS</a:t>
            </a:r>
          </a:p>
          <a:p>
            <a:pPr>
              <a:buNone/>
            </a:pPr>
            <a:r>
              <a:rPr lang="pt-BR" sz="2400" dirty="0" smtClean="0">
                <a:solidFill>
                  <a:srgbClr val="C00000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Meta 2.1: </a:t>
            </a:r>
            <a:r>
              <a:rPr lang="pt-BR" sz="2400" dirty="0"/>
              <a:t>Realizar Avaliação Multidimensional Rápida de 100% dos idosos da área de </a:t>
            </a:r>
            <a:r>
              <a:rPr lang="pt-BR" sz="2400" dirty="0" smtClean="0"/>
              <a:t>abrangência</a:t>
            </a:r>
          </a:p>
          <a:p>
            <a:pPr>
              <a:buNone/>
            </a:pP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FF0000"/>
                </a:solidFill>
              </a:rPr>
              <a:t>Resultado</a:t>
            </a:r>
            <a:r>
              <a:rPr lang="pt-BR" sz="2400" dirty="0">
                <a:solidFill>
                  <a:srgbClr val="FF0000"/>
                </a:solidFill>
              </a:rPr>
              <a:t>: </a:t>
            </a:r>
            <a:r>
              <a:rPr lang="pt-BR" sz="2400" dirty="0" smtClean="0"/>
              <a:t>45 (73,8%), 106 (93%), 119 (98,3%)</a:t>
            </a:r>
            <a:endParaRPr lang="pt-BR" sz="2400" dirty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r>
              <a:rPr lang="pt-BR" sz="2000" dirty="0" smtClean="0"/>
              <a:t>Proporção de idosos com avaliação multidimensional Rápida em dia, nos meses de março a maio de 2015. Belém do Piauí/PI</a:t>
            </a:r>
          </a:p>
          <a:p>
            <a:pPr marL="45720" indent="0">
              <a:buNone/>
            </a:pPr>
            <a:endParaRPr lang="pt-BR" sz="2000" dirty="0" smtClean="0"/>
          </a:p>
        </p:txBody>
      </p:sp>
      <p:graphicFrame>
        <p:nvGraphicFramePr>
          <p:cNvPr id="10" name="Gráfico 9"/>
          <p:cNvGraphicFramePr/>
          <p:nvPr/>
        </p:nvGraphicFramePr>
        <p:xfrm>
          <a:off x="1619672" y="2636912"/>
          <a:ext cx="52565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23752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712968" cy="618433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Meta 2.2: </a:t>
            </a:r>
            <a:r>
              <a:rPr lang="pt-BR" sz="2400" dirty="0" smtClean="0"/>
              <a:t>Realizar exame clínico apropriado em 100% das consultas</a:t>
            </a:r>
          </a:p>
          <a:p>
            <a:pPr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Resultado: </a:t>
            </a:r>
            <a:r>
              <a:rPr lang="pt-BR" sz="2400" dirty="0" smtClean="0"/>
              <a:t>45 (73,8%), 98 (86%), 119 (98,3%)</a:t>
            </a:r>
            <a:endParaRPr lang="pt-BR" sz="2400" dirty="0"/>
          </a:p>
          <a:p>
            <a:pPr marL="45720" indent="0">
              <a:buNone/>
            </a:pPr>
            <a:endParaRPr lang="pt-BR" sz="2400" dirty="0"/>
          </a:p>
          <a:p>
            <a:pPr>
              <a:buFontTx/>
              <a:buChar char="-"/>
            </a:pPr>
            <a:endParaRPr lang="pt-BR" sz="2400" dirty="0" smtClean="0"/>
          </a:p>
          <a:p>
            <a:pPr marL="45720" indent="0">
              <a:buNone/>
            </a:pPr>
            <a:endParaRPr lang="pt-BR" sz="2400" dirty="0" smtClean="0"/>
          </a:p>
          <a:p>
            <a:pPr marL="45720" indent="0">
              <a:buNone/>
            </a:pPr>
            <a:endParaRPr lang="pt-BR" sz="24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r>
              <a:rPr lang="pt-BR" sz="2000" dirty="0" smtClean="0"/>
              <a:t>Proporção de idosos com exame clínico apropriado em dia, nos meses de março a maio de 2015. Belém do Piauí/PI </a:t>
            </a:r>
          </a:p>
          <a:p>
            <a:pPr marL="45720" indent="0">
              <a:buNone/>
            </a:pPr>
            <a:endParaRPr lang="pt-BR" sz="2000" dirty="0" smtClean="0"/>
          </a:p>
        </p:txBody>
      </p:sp>
      <p:graphicFrame>
        <p:nvGraphicFramePr>
          <p:cNvPr id="9" name="Gráfico 8"/>
          <p:cNvGraphicFramePr/>
          <p:nvPr/>
        </p:nvGraphicFramePr>
        <p:xfrm>
          <a:off x="1331640" y="2233612"/>
          <a:ext cx="5654947" cy="299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71666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992888" cy="295232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Meta </a:t>
            </a:r>
            <a:r>
              <a:rPr lang="pt-BR" sz="2400" dirty="0" smtClean="0">
                <a:solidFill>
                  <a:schemeClr val="tx1"/>
                </a:solidFill>
              </a:rPr>
              <a:t>2.3: </a:t>
            </a:r>
            <a:r>
              <a:rPr lang="pt-BR" sz="2400" dirty="0" smtClean="0"/>
              <a:t>Realizar </a:t>
            </a:r>
            <a:r>
              <a:rPr lang="pt-BR" sz="2400" dirty="0"/>
              <a:t>a solicitação de exames complementares periódicos em 100% dos idosos hipertensos e/ou </a:t>
            </a:r>
            <a:r>
              <a:rPr lang="pt-BR" sz="2400" dirty="0" smtClean="0"/>
              <a:t>diabéticos</a:t>
            </a:r>
          </a:p>
          <a:p>
            <a:pPr marL="45720" indent="0"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-Resultado</a:t>
            </a:r>
            <a:r>
              <a:rPr lang="pt-BR" sz="2400" dirty="0">
                <a:solidFill>
                  <a:srgbClr val="FF0000"/>
                </a:solidFill>
              </a:rPr>
              <a:t>:  </a:t>
            </a:r>
            <a:r>
              <a:rPr lang="pt-BR" sz="2400" dirty="0" smtClean="0"/>
              <a:t>Durante o primeiro mês da intervenção os 19 hipertensos e/ou diabéticos cadastrados estavam com solicitação de exames complementares periódicos (100%), no segundo mês foram 43 </a:t>
            </a:r>
            <a:r>
              <a:rPr lang="pt-BR" sz="2400" dirty="0"/>
              <a:t>(100</a:t>
            </a:r>
            <a:r>
              <a:rPr lang="pt-BR" sz="2400" dirty="0" smtClean="0"/>
              <a:t>%), no terceiro mês foram 46 (97,9%) dos 47 cadastrados</a:t>
            </a:r>
          </a:p>
          <a:p>
            <a:pPr>
              <a:buNone/>
            </a:pPr>
            <a:endParaRPr lang="pt-BR" sz="2400" dirty="0" smtClean="0"/>
          </a:p>
          <a:p>
            <a:pPr>
              <a:buFontTx/>
              <a:buChar char="-"/>
            </a:pPr>
            <a:endParaRPr lang="pt-BR" sz="2400" dirty="0" smtClean="0"/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38111" y="5952843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Proporção de idosos hipertensos e/ou diabéticos com solicitação de exames complementares periódicos em dia, nos meses de março a maio de 2015. Belém do Piauí/PI 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2195736" y="3212976"/>
          <a:ext cx="48006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13609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676456" cy="65253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Meta 2.4: </a:t>
            </a:r>
            <a:r>
              <a:rPr lang="pt-BR" sz="2400" dirty="0" smtClean="0"/>
              <a:t>Priorizar </a:t>
            </a:r>
            <a:r>
              <a:rPr lang="pt-BR" sz="2400" dirty="0"/>
              <a:t>a prescrição de medicamentos da Farmácia Popular a 100% dos idosos</a:t>
            </a: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Resultado: </a:t>
            </a:r>
            <a:r>
              <a:rPr lang="pt-BR" sz="2400" dirty="0" smtClean="0"/>
              <a:t>19 (31,1%), 40 (35,1), 42 (34,7%)  </a:t>
            </a:r>
          </a:p>
          <a:p>
            <a:pPr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400" dirty="0" smtClean="0"/>
          </a:p>
          <a:p>
            <a:pPr marL="45720" indent="0">
              <a:buNone/>
            </a:pPr>
            <a:endParaRPr lang="pt-BR" sz="2400" dirty="0"/>
          </a:p>
          <a:p>
            <a:pPr marL="45720" indent="0">
              <a:buNone/>
            </a:pPr>
            <a:endParaRPr lang="pt-BR" sz="2400" dirty="0" smtClean="0"/>
          </a:p>
          <a:p>
            <a:pPr marL="45720" indent="0">
              <a:buNone/>
            </a:pPr>
            <a:endParaRPr lang="pt-BR" sz="24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0" y="575868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Proporção de idosos com prescrição de medicamentos da farmácia popular priorizada, nos meses de março a maio de 2015. Belém do Piauí/PI </a:t>
            </a:r>
          </a:p>
          <a:p>
            <a:endParaRPr lang="pt-BR" sz="1600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1763688" y="2252662"/>
          <a:ext cx="5170512" cy="283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001338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7076256" cy="3801576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Meta </a:t>
            </a:r>
            <a:r>
              <a:rPr lang="pt-BR" sz="2400" dirty="0" smtClean="0">
                <a:solidFill>
                  <a:schemeClr val="tx1"/>
                </a:solidFill>
              </a:rPr>
              <a:t>2.5: </a:t>
            </a:r>
            <a:r>
              <a:rPr lang="pt-BR" sz="2400" dirty="0"/>
              <a:t>Cadastrar 100% dos idosos acamados ou com problemas de </a:t>
            </a:r>
            <a:r>
              <a:rPr lang="pt-BR" sz="2400" dirty="0" smtClean="0"/>
              <a:t>locomoção</a:t>
            </a:r>
          </a:p>
          <a:p>
            <a:pPr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-Resultados</a:t>
            </a:r>
            <a:r>
              <a:rPr lang="pt-BR" sz="2400" dirty="0">
                <a:solidFill>
                  <a:srgbClr val="FF0000"/>
                </a:solidFill>
              </a:rPr>
              <a:t>: </a:t>
            </a:r>
            <a:r>
              <a:rPr lang="pt-BR" sz="2400" dirty="0"/>
              <a:t>No primeiro mês </a:t>
            </a:r>
            <a:r>
              <a:rPr lang="pt-BR" sz="2400" dirty="0" smtClean="0"/>
              <a:t>dos 3 idosos acamados  ou com problemas de locomoção foram cadastrados (60%), </a:t>
            </a:r>
            <a:r>
              <a:rPr lang="pt-BR" sz="2400" dirty="0"/>
              <a:t>no segundo foram </a:t>
            </a:r>
            <a:r>
              <a:rPr lang="pt-BR" sz="2400" dirty="0" smtClean="0"/>
              <a:t>7 (100%) </a:t>
            </a:r>
            <a:r>
              <a:rPr lang="pt-BR" sz="2400" dirty="0"/>
              <a:t>e no </a:t>
            </a:r>
            <a:r>
              <a:rPr lang="pt-BR" sz="2400"/>
              <a:t>terceiro </a:t>
            </a:r>
            <a:r>
              <a:rPr lang="pt-BR" sz="2400" smtClean="0"/>
              <a:t>11</a:t>
            </a:r>
            <a:r>
              <a:rPr lang="pt-BR" sz="2400" smtClean="0"/>
              <a:t> </a:t>
            </a:r>
            <a:r>
              <a:rPr lang="pt-BR" sz="2400" dirty="0" smtClean="0"/>
              <a:t>(100%)</a:t>
            </a:r>
            <a:endParaRPr lang="pt-BR" sz="24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03648" y="587727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Proporção de idosos acamados com problemas de locomoção cadastrados, nos meses de março a maio de 2015. Belém do Piauí/PI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979712" y="2852936"/>
          <a:ext cx="49544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76580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1169368"/>
            <a:ext cx="8352928" cy="568863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Meta </a:t>
            </a:r>
            <a:r>
              <a:rPr lang="pt-BR" sz="2400" dirty="0" smtClean="0">
                <a:solidFill>
                  <a:schemeClr val="tx1"/>
                </a:solidFill>
              </a:rPr>
              <a:t>2.6: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Realizar visita domiciliar a 100% dos idosos acamados ou com problemas de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locomoção</a:t>
            </a:r>
          </a:p>
          <a:p>
            <a:pPr>
              <a:buFontTx/>
              <a:buChar char="-"/>
            </a:pPr>
            <a:r>
              <a:rPr lang="pt-BR" sz="2400" dirty="0" smtClean="0"/>
              <a:t>A equipe realizou 100% das visitas domiciliares agendadas durante o primeiro,  segundo, e  terceiro mês da intervenção, comtemplando todos os idosos acamados ou com problemas de locomoção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796420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7076256" cy="3801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Meta </a:t>
            </a:r>
            <a:r>
              <a:rPr lang="pt-BR" sz="2400" dirty="0" smtClean="0">
                <a:solidFill>
                  <a:schemeClr val="tx1"/>
                </a:solidFill>
              </a:rPr>
              <a:t>2.7: </a:t>
            </a:r>
            <a:r>
              <a:rPr lang="pt-BR" sz="2400" dirty="0"/>
              <a:t>Rastrear 100% dos idosos para Hipertensão Arterial Sistêmica</a:t>
            </a:r>
          </a:p>
          <a:p>
            <a:pPr>
              <a:buNone/>
            </a:pPr>
            <a:r>
              <a:rPr lang="pt-BR" sz="2400" dirty="0">
                <a:solidFill>
                  <a:srgbClr val="FF0000"/>
                </a:solidFill>
              </a:rPr>
              <a:t>-</a:t>
            </a:r>
            <a:r>
              <a:rPr lang="pt-BR" sz="2400" dirty="0" smtClean="0">
                <a:solidFill>
                  <a:srgbClr val="FF0000"/>
                </a:solidFill>
              </a:rPr>
              <a:t>Resultado</a:t>
            </a:r>
            <a:r>
              <a:rPr lang="pt-BR" sz="2400" dirty="0">
                <a:solidFill>
                  <a:srgbClr val="FF0000"/>
                </a:solidFill>
              </a:rPr>
              <a:t>: </a:t>
            </a:r>
            <a:r>
              <a:rPr lang="pt-BR" sz="2400" dirty="0" smtClean="0"/>
              <a:t>44 (72,1%), 104 (90,4%), 119 (98,3%)</a:t>
            </a:r>
            <a:endParaRPr lang="pt-BR" sz="24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19672" y="580526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Proporção de idosos com verificação da pressão arterial na última consulta, nos meses de março a maio de 2015. Belém do Piauí/PI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2209800" y="2564904"/>
          <a:ext cx="47244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37561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7560840" cy="3801576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Meta </a:t>
            </a:r>
            <a:r>
              <a:rPr lang="pt-BR" sz="2400" dirty="0" smtClean="0">
                <a:solidFill>
                  <a:schemeClr val="tx1"/>
                </a:solidFill>
              </a:rPr>
              <a:t>2.8: </a:t>
            </a:r>
            <a:r>
              <a:rPr lang="pt-BR" sz="2400" dirty="0"/>
              <a:t>Rastrear </a:t>
            </a:r>
            <a:r>
              <a:rPr lang="pt-BR" sz="2400" dirty="0" smtClean="0"/>
              <a:t>100</a:t>
            </a:r>
            <a:r>
              <a:rPr lang="pt-BR" sz="2400" dirty="0"/>
              <a:t>% dos idosos com pressão arterial sustentada maior que 135/80 mmHg para Diabetes Mellitus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Resultados: </a:t>
            </a:r>
            <a:r>
              <a:rPr lang="pt-BR" sz="2400" dirty="0" smtClean="0"/>
              <a:t>No primeiro mês da intervenção foram rastreados 14 (100%) idosos hipertensos com pressão arterial sustentada maior que 135/80 mmHg para Diabetes Mellitus (DM), no segundo mês 33 idosos (100%), e no terceiro mês 36 (100%) 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6630568" y="5733256"/>
            <a:ext cx="6396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80552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  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2276872"/>
            <a:ext cx="6400800" cy="3474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PT" sz="2400" dirty="0" smtClean="0"/>
              <a:t>  </a:t>
            </a:r>
            <a:r>
              <a:rPr lang="pt-BR" dirty="0"/>
              <a:t>A saúde da pessoa idosa e o envelhecimento são preocupações relevantes do Ministério da </a:t>
            </a:r>
            <a:r>
              <a:rPr lang="pt-BR" dirty="0" smtClean="0"/>
              <a:t>Saúde (MS), sendo </a:t>
            </a:r>
            <a:r>
              <a:rPr lang="pt-BR" dirty="0"/>
              <a:t>uma das áreas estratégicas do Departamento de Ações Programáticas e Estratégicas (DAPES/MS). A qualificação da atenção básica para melhorar a saúde do idoso passa pela adoção de ações que sigam os princípios dos protocolos do </a:t>
            </a:r>
            <a:r>
              <a:rPr lang="pt-BR" dirty="0" smtClean="0"/>
              <a:t>MS, </a:t>
            </a:r>
            <a:r>
              <a:rPr lang="pt-BR" dirty="0"/>
              <a:t>e embasadas nas políticas do Sistema Único de Saúde(SUS). Estas ações, quando realizadas por profissionais bem capacitados, são fatores qualificadores da saúde e incentivam a autonomia e independência da pessoa </a:t>
            </a:r>
            <a:r>
              <a:rPr lang="pt-BR" dirty="0" smtClean="0"/>
              <a:t>idosa.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72612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568952" cy="626469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Meta 2.9: </a:t>
            </a:r>
            <a:r>
              <a:rPr lang="pt-BR" sz="2400" dirty="0"/>
              <a:t>Realizar avaliação da necessidade de atendimento odontológico em 100% dos </a:t>
            </a:r>
            <a:r>
              <a:rPr lang="pt-BR" sz="2400" dirty="0" smtClean="0"/>
              <a:t>idosos</a:t>
            </a:r>
          </a:p>
          <a:p>
            <a:pPr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Resultados: </a:t>
            </a:r>
            <a:r>
              <a:rPr lang="pt-BR" sz="2400" dirty="0" smtClean="0"/>
              <a:t>45 (73,8%), 106 idosos (93%), 119 (98,3%)</a:t>
            </a:r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971600" y="5743291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Proporção de idosos com avaliação da necessidade de atendimento odontológico, nos meses de março a maio de 2015. Belém do Piauí/PI   </a:t>
            </a:r>
          </a:p>
          <a:p>
            <a:endParaRPr lang="pt-BR" sz="1600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2243137" y="2224087"/>
          <a:ext cx="4657725" cy="286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259418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7076256" cy="3801576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Meta </a:t>
            </a:r>
            <a:r>
              <a:rPr lang="pt-BR" sz="2400" dirty="0" smtClean="0">
                <a:solidFill>
                  <a:schemeClr val="tx1"/>
                </a:solidFill>
              </a:rPr>
              <a:t>2.10: </a:t>
            </a:r>
            <a:r>
              <a:rPr lang="pt-BR" sz="2400" dirty="0"/>
              <a:t>Realizar a primeira consulta odontológica para 100% dos idosos</a:t>
            </a:r>
          </a:p>
          <a:p>
            <a:pPr>
              <a:buFontTx/>
              <a:buChar char="-"/>
            </a:pPr>
            <a:r>
              <a:rPr lang="pt-BR" sz="2400" dirty="0">
                <a:solidFill>
                  <a:srgbClr val="FF0000"/>
                </a:solidFill>
              </a:rPr>
              <a:t>Resultados</a:t>
            </a:r>
            <a:r>
              <a:rPr lang="pt-BR" sz="2400" dirty="0" smtClean="0">
                <a:solidFill>
                  <a:srgbClr val="FF0000"/>
                </a:solidFill>
              </a:rPr>
              <a:t>: </a:t>
            </a:r>
            <a:r>
              <a:rPr lang="pt-BR" sz="2400" dirty="0" smtClean="0"/>
              <a:t>44 (72,1%), 70 (61,4%), 83 (68,6%)</a:t>
            </a:r>
            <a:endParaRPr lang="pt-BR" sz="24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31640" y="55892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Proporção de idosos com primeira </a:t>
            </a:r>
            <a:r>
              <a:rPr lang="pt-BR" sz="1600" dirty="0" smtClean="0"/>
              <a:t>consulta odontológica programática, nos meses de março a maio de 2015. Belém do Piauí/PI  </a:t>
            </a:r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6631168" y="5373216"/>
            <a:ext cx="6396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1835696" y="2257424"/>
          <a:ext cx="5098504" cy="304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68930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568952" cy="381642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b="1" dirty="0" smtClean="0"/>
              <a:t>Objetivo 3: Melhorar </a:t>
            </a:r>
            <a:r>
              <a:rPr lang="pt-BR" sz="2400" b="1" dirty="0"/>
              <a:t>a adesão dos idosos ao </a:t>
            </a:r>
            <a:r>
              <a:rPr lang="pt-BR" sz="2400" b="1" dirty="0" smtClean="0"/>
              <a:t>Programa </a:t>
            </a:r>
            <a:r>
              <a:rPr lang="pt-BR" sz="2400" b="1" dirty="0"/>
              <a:t>de Saúde do </a:t>
            </a:r>
            <a:r>
              <a:rPr lang="pt-BR" sz="2400" b="1" dirty="0" smtClean="0"/>
              <a:t>Idoso</a:t>
            </a:r>
          </a:p>
          <a:p>
            <a:pPr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Meta 3.1: </a:t>
            </a:r>
            <a:r>
              <a:rPr lang="pt-BR" sz="2400" dirty="0"/>
              <a:t>Buscar 100% dos idosos faltosos às consultas programadas</a:t>
            </a:r>
            <a:r>
              <a:rPr lang="pt-BR" sz="2400" dirty="0" smtClean="0"/>
              <a:t>.</a:t>
            </a:r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-Resultados: </a:t>
            </a:r>
            <a:r>
              <a:rPr lang="pt-BR" sz="2400" dirty="0" smtClean="0"/>
              <a:t>. No primeiro mês tivemos 6 idosos faltosos, todos foram buscados, no segundo mês só um faltou que também foi avaliado, no terceiro mês não tivemos idosos faltosos, este indicador foi atingido sem dificuldades.</a:t>
            </a:r>
          </a:p>
          <a:p>
            <a:pPr>
              <a:buNone/>
            </a:pPr>
            <a:endParaRPr lang="pt-BR" sz="2400" dirty="0" smtClean="0"/>
          </a:p>
          <a:p>
            <a:pPr>
              <a:buFontTx/>
              <a:buChar char="-"/>
            </a:pPr>
            <a:endParaRPr lang="pt-BR" sz="24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6084168" y="6072220"/>
            <a:ext cx="792088" cy="170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29858" y="615730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84386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7148264" cy="3801576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b="1" dirty="0"/>
              <a:t>Objetivo 4: </a:t>
            </a:r>
            <a:r>
              <a:rPr lang="pt-BR" sz="2400" b="1" dirty="0" smtClean="0"/>
              <a:t>Melhorar </a:t>
            </a:r>
            <a:r>
              <a:rPr lang="pt-BR" sz="2400" b="1" dirty="0"/>
              <a:t>o registro </a:t>
            </a:r>
            <a:r>
              <a:rPr lang="pt-BR" sz="2400" b="1" dirty="0" smtClean="0"/>
              <a:t>das informações</a:t>
            </a:r>
            <a:endParaRPr lang="pt-BR" sz="2400" b="1" dirty="0"/>
          </a:p>
          <a:p>
            <a:pPr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Meta </a:t>
            </a:r>
            <a:r>
              <a:rPr lang="pt-BR" sz="2400" dirty="0" smtClean="0">
                <a:solidFill>
                  <a:schemeClr val="tx1"/>
                </a:solidFill>
              </a:rPr>
              <a:t>4.1: </a:t>
            </a:r>
            <a:r>
              <a:rPr lang="pt-BR" sz="2400" dirty="0"/>
              <a:t>Manter registro específico de </a:t>
            </a:r>
            <a:r>
              <a:rPr lang="pt-BR" sz="2400" dirty="0" smtClean="0"/>
              <a:t>100% </a:t>
            </a:r>
            <a:r>
              <a:rPr lang="pt-BR" sz="2400" dirty="0"/>
              <a:t>das pessoas idosas</a:t>
            </a:r>
          </a:p>
          <a:p>
            <a:pPr>
              <a:buFontTx/>
              <a:buChar char="-"/>
            </a:pPr>
            <a:r>
              <a:rPr lang="pt-BR" sz="2400" dirty="0">
                <a:solidFill>
                  <a:srgbClr val="FF0000"/>
                </a:solidFill>
              </a:rPr>
              <a:t>Resultados</a:t>
            </a:r>
            <a:r>
              <a:rPr lang="pt-BR" sz="2400" dirty="0" smtClean="0">
                <a:solidFill>
                  <a:srgbClr val="FF0000"/>
                </a:solidFill>
              </a:rPr>
              <a:t>: </a:t>
            </a:r>
            <a:r>
              <a:rPr lang="pt-BR" sz="2400" dirty="0" smtClean="0"/>
              <a:t>45 (73,8%), 93 (98,3%), 119 (98,3%)</a:t>
            </a:r>
            <a:endParaRPr lang="pt-BR" sz="24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90947" y="602128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</a:t>
            </a:r>
            <a:r>
              <a:rPr lang="pt-BR" sz="1600" dirty="0"/>
              <a:t>Proporção de idosos com registro na ficha espelho em</a:t>
            </a:r>
          </a:p>
          <a:p>
            <a:r>
              <a:rPr lang="pt-BR" sz="1600" dirty="0"/>
              <a:t>dia, </a:t>
            </a:r>
            <a:r>
              <a:rPr lang="pt-BR" sz="1600" dirty="0" smtClean="0"/>
              <a:t>, nos meses de março a maio de 2015. Belém do Piauí/PI </a:t>
            </a:r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6444208" y="6021288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Gráfico 7"/>
          <p:cNvGraphicFramePr/>
          <p:nvPr/>
        </p:nvGraphicFramePr>
        <p:xfrm>
          <a:off x="2195736" y="2708920"/>
          <a:ext cx="46622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27488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640960" cy="6336704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Meta 4.2: </a:t>
            </a:r>
            <a:r>
              <a:rPr lang="pt-BR" sz="2400" dirty="0" smtClean="0"/>
              <a:t>Distribuir </a:t>
            </a:r>
            <a:r>
              <a:rPr lang="pt-BR" sz="2400" dirty="0"/>
              <a:t>a Caderneta de Saúde da Pessoa Idosa a 100% dos idosos</a:t>
            </a:r>
            <a:r>
              <a:rPr lang="pt-BR" sz="2400" dirty="0" smtClean="0"/>
              <a:t>.</a:t>
            </a:r>
          </a:p>
          <a:p>
            <a:pPr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Resultados: </a:t>
            </a:r>
            <a:r>
              <a:rPr lang="pt-BR" sz="2400" dirty="0" smtClean="0"/>
              <a:t>45 (73,8%), 96 (84,2%), 107 (88,4%)</a:t>
            </a:r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6588224" y="5157192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403648" y="530120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Proporção de idosos com caderneta  de saúde da pessoa</a:t>
            </a:r>
          </a:p>
          <a:p>
            <a:r>
              <a:rPr lang="pt-BR" sz="1600" dirty="0" smtClean="0"/>
              <a:t>idosa, nos meses de março a maio de 2015. Belém do Piauí/PI </a:t>
            </a:r>
            <a:endParaRPr lang="pt-BR" sz="16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2214562" y="2124075"/>
          <a:ext cx="4714875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21555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7704856" cy="4608512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b="1" dirty="0"/>
              <a:t>Objetivo 5: </a:t>
            </a:r>
            <a:r>
              <a:rPr lang="pt-BR" sz="2400" b="1" dirty="0" smtClean="0"/>
              <a:t>Mapear os idosos de risco da área de abrangência</a:t>
            </a:r>
          </a:p>
          <a:p>
            <a:pPr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Meta 5.1: </a:t>
            </a:r>
            <a:r>
              <a:rPr lang="pt-BR" sz="2400" dirty="0"/>
              <a:t>Rastrear 100% das pessoas idosas para risco de </a:t>
            </a:r>
            <a:r>
              <a:rPr lang="pt-BR" sz="2400" dirty="0" smtClean="0"/>
              <a:t>morbimortalidade</a:t>
            </a:r>
          </a:p>
          <a:p>
            <a:pPr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Resultados</a:t>
            </a:r>
            <a:r>
              <a:rPr lang="pt-BR" sz="2400" dirty="0">
                <a:solidFill>
                  <a:srgbClr val="FF0000"/>
                </a:solidFill>
              </a:rPr>
              <a:t>: </a:t>
            </a:r>
            <a:r>
              <a:rPr lang="pt-BR" sz="2400" dirty="0" smtClean="0"/>
              <a:t>45 (73,8%), 106 (93%), 119 (98,3%) </a:t>
            </a:r>
            <a:endParaRPr lang="pt-BR" sz="2400" dirty="0"/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547663" y="6093296"/>
            <a:ext cx="7177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Proporção de idosos com avaliação de </a:t>
            </a:r>
            <a:r>
              <a:rPr lang="pt-BR" dirty="0" smtClean="0"/>
              <a:t>risco </a:t>
            </a:r>
            <a:r>
              <a:rPr lang="pt-BR" dirty="0"/>
              <a:t>para morbimortalidade </a:t>
            </a:r>
            <a:endParaRPr lang="pt-BR" dirty="0" smtClean="0"/>
          </a:p>
          <a:p>
            <a:r>
              <a:rPr lang="pt-BR" dirty="0" smtClean="0"/>
              <a:t>em </a:t>
            </a:r>
            <a:r>
              <a:rPr lang="pt-BR" dirty="0"/>
              <a:t>dia, </a:t>
            </a:r>
            <a:r>
              <a:rPr lang="pt-BR" dirty="0" smtClean="0"/>
              <a:t>nos meses de março a maio de 2015. Belém do Piauí/PI 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195736" y="2852936"/>
          <a:ext cx="463867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9787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568952" cy="6408712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Meta 5.2: </a:t>
            </a:r>
            <a:r>
              <a:rPr lang="pt-BR" sz="2400" dirty="0" smtClean="0"/>
              <a:t>Investigar a </a:t>
            </a:r>
            <a:r>
              <a:rPr lang="pt-BR" sz="2400" dirty="0"/>
              <a:t>presença de indicadores de fragilização na velhice em </a:t>
            </a:r>
            <a:r>
              <a:rPr lang="pt-BR" sz="2400" dirty="0" smtClean="0"/>
              <a:t>100</a:t>
            </a:r>
            <a:r>
              <a:rPr lang="pt-BR" sz="2400" dirty="0"/>
              <a:t>% das pessoas idosas</a:t>
            </a: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Resultados: </a:t>
            </a:r>
            <a:r>
              <a:rPr lang="pt-BR" sz="2400" dirty="0" smtClean="0"/>
              <a:t>45 (73,8%), 106 (93%), 119 (98,3%)</a:t>
            </a:r>
            <a:endParaRPr lang="pt-BR" sz="24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  <a:p>
            <a:pPr marL="45720" indent="0">
              <a:buNone/>
            </a:pP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6084168" y="6212369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403648" y="530120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Proporção de idosos com avaliação para fragilização </a:t>
            </a:r>
          </a:p>
          <a:p>
            <a:r>
              <a:rPr lang="pt-BR" sz="1600" dirty="0"/>
              <a:t>na velhice em dia, </a:t>
            </a:r>
            <a:r>
              <a:rPr lang="pt-BR" sz="1600" dirty="0" smtClean="0"/>
              <a:t>nos meses de março a maio de 2015. Belém do Piauí/PI </a:t>
            </a:r>
            <a:endParaRPr lang="pt-BR" sz="1600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2243137" y="2190750"/>
          <a:ext cx="4657725" cy="282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263957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632848" cy="3801576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Meta </a:t>
            </a:r>
            <a:r>
              <a:rPr lang="pt-BR" sz="2400" dirty="0" smtClean="0">
                <a:solidFill>
                  <a:schemeClr val="tx1"/>
                </a:solidFill>
              </a:rPr>
              <a:t>5.3</a:t>
            </a:r>
            <a:r>
              <a:rPr lang="pt-BR" sz="2400" dirty="0" smtClean="0"/>
              <a:t>: </a:t>
            </a:r>
            <a:r>
              <a:rPr lang="pt-BR" sz="2400" b="1" dirty="0"/>
              <a:t>Avaliar a rede social de 100% dos idosos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Resultados: </a:t>
            </a:r>
            <a:r>
              <a:rPr lang="pt-BR" sz="2400" dirty="0" smtClean="0"/>
              <a:t>45 (73,8%), 106 (93%), 119 (98,3%)</a:t>
            </a:r>
          </a:p>
          <a:p>
            <a:pPr marL="45720" indent="0">
              <a:buNone/>
            </a:pP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19672" y="579186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Proporção de idosos com avaliação de rede social em </a:t>
            </a:r>
          </a:p>
          <a:p>
            <a:r>
              <a:rPr lang="pt-BR" sz="1600" dirty="0"/>
              <a:t>dia, </a:t>
            </a:r>
            <a:r>
              <a:rPr lang="pt-BR" sz="1600" dirty="0" smtClean="0"/>
              <a:t>nos meses de março a maio de 2015. Belém do Piauí/PI </a:t>
            </a:r>
            <a:endParaRPr lang="pt-BR" sz="16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2247900" y="2286000"/>
          <a:ext cx="4648200" cy="27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17946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640960" cy="6336704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2400" b="1" dirty="0" smtClean="0"/>
              <a:t>Objetivo 6: Promover a saúde dos idosos</a:t>
            </a:r>
          </a:p>
          <a:p>
            <a:pPr lvl="0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Meta 6.1: </a:t>
            </a:r>
            <a:r>
              <a:rPr lang="pt-BR" sz="2400" dirty="0" smtClean="0"/>
              <a:t>Garantir </a:t>
            </a:r>
            <a:r>
              <a:rPr lang="pt-BR" sz="2400" dirty="0"/>
              <a:t>orientação nutricional para hábitos alimentares saudáveis a 100% das pessoas </a:t>
            </a:r>
            <a:r>
              <a:rPr lang="pt-BR" sz="2400" dirty="0" smtClean="0"/>
              <a:t>idosas</a:t>
            </a:r>
          </a:p>
          <a:p>
            <a:pPr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Resultados: </a:t>
            </a:r>
            <a:r>
              <a:rPr lang="pt-BR" sz="2400" dirty="0" smtClean="0"/>
              <a:t>No primeiro receberam orientação nutricional para hábitos alimentares saudáveis 45 (73,8%) dos idosos segundo mês 106 (93%), e no terceiro mês 119 (98,3%)</a:t>
            </a:r>
          </a:p>
          <a:p>
            <a:pPr>
              <a:buFontTx/>
              <a:buChar char="-"/>
            </a:pP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6988491" y="5963407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59632" y="5733256"/>
            <a:ext cx="6674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Proporção de idosos que receberam </a:t>
            </a:r>
            <a:r>
              <a:rPr lang="pt-BR" dirty="0" smtClean="0"/>
              <a:t>orientação nutricional </a:t>
            </a:r>
            <a:r>
              <a:rPr lang="pt-BR" dirty="0"/>
              <a:t>para hábitos saudáveis, </a:t>
            </a:r>
            <a:r>
              <a:rPr lang="pt-BR" dirty="0" smtClean="0"/>
              <a:t>nos meses de março a maio de 2015. Belém do Piauí/PI 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2195736" y="2996952"/>
          <a:ext cx="466725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5535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7817154" cy="380157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Meta </a:t>
            </a:r>
            <a:r>
              <a:rPr lang="pt-BR" sz="2400" dirty="0" smtClean="0">
                <a:solidFill>
                  <a:schemeClr val="tx1"/>
                </a:solidFill>
              </a:rPr>
              <a:t>6.2: </a:t>
            </a:r>
            <a:r>
              <a:rPr lang="pt-BR" sz="2400" dirty="0"/>
              <a:t>Garantir orientação para a prática regular de atividade física a 100% idosos</a:t>
            </a:r>
          </a:p>
          <a:p>
            <a:pPr>
              <a:buFontTx/>
              <a:buChar char="-"/>
            </a:pPr>
            <a:r>
              <a:rPr lang="pt-BR" sz="2400" dirty="0">
                <a:solidFill>
                  <a:srgbClr val="FF0000"/>
                </a:solidFill>
              </a:rPr>
              <a:t>Resultados</a:t>
            </a:r>
            <a:r>
              <a:rPr lang="pt-BR" sz="2400" dirty="0" smtClean="0">
                <a:solidFill>
                  <a:srgbClr val="FF0000"/>
                </a:solidFill>
              </a:rPr>
              <a:t>: </a:t>
            </a:r>
            <a:r>
              <a:rPr lang="pt-BR" sz="2400" dirty="0" smtClean="0"/>
              <a:t>45 (73,8%), 106 (93%), 119 (98,3%)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43608" y="5733256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Proporção de idosos que receberam orientação sobre </a:t>
            </a:r>
            <a:r>
              <a:rPr lang="pt-BR" sz="1600" b="1" dirty="0" smtClean="0"/>
              <a:t>prática </a:t>
            </a:r>
            <a:r>
              <a:rPr lang="pt-BR" sz="1600" b="1" dirty="0"/>
              <a:t>de atividade </a:t>
            </a:r>
            <a:endParaRPr lang="pt-BR" sz="1600" b="1" dirty="0" smtClean="0"/>
          </a:p>
          <a:p>
            <a:r>
              <a:rPr lang="pt-BR" sz="1600" b="1" dirty="0" smtClean="0"/>
              <a:t>física </a:t>
            </a:r>
            <a:r>
              <a:rPr lang="pt-BR" sz="1600" b="1" dirty="0"/>
              <a:t>regular, </a:t>
            </a:r>
            <a:r>
              <a:rPr lang="pt-BR" sz="1600" b="1" dirty="0" smtClean="0"/>
              <a:t>nos meses de março a maio de 2015. Belém do Piauí/PI </a:t>
            </a:r>
            <a:endParaRPr lang="pt-BR" sz="1600" b="1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2209800" y="2066925"/>
          <a:ext cx="472440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47317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2276872"/>
            <a:ext cx="6400800" cy="3474720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400" dirty="0" smtClean="0"/>
              <a:t>Município Belém do Piauí– PI </a:t>
            </a:r>
          </a:p>
          <a:p>
            <a:pPr>
              <a:buFontTx/>
              <a:buChar char="-"/>
            </a:pPr>
            <a:r>
              <a:rPr lang="pt-BR" sz="2400" dirty="0" smtClean="0"/>
              <a:t>População de aproximadamente 3284  habitantes</a:t>
            </a:r>
          </a:p>
          <a:p>
            <a:pPr>
              <a:buFontTx/>
              <a:buChar char="-"/>
            </a:pPr>
            <a:r>
              <a:rPr lang="pt-BR" sz="2400" dirty="0" smtClean="0"/>
              <a:t>4 UBS, todas possuem ESF</a:t>
            </a:r>
          </a:p>
          <a:p>
            <a:pPr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</a:t>
            </a:r>
            <a:r>
              <a:rPr lang="pt-BR" sz="2400" dirty="0" smtClean="0"/>
              <a:t>1 NASF</a:t>
            </a:r>
          </a:p>
          <a:p>
            <a:pPr>
              <a:buNone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  <p:pic>
        <p:nvPicPr>
          <p:cNvPr id="64516" name="Picture 4" descr="http://upload.wikimedia.org/wikipedia/commons/thumb/0/0b/Piaui_Municip_BelemdoPiaui.svg/280px-Piaui_Municip_BelemdoPiaui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9"/>
            <a:ext cx="1856877" cy="3096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0151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640960" cy="6336704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Meta 6.3: </a:t>
            </a:r>
            <a:r>
              <a:rPr lang="pt-BR" sz="2400" dirty="0" smtClean="0"/>
              <a:t>Garantir </a:t>
            </a:r>
            <a:r>
              <a:rPr lang="pt-BR" sz="2400" dirty="0"/>
              <a:t>orientações sobre higiene </a:t>
            </a:r>
            <a:r>
              <a:rPr lang="pt-BR" sz="2400" dirty="0" smtClean="0"/>
              <a:t>bucal para </a:t>
            </a:r>
            <a:r>
              <a:rPr lang="pt-BR" sz="2400" dirty="0"/>
              <a:t>100% dos idosos </a:t>
            </a:r>
            <a:r>
              <a:rPr lang="pt-BR" sz="2400" dirty="0" smtClean="0"/>
              <a:t>cadastrados</a:t>
            </a:r>
          </a:p>
          <a:p>
            <a:pPr>
              <a:buFontTx/>
              <a:buChar char="-"/>
            </a:pPr>
            <a:r>
              <a:rPr lang="pt-BR" sz="2400" dirty="0" smtClean="0">
                <a:solidFill>
                  <a:srgbClr val="FF0000"/>
                </a:solidFill>
              </a:rPr>
              <a:t>Resultados: </a:t>
            </a:r>
            <a:r>
              <a:rPr lang="pt-BR" sz="2400" dirty="0" smtClean="0"/>
              <a:t>45 (73,8%), 106 (93%), 119 (98,3%)</a:t>
            </a:r>
            <a:endParaRPr lang="pt-BR" sz="20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6804248" y="6300967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55576" y="5589240"/>
            <a:ext cx="8563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Proporção de idosos com orientação individual </a:t>
            </a:r>
            <a:r>
              <a:rPr lang="pt-BR" dirty="0" smtClean="0"/>
              <a:t>de cuidados </a:t>
            </a:r>
            <a:r>
              <a:rPr lang="pt-BR" dirty="0"/>
              <a:t>de </a:t>
            </a:r>
            <a:endParaRPr lang="pt-BR" dirty="0" smtClean="0"/>
          </a:p>
          <a:p>
            <a:r>
              <a:rPr lang="pt-BR" dirty="0" smtClean="0"/>
              <a:t>saúde </a:t>
            </a:r>
            <a:r>
              <a:rPr lang="pt-BR" dirty="0"/>
              <a:t>bucal em dia, </a:t>
            </a:r>
            <a:r>
              <a:rPr lang="pt-BR" dirty="0" smtClean="0"/>
              <a:t>nos meses de março a maio de 2015. Belém do Piauí/PI 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2209800" y="2133600"/>
          <a:ext cx="4724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24518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1700808"/>
            <a:ext cx="6768752" cy="42668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r>
              <a:rPr lang="pt-BR" sz="2400" dirty="0"/>
              <a:t>Importância para a equipe:</a:t>
            </a:r>
          </a:p>
          <a:p>
            <a:pPr>
              <a:buFontTx/>
              <a:buChar char="-"/>
            </a:pPr>
            <a:r>
              <a:rPr lang="pt-BR" sz="2400" dirty="0" smtClean="0"/>
              <a:t>Continuidade;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/>
              <a:t>Integração da </a:t>
            </a:r>
            <a:r>
              <a:rPr lang="pt-BR" sz="2400" dirty="0" smtClean="0"/>
              <a:t>equipe; </a:t>
            </a:r>
            <a:r>
              <a:rPr lang="pt-BR" sz="2400" dirty="0"/>
              <a:t>	</a:t>
            </a:r>
          </a:p>
          <a:p>
            <a:pPr>
              <a:buFontTx/>
              <a:buChar char="-"/>
            </a:pPr>
            <a:r>
              <a:rPr lang="pt-BR" sz="2400" dirty="0"/>
              <a:t>Definição das </a:t>
            </a:r>
            <a:r>
              <a:rPr lang="pt-BR" sz="2400" dirty="0" smtClean="0"/>
              <a:t>tarefas; </a:t>
            </a:r>
            <a:endParaRPr lang="pt-BR" sz="2400" dirty="0"/>
          </a:p>
          <a:p>
            <a:pPr>
              <a:buFontTx/>
              <a:buChar char="-"/>
            </a:pPr>
            <a:r>
              <a:rPr lang="en-US" sz="2400" dirty="0" err="1" smtClean="0"/>
              <a:t>Ampliação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cobertura</a:t>
            </a:r>
            <a:r>
              <a:rPr lang="en-US" sz="2400" dirty="0" smtClean="0"/>
              <a:t>;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 smtClean="0"/>
              <a:t> Visitas domiciliares aos usuários </a:t>
            </a:r>
            <a:r>
              <a:rPr lang="pt-BR" sz="2400" dirty="0"/>
              <a:t>acamados ou com problemas de locomoção 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1038260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1700808"/>
            <a:ext cx="6768752" cy="42668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r>
              <a:rPr lang="pt-BR" sz="2400" dirty="0"/>
              <a:t>Importância para o serviço:</a:t>
            </a:r>
          </a:p>
          <a:p>
            <a:pPr>
              <a:buFontTx/>
              <a:buChar char="-"/>
            </a:pPr>
            <a:r>
              <a:rPr lang="pt-BR" sz="2400" dirty="0"/>
              <a:t>Priorização do atendimento ao </a:t>
            </a:r>
            <a:r>
              <a:rPr lang="pt-BR" sz="2400" dirty="0" smtClean="0"/>
              <a:t>idoso;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 smtClean="0"/>
              <a:t>Ações de promoção de saúde e prevenção de doenças;</a:t>
            </a:r>
          </a:p>
          <a:p>
            <a:pPr>
              <a:buFontTx/>
              <a:buChar char="-"/>
            </a:pPr>
            <a:r>
              <a:rPr lang="en-US" sz="2400" dirty="0" smtClean="0"/>
              <a:t>Agendamento das </a:t>
            </a:r>
            <a:r>
              <a:rPr lang="en-US" sz="2400" dirty="0" err="1" smtClean="0"/>
              <a:t>consultas</a:t>
            </a:r>
            <a:r>
              <a:rPr lang="en-US" sz="2400" dirty="0" smtClean="0"/>
              <a:t>; </a:t>
            </a:r>
          </a:p>
          <a:p>
            <a:pPr>
              <a:buFontTx/>
              <a:buChar char="-"/>
            </a:pPr>
            <a:r>
              <a:rPr lang="en-US" sz="2400" dirty="0" smtClean="0"/>
              <a:t>Visitas </a:t>
            </a:r>
            <a:r>
              <a:rPr lang="en-US" sz="2400" dirty="0" err="1" smtClean="0"/>
              <a:t>Domiciliares</a:t>
            </a:r>
            <a:r>
              <a:rPr lang="en-US" sz="2400" dirty="0" smtClean="0"/>
              <a:t> </a:t>
            </a:r>
            <a:r>
              <a:rPr lang="en-US" sz="2400" dirty="0" err="1" smtClean="0"/>
              <a:t>mensais</a:t>
            </a:r>
            <a:r>
              <a:rPr lang="en-US" sz="2400" dirty="0" smtClean="0"/>
              <a:t>.</a:t>
            </a:r>
          </a:p>
          <a:p>
            <a:pPr>
              <a:buFontTx/>
              <a:buChar char="-"/>
            </a:pP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127781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1700808"/>
            <a:ext cx="6768752" cy="42668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r>
              <a:rPr lang="pt-BR" sz="2400" dirty="0"/>
              <a:t>Importância para a comunidade:</a:t>
            </a:r>
          </a:p>
          <a:p>
            <a:pPr>
              <a:buFontTx/>
              <a:buChar char="-"/>
            </a:pPr>
            <a:r>
              <a:rPr lang="pt-BR" sz="2400" dirty="0"/>
              <a:t>Melhoria na qualidade de atendimento </a:t>
            </a:r>
            <a:r>
              <a:rPr lang="pt-BR" sz="2400" dirty="0" smtClean="0"/>
              <a:t>aos idosos;</a:t>
            </a:r>
          </a:p>
          <a:p>
            <a:pPr>
              <a:buFontTx/>
              <a:buChar char="-"/>
            </a:pPr>
            <a:r>
              <a:rPr lang="en-US" sz="2400" dirty="0" smtClean="0"/>
              <a:t>Os idosos e as </a:t>
            </a:r>
            <a:r>
              <a:rPr lang="en-US" sz="2400" dirty="0" err="1" smtClean="0"/>
              <a:t>lideranças</a:t>
            </a:r>
            <a:r>
              <a:rPr lang="en-US" sz="2400" dirty="0" smtClean="0"/>
              <a:t> </a:t>
            </a:r>
            <a:r>
              <a:rPr lang="en-US" sz="2400" dirty="0" err="1" smtClean="0"/>
              <a:t>demostraram</a:t>
            </a:r>
            <a:r>
              <a:rPr lang="en-US" sz="2400" dirty="0" smtClean="0"/>
              <a:t> </a:t>
            </a:r>
            <a:r>
              <a:rPr lang="en-US" sz="2400" dirty="0" err="1" smtClean="0"/>
              <a:t>satisfação</a:t>
            </a:r>
            <a:r>
              <a:rPr lang="en-US" sz="2400" dirty="0" smtClean="0"/>
              <a:t> com </a:t>
            </a:r>
            <a:r>
              <a:rPr lang="en-US" sz="2400" dirty="0" err="1" smtClean="0"/>
              <a:t>relação</a:t>
            </a:r>
            <a:r>
              <a:rPr lang="en-US" sz="2400" dirty="0" smtClean="0"/>
              <a:t> </a:t>
            </a:r>
            <a:r>
              <a:rPr lang="en-US" sz="2400" dirty="0" err="1" smtClean="0"/>
              <a:t>às</a:t>
            </a:r>
            <a:r>
              <a:rPr lang="en-US" sz="2400" dirty="0" smtClean="0"/>
              <a:t> </a:t>
            </a:r>
            <a:r>
              <a:rPr lang="en-US" sz="2400" dirty="0" err="1" smtClean="0"/>
              <a:t>mudanças</a:t>
            </a:r>
            <a:r>
              <a:rPr lang="en-US" sz="2400" dirty="0" smtClean="0"/>
              <a:t> </a:t>
            </a:r>
            <a:r>
              <a:rPr lang="en-US" sz="2400" dirty="0" err="1" smtClean="0"/>
              <a:t>realizadas</a:t>
            </a:r>
            <a:r>
              <a:rPr lang="en-US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1952652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6768752" cy="412279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r>
              <a:rPr lang="en-US" sz="2600" dirty="0" err="1" smtClean="0"/>
              <a:t>Dificuldades</a:t>
            </a:r>
            <a:r>
              <a:rPr lang="en-US" sz="2600" dirty="0" smtClean="0"/>
              <a:t> </a:t>
            </a:r>
            <a:r>
              <a:rPr lang="en-US" sz="2600" dirty="0" err="1" smtClean="0"/>
              <a:t>por</a:t>
            </a:r>
            <a:r>
              <a:rPr lang="en-US" sz="2600" dirty="0" smtClean="0"/>
              <a:t> </a:t>
            </a:r>
            <a:r>
              <a:rPr lang="en-US" sz="2600" dirty="0" err="1" smtClean="0"/>
              <a:t>estar</a:t>
            </a:r>
            <a:r>
              <a:rPr lang="en-US" sz="2600" dirty="0" smtClean="0"/>
              <a:t> </a:t>
            </a:r>
            <a:r>
              <a:rPr lang="en-US" sz="2600" dirty="0" err="1" smtClean="0"/>
              <a:t>em</a:t>
            </a:r>
            <a:r>
              <a:rPr lang="en-US" sz="2600" dirty="0" smtClean="0"/>
              <a:t> outro </a:t>
            </a:r>
            <a:r>
              <a:rPr lang="en-US" sz="2600" dirty="0" err="1" smtClean="0"/>
              <a:t>país</a:t>
            </a:r>
            <a:r>
              <a:rPr lang="en-US" sz="2600" dirty="0" smtClean="0"/>
              <a:t>;</a:t>
            </a:r>
          </a:p>
          <a:p>
            <a:pPr>
              <a:buFontTx/>
              <a:buChar char="-"/>
            </a:pPr>
            <a:r>
              <a:rPr lang="en-US" sz="2600" dirty="0" err="1" smtClean="0"/>
              <a:t>Recepção</a:t>
            </a:r>
            <a:r>
              <a:rPr lang="en-US" sz="2600" dirty="0" smtClean="0"/>
              <a:t> da </a:t>
            </a:r>
            <a:r>
              <a:rPr lang="en-US" sz="2600" dirty="0" err="1" smtClean="0"/>
              <a:t>equipe</a:t>
            </a:r>
            <a:r>
              <a:rPr lang="en-US" sz="2600" dirty="0" smtClean="0"/>
              <a:t>, </a:t>
            </a:r>
            <a:r>
              <a:rPr lang="en-US" sz="2600" dirty="0" err="1" smtClean="0"/>
              <a:t>gestores</a:t>
            </a:r>
            <a:r>
              <a:rPr lang="en-US" sz="2600" dirty="0" smtClean="0"/>
              <a:t> e </a:t>
            </a:r>
            <a:r>
              <a:rPr lang="en-US" sz="2600" dirty="0" err="1" smtClean="0"/>
              <a:t>comunidade</a:t>
            </a:r>
            <a:r>
              <a:rPr lang="en-US" sz="2600" dirty="0" smtClean="0"/>
              <a:t>;</a:t>
            </a:r>
            <a:endParaRPr lang="pt-BR" sz="2600" dirty="0" smtClean="0"/>
          </a:p>
          <a:p>
            <a:pPr>
              <a:buFontTx/>
              <a:buChar char="-"/>
            </a:pPr>
            <a:r>
              <a:rPr lang="pt-BR" sz="2600" dirty="0" smtClean="0"/>
              <a:t>Trabalho em equipe;</a:t>
            </a:r>
          </a:p>
          <a:p>
            <a:pPr>
              <a:buFontTx/>
              <a:buChar char="-"/>
            </a:pPr>
            <a:r>
              <a:rPr lang="pt-BR" sz="2600" dirty="0" smtClean="0"/>
              <a:t>Caso clínico-consolidar conhecimento.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03681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 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6768752" cy="412279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t-BR" sz="2600" dirty="0" smtClean="0"/>
          </a:p>
          <a:p>
            <a:pPr marL="45720" indent="0">
              <a:buNone/>
            </a:pPr>
            <a:r>
              <a:rPr lang="pt-BR" sz="2600" dirty="0" smtClean="0"/>
              <a:t>A realização do Curso me possibilitou:</a:t>
            </a:r>
            <a:endParaRPr lang="pt-BR" sz="2600" dirty="0"/>
          </a:p>
          <a:p>
            <a:pPr marL="45720" indent="0">
              <a:buNone/>
            </a:pPr>
            <a:r>
              <a:rPr lang="pt-BR" sz="2600" b="1" dirty="0" smtClean="0">
                <a:solidFill>
                  <a:srgbClr val="C00000"/>
                </a:solidFill>
              </a:rPr>
              <a:t>- </a:t>
            </a:r>
            <a:r>
              <a:rPr lang="pt-BR" sz="2600" dirty="0" smtClean="0"/>
              <a:t>Melhorar a língua portuguesa</a:t>
            </a:r>
          </a:p>
          <a:p>
            <a:pPr>
              <a:buFontTx/>
              <a:buChar char="-"/>
            </a:pPr>
            <a:r>
              <a:rPr lang="en-US" sz="2600" dirty="0" err="1"/>
              <a:t>D</a:t>
            </a:r>
            <a:r>
              <a:rPr lang="en-US" sz="2600" dirty="0" err="1" smtClean="0"/>
              <a:t>esenvolver</a:t>
            </a:r>
            <a:r>
              <a:rPr lang="en-US" sz="2600" dirty="0" smtClean="0"/>
              <a:t> </a:t>
            </a:r>
            <a:r>
              <a:rPr lang="en-US" sz="2600" dirty="0" err="1" smtClean="0"/>
              <a:t>ações</a:t>
            </a:r>
            <a:r>
              <a:rPr lang="en-US" sz="2600" dirty="0" smtClean="0"/>
              <a:t> </a:t>
            </a:r>
            <a:r>
              <a:rPr lang="en-US" sz="2600" dirty="0" err="1" smtClean="0"/>
              <a:t>nos</a:t>
            </a:r>
            <a:r>
              <a:rPr lang="en-US" sz="2600" dirty="0" smtClean="0"/>
              <a:t> 4 </a:t>
            </a:r>
            <a:r>
              <a:rPr lang="en-US" sz="2600" dirty="0" err="1" smtClean="0"/>
              <a:t>eixos</a:t>
            </a:r>
            <a:r>
              <a:rPr lang="en-US" sz="2600" dirty="0" smtClean="0"/>
              <a:t>:</a:t>
            </a:r>
          </a:p>
          <a:p>
            <a:pPr>
              <a:buFontTx/>
              <a:buChar char="-"/>
            </a:pPr>
            <a:r>
              <a:rPr lang="en-US" sz="2600" dirty="0" smtClean="0"/>
              <a:t> </a:t>
            </a:r>
            <a:r>
              <a:rPr lang="pt-BR" sz="2600" dirty="0" smtClean="0"/>
              <a:t>Monitoramento </a:t>
            </a:r>
            <a:r>
              <a:rPr lang="pt-BR" sz="2600" dirty="0"/>
              <a:t>e </a:t>
            </a:r>
            <a:r>
              <a:rPr lang="pt-BR" sz="2600" dirty="0" smtClean="0"/>
              <a:t>Avaliação</a:t>
            </a:r>
            <a:r>
              <a:rPr lang="pt-BR" sz="2600" dirty="0"/>
              <a:t>;</a:t>
            </a:r>
            <a:endParaRPr lang="pt-BR" sz="2600" dirty="0" smtClean="0"/>
          </a:p>
          <a:p>
            <a:pPr>
              <a:buFontTx/>
              <a:buChar char="-"/>
            </a:pPr>
            <a:r>
              <a:rPr lang="pt-BR" sz="2600" dirty="0" smtClean="0"/>
              <a:t> </a:t>
            </a:r>
            <a:r>
              <a:rPr lang="pt-BR" sz="2600" dirty="0"/>
              <a:t>Qualificação da Prática </a:t>
            </a:r>
            <a:r>
              <a:rPr lang="pt-BR" sz="2600" dirty="0" smtClean="0"/>
              <a:t>Clínica;</a:t>
            </a:r>
          </a:p>
          <a:p>
            <a:pPr>
              <a:buFontTx/>
              <a:buChar char="-"/>
            </a:pPr>
            <a:r>
              <a:rPr lang="pt-BR" sz="2600" dirty="0" smtClean="0"/>
              <a:t> Organização </a:t>
            </a:r>
            <a:r>
              <a:rPr lang="pt-BR" sz="2600" dirty="0"/>
              <a:t>e Gestão do </a:t>
            </a:r>
            <a:r>
              <a:rPr lang="pt-BR" sz="2600" dirty="0" smtClean="0"/>
              <a:t>Serviço;</a:t>
            </a:r>
          </a:p>
          <a:p>
            <a:pPr>
              <a:buFontTx/>
              <a:buChar char="-"/>
            </a:pPr>
            <a:r>
              <a:rPr lang="pt-BR" sz="2600" dirty="0" smtClean="0"/>
              <a:t> Engajamento </a:t>
            </a:r>
            <a:r>
              <a:rPr lang="pt-BR" sz="2600" dirty="0"/>
              <a:t>Público.</a:t>
            </a:r>
            <a:endParaRPr lang="en-US" sz="2600" dirty="0" smtClean="0"/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18480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:\ESPECIALIZAÇÃO\Fotos de intervención\20150709_103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528392" cy="3096344"/>
          </a:xfrm>
          <a:prstGeom prst="rect">
            <a:avLst/>
          </a:prstGeom>
          <a:noFill/>
        </p:spPr>
      </p:pic>
      <p:pic>
        <p:nvPicPr>
          <p:cNvPr id="15" name="Picture 6" descr="E:\ESPECIALIZAÇÃO\Fotos de intervención\20150528_112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600400" cy="3096344"/>
          </a:xfrm>
          <a:prstGeom prst="rect">
            <a:avLst/>
          </a:prstGeom>
          <a:noFill/>
        </p:spPr>
      </p:pic>
      <p:pic>
        <p:nvPicPr>
          <p:cNvPr id="16" name="Picture 4" descr="E:\ESPECIALIZAÇÃO\Fotos de intervención\20150528_162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56076" y="-207404"/>
            <a:ext cx="3096344" cy="4032448"/>
          </a:xfrm>
          <a:prstGeom prst="rect">
            <a:avLst/>
          </a:prstGeom>
          <a:noFill/>
        </p:spPr>
      </p:pic>
      <p:pic>
        <p:nvPicPr>
          <p:cNvPr id="17" name="Picture 5" descr="E:\ESPECIALIZAÇÃO\Fotos de intervención\20150609_0924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292080" y="3068960"/>
            <a:ext cx="3096344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7917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289" y="1412776"/>
            <a:ext cx="6512511" cy="4102392"/>
          </a:xfrm>
        </p:spPr>
        <p:txBody>
          <a:bodyPr/>
          <a:lstStyle/>
          <a:p>
            <a:pPr algn="ctr">
              <a:buNone/>
            </a:pPr>
            <a:r>
              <a:rPr lang="pt-BR" sz="8800" dirty="0" smtClean="0"/>
              <a:t>Obrigado!</a:t>
            </a:r>
            <a:endParaRPr lang="pt-BR" sz="8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2060848"/>
            <a:ext cx="6624736" cy="39067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 smtClean="0"/>
              <a:t>Estratégia de Saúde da Família</a:t>
            </a:r>
          </a:p>
          <a:p>
            <a:pPr>
              <a:buFontTx/>
              <a:buChar char="-"/>
            </a:pPr>
            <a:r>
              <a:rPr lang="pt-BR" sz="2400" dirty="0" smtClean="0"/>
              <a:t>Zona rural, povoado Carro Quebrado </a:t>
            </a:r>
          </a:p>
          <a:p>
            <a:pPr>
              <a:buFontTx/>
              <a:buChar char="-"/>
            </a:pPr>
            <a:r>
              <a:rPr lang="pt-BR" sz="2400" dirty="0" smtClean="0"/>
              <a:t>UBS Maria das Neves Leal Araujo</a:t>
            </a:r>
          </a:p>
          <a:p>
            <a:pPr>
              <a:buFontTx/>
              <a:buChar char="-"/>
            </a:pPr>
            <a:r>
              <a:rPr lang="pt-BR" sz="2400" dirty="0" smtClean="0"/>
              <a:t>População adscrita 1107 usuários</a:t>
            </a:r>
          </a:p>
          <a:p>
            <a:pPr>
              <a:buFontTx/>
              <a:buChar char="-"/>
            </a:pPr>
            <a:r>
              <a:rPr lang="pt-BR" sz="2400" dirty="0" smtClean="0"/>
              <a:t>Equipe </a:t>
            </a:r>
            <a:r>
              <a:rPr lang="pt-BR" sz="2400" dirty="0"/>
              <a:t>de Saúde da Família: </a:t>
            </a:r>
            <a:r>
              <a:rPr lang="pt-BR" sz="2400" dirty="0" smtClean="0"/>
              <a:t>um médico, </a:t>
            </a:r>
            <a:r>
              <a:rPr lang="pt-BR" sz="2400" dirty="0"/>
              <a:t>uma cirurgiã-dentista, uma enfermeira, </a:t>
            </a:r>
            <a:r>
              <a:rPr lang="pt-BR" sz="2400" dirty="0" smtClean="0"/>
              <a:t>uma técnica </a:t>
            </a:r>
            <a:r>
              <a:rPr lang="pt-BR" sz="2400" dirty="0"/>
              <a:t>de higiene bucal, </a:t>
            </a:r>
            <a:r>
              <a:rPr lang="pt-BR" sz="2400" dirty="0" smtClean="0"/>
              <a:t>uma técnica </a:t>
            </a:r>
            <a:r>
              <a:rPr lang="pt-BR" sz="2400" dirty="0"/>
              <a:t>de </a:t>
            </a:r>
            <a:r>
              <a:rPr lang="pt-BR" sz="2400" dirty="0" smtClean="0"/>
              <a:t>enfermagem, quatro </a:t>
            </a:r>
            <a:r>
              <a:rPr lang="pt-BR" sz="2400" dirty="0"/>
              <a:t>Agentes Comunitários de </a:t>
            </a:r>
            <a:r>
              <a:rPr lang="pt-BR" sz="2400" dirty="0" smtClean="0"/>
              <a:t>Saúde</a:t>
            </a:r>
          </a:p>
          <a:p>
            <a:pPr>
              <a:buFontTx/>
              <a:buChar char="-"/>
            </a:pPr>
            <a:endParaRPr lang="pt-BR" sz="2600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88552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568952" cy="453650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t-BR" sz="2400" dirty="0" smtClean="0"/>
              <a:t>Situação anterior à intervenção:</a:t>
            </a:r>
          </a:p>
          <a:p>
            <a:pPr lvl="0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</a:t>
            </a:r>
            <a:r>
              <a:rPr lang="pt-BR" sz="2400" dirty="0" smtClean="0"/>
              <a:t>Poucas ações educativas e preventivas; </a:t>
            </a:r>
          </a:p>
          <a:p>
            <a:pPr lvl="0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</a:t>
            </a:r>
            <a:r>
              <a:rPr lang="pt-BR" sz="2400" dirty="0" smtClean="0"/>
              <a:t>Inadequado cadastro dos hipertensos, diabéticos e acamados;</a:t>
            </a:r>
          </a:p>
          <a:p>
            <a:pPr lvl="0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</a:t>
            </a:r>
            <a:r>
              <a:rPr lang="pt-BR" sz="2400" dirty="0" smtClean="0"/>
              <a:t>Não realizávamos a Avaliação Multidimensional Rápida e a Avaliação de Risco; </a:t>
            </a:r>
          </a:p>
          <a:p>
            <a:pPr lvl="0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</a:t>
            </a:r>
            <a:r>
              <a:rPr lang="pt-BR" sz="2400" dirty="0" smtClean="0"/>
              <a:t>Não tínhamos o controle sobre o número de idosos com avaliação de saúde bucal, e nem conhecíamos os idosos que estavam com acompanhamento em dia; </a:t>
            </a:r>
          </a:p>
          <a:p>
            <a:pPr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 </a:t>
            </a:r>
            <a:r>
              <a:rPr lang="pt-BR" sz="2400" dirty="0" smtClean="0"/>
              <a:t>Atendimento por </a:t>
            </a:r>
            <a:r>
              <a:rPr lang="pt-BR" sz="2400" dirty="0"/>
              <a:t>d</a:t>
            </a:r>
            <a:r>
              <a:rPr lang="pt-BR" sz="2400" dirty="0" smtClean="0"/>
              <a:t>emanda espontânea.</a:t>
            </a:r>
            <a:endParaRPr lang="pt-BR" sz="2400" dirty="0"/>
          </a:p>
          <a:p>
            <a:pPr marL="45720" indent="0">
              <a:buNone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71398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87624" y="2276872"/>
            <a:ext cx="6400800" cy="3474720"/>
          </a:xfrm>
        </p:spPr>
        <p:txBody>
          <a:bodyPr/>
          <a:lstStyle/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sz="2400" dirty="0"/>
              <a:t>Melhorar a atenção à saúde das pessoas idosas na UBS </a:t>
            </a:r>
            <a:r>
              <a:rPr lang="pt-BR" sz="2400" dirty="0" smtClean="0"/>
              <a:t>Maria das Neves Leal Araujo </a:t>
            </a:r>
            <a:r>
              <a:rPr lang="pt-BR" sz="2400" dirty="0"/>
              <a:t>do município </a:t>
            </a:r>
            <a:r>
              <a:rPr lang="pt-BR" sz="2400" dirty="0" smtClean="0"/>
              <a:t>Belém do Piauí/PI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0017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11560" y="1772816"/>
            <a:ext cx="8280920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sz="2400" dirty="0" smtClean="0"/>
              <a:t>Ampliar a cobertura da atenção à saúde do idoso da área da Unidade de </a:t>
            </a:r>
            <a:r>
              <a:rPr lang="pt-BR" sz="2400" dirty="0"/>
              <a:t>S</a:t>
            </a:r>
            <a:r>
              <a:rPr lang="pt-BR" sz="2400" dirty="0" smtClean="0"/>
              <a:t>aúde;</a:t>
            </a:r>
          </a:p>
          <a:p>
            <a:pPr>
              <a:buFontTx/>
              <a:buChar char="-"/>
            </a:pPr>
            <a:r>
              <a:rPr lang="pt-BR" sz="2400" dirty="0" smtClean="0"/>
              <a:t>Melhorar a qualidade da atenção ao idoso na Unidade de Saúde;</a:t>
            </a:r>
          </a:p>
          <a:p>
            <a:pPr>
              <a:buFontTx/>
              <a:buChar char="-"/>
            </a:pPr>
            <a:r>
              <a:rPr lang="pt-BR" sz="2400" dirty="0" smtClean="0"/>
              <a:t>Melhorar a adesão dos idosos ao Programa de Saúde do Idoso;</a:t>
            </a:r>
          </a:p>
          <a:p>
            <a:pPr>
              <a:buFontTx/>
              <a:buChar char="-"/>
            </a:pPr>
            <a:r>
              <a:rPr lang="pt-BR" sz="2400" dirty="0" smtClean="0"/>
              <a:t>Melhorar o registro das informações;</a:t>
            </a:r>
          </a:p>
          <a:p>
            <a:pPr>
              <a:buFontTx/>
              <a:buChar char="-"/>
            </a:pPr>
            <a:r>
              <a:rPr lang="pt-BR" sz="2400" dirty="0" smtClean="0"/>
              <a:t>Mapear os idosos de risco da área de abrangência;</a:t>
            </a:r>
          </a:p>
          <a:p>
            <a:pPr>
              <a:buFontTx/>
              <a:buChar char="-"/>
            </a:pPr>
            <a:r>
              <a:rPr lang="pt-BR" sz="2400" dirty="0" smtClean="0"/>
              <a:t>Promover a saúde dos idosos.</a:t>
            </a:r>
          </a:p>
        </p:txBody>
      </p:sp>
    </p:spTree>
    <p:extLst>
      <p:ext uri="{BB962C8B-B14F-4D97-AF65-F5344CB8AC3E}">
        <p14:creationId xmlns="" xmlns:p14="http://schemas.microsoft.com/office/powerpoint/2010/main" val="1726410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99592" y="2060848"/>
            <a:ext cx="7200800" cy="432048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pt-BR" dirty="0" smtClean="0"/>
          </a:p>
          <a:p>
            <a:pPr lvl="0"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-</a:t>
            </a:r>
            <a:r>
              <a:rPr lang="pt-BR" sz="2400" dirty="0" smtClean="0"/>
              <a:t>Capacitar a equipe de acordo com os protocolos:</a:t>
            </a:r>
          </a:p>
          <a:p>
            <a:pPr>
              <a:buNone/>
            </a:pPr>
            <a:r>
              <a:rPr lang="pt-BR" sz="2400" dirty="0" smtClean="0"/>
              <a:t> </a:t>
            </a:r>
            <a:r>
              <a:rPr lang="pt-BR" sz="2400" dirty="0"/>
              <a:t>Atenção à saúde da pessoa idosa e envelhecimento / Ministério da </a:t>
            </a:r>
            <a:r>
              <a:rPr lang="pt-BR" sz="2400" dirty="0" smtClean="0"/>
              <a:t>Saúde. </a:t>
            </a:r>
            <a:r>
              <a:rPr lang="pt-BR" sz="2400" dirty="0"/>
              <a:t>– Brasília , </a:t>
            </a:r>
            <a:r>
              <a:rPr lang="pt-BR" sz="2400" dirty="0" smtClean="0"/>
              <a:t>2010</a:t>
            </a:r>
          </a:p>
          <a:p>
            <a:pPr>
              <a:buNone/>
            </a:pPr>
            <a:r>
              <a:rPr lang="pt-BR" sz="2400" dirty="0" smtClean="0"/>
              <a:t> Estratégias </a:t>
            </a:r>
            <a:r>
              <a:rPr lang="pt-BR" sz="2400" dirty="0"/>
              <a:t>para o cuidado da pessoa com doença crônica: diabetes mellitus</a:t>
            </a:r>
            <a:r>
              <a:rPr lang="pt-BR" sz="2400" dirty="0" smtClean="0"/>
              <a:t>. </a:t>
            </a:r>
            <a:r>
              <a:rPr lang="pt-BR" sz="2400" dirty="0"/>
              <a:t>Ministério da Saúde, 2013. 160 p: il. (Cadernos de Atenção Básica, n. 36).</a:t>
            </a:r>
          </a:p>
          <a:p>
            <a:pPr lvl="0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</a:t>
            </a:r>
            <a:r>
              <a:rPr lang="pt-BR" sz="2400" dirty="0" smtClean="0"/>
              <a:t>Fichas espelhos, planilhas e prontuários eletrônicos; </a:t>
            </a:r>
          </a:p>
          <a:p>
            <a:pPr lvl="0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</a:t>
            </a:r>
            <a:r>
              <a:rPr lang="pt-BR" sz="2400" dirty="0" smtClean="0"/>
              <a:t>Arquivo específico para as fichas espelhos; </a:t>
            </a:r>
          </a:p>
          <a:p>
            <a:pPr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-</a:t>
            </a:r>
            <a:r>
              <a:rPr lang="pt-BR" sz="2400" dirty="0" smtClean="0"/>
              <a:t>Contatar as lideranças comunitárias e solicitar apoio às ações programáticas.</a:t>
            </a:r>
          </a:p>
          <a:p>
            <a:pPr lvl="0">
              <a:buNone/>
            </a:pPr>
            <a:endParaRPr lang="pt-BR" sz="2400" dirty="0" smtClean="0"/>
          </a:p>
          <a:p>
            <a:pPr marL="45720" indent="0">
              <a:buNone/>
            </a:pPr>
            <a:endParaRPr lang="pt-B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831368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7272808" cy="46268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sz="2400" dirty="0" smtClean="0"/>
              <a:t>Cadastrar os idosos da área </a:t>
            </a:r>
            <a:r>
              <a:rPr lang="pt-BR" sz="2400" dirty="0" err="1" smtClean="0"/>
              <a:t>adscrita</a:t>
            </a:r>
            <a:r>
              <a:rPr lang="pt-BR" sz="2400" dirty="0" smtClean="0"/>
              <a:t>;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 smtClean="0"/>
              <a:t>Estabelecer </a:t>
            </a:r>
            <a:r>
              <a:rPr lang="pt-BR" sz="2400" dirty="0"/>
              <a:t>a função de cada membro da equipe na </a:t>
            </a:r>
            <a:r>
              <a:rPr lang="pt-BR" sz="2400" dirty="0" smtClean="0"/>
              <a:t>intervenção;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/>
              <a:t>Monitoramento </a:t>
            </a:r>
            <a:r>
              <a:rPr lang="pt-BR" sz="2400" dirty="0" smtClean="0"/>
              <a:t>semanal;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 smtClean="0"/>
              <a:t>Palestras </a:t>
            </a:r>
            <a:r>
              <a:rPr lang="pt-BR" sz="2400" dirty="0"/>
              <a:t>na </a:t>
            </a:r>
            <a:r>
              <a:rPr lang="pt-BR" sz="2400" dirty="0" smtClean="0"/>
              <a:t>UBS, associação de moradores, e escolas da comunidade.</a:t>
            </a:r>
          </a:p>
          <a:p>
            <a:pPr marL="45720" indent="0">
              <a:buNone/>
            </a:pPr>
            <a:endParaRPr lang="pt-BR" sz="2400" dirty="0"/>
          </a:p>
          <a:p>
            <a:pPr>
              <a:buFontTx/>
              <a:buChar char="-"/>
            </a:pPr>
            <a:endParaRPr lang="pt-BR" sz="2400" dirty="0" smtClean="0"/>
          </a:p>
          <a:p>
            <a:pPr marL="45720" indent="0">
              <a:buNone/>
            </a:pPr>
            <a:endParaRPr lang="pt-B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1938755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1796</TotalTime>
  <Words>1982</Words>
  <Application>Microsoft Office PowerPoint</Application>
  <PresentationFormat>Apresentação na tela (4:3)</PresentationFormat>
  <Paragraphs>262</Paragraphs>
  <Slides>37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Integração</vt:lpstr>
      <vt:lpstr>   Melhoria da atenção à saúde das pessoas idosas na UBS Maria das Neves Leal Araujo, Belém do Piauí/PI.</vt:lpstr>
      <vt:lpstr>   Introdução</vt:lpstr>
      <vt:lpstr>Introdução</vt:lpstr>
      <vt:lpstr>Introdução</vt:lpstr>
      <vt:lpstr>Introdução</vt:lpstr>
      <vt:lpstr>Objetivo Geral</vt:lpstr>
      <vt:lpstr>Objetivos Específicos</vt:lpstr>
      <vt:lpstr>Metodologia </vt:lpstr>
      <vt:lpstr>Slide 9</vt:lpstr>
      <vt:lpstr>Objetivos, Metas e Resultados</vt:lpstr>
      <vt:lpstr> Proporção inscritos no programa da unidade de saúde, nos meses de março a maio de 2015. Belém do Piauí/PI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 Discussão</vt:lpstr>
      <vt:lpstr>Discussão</vt:lpstr>
      <vt:lpstr>Discussão</vt:lpstr>
      <vt:lpstr>Reflexão crítica</vt:lpstr>
      <vt:lpstr> Reflexão crítica</vt:lpstr>
      <vt:lpstr>Slide 36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Melhorias da atenção à saúde do Idoso na UBS Sítio Floresta, Pelotas/RS</dc:title>
  <dc:creator>Win7</dc:creator>
  <cp:lastModifiedBy>Marlito</cp:lastModifiedBy>
  <cp:revision>364</cp:revision>
  <dcterms:created xsi:type="dcterms:W3CDTF">2015-01-19T21:07:57Z</dcterms:created>
  <dcterms:modified xsi:type="dcterms:W3CDTF">2015-09-15T19:34:45Z</dcterms:modified>
</cp:coreProperties>
</file>