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58" r:id="rId3"/>
    <p:sldId id="260" r:id="rId4"/>
    <p:sldId id="259" r:id="rId5"/>
    <p:sldId id="261" r:id="rId6"/>
    <p:sldId id="262" r:id="rId7"/>
    <p:sldId id="289" r:id="rId8"/>
    <p:sldId id="297" r:id="rId9"/>
    <p:sldId id="270" r:id="rId10"/>
    <p:sldId id="302" r:id="rId11"/>
    <p:sldId id="303" r:id="rId12"/>
    <p:sldId id="304" r:id="rId13"/>
    <p:sldId id="305" r:id="rId14"/>
    <p:sldId id="284" r:id="rId15"/>
    <p:sldId id="306" r:id="rId16"/>
    <p:sldId id="307" r:id="rId17"/>
    <p:sldId id="295" r:id="rId18"/>
    <p:sldId id="296" r:id="rId19"/>
    <p:sldId id="308" r:id="rId20"/>
    <p:sldId id="283" r:id="rId21"/>
    <p:sldId id="309" r:id="rId22"/>
    <p:sldId id="310" r:id="rId23"/>
    <p:sldId id="293" r:id="rId24"/>
    <p:sldId id="311" r:id="rId25"/>
    <p:sldId id="312" r:id="rId26"/>
    <p:sldId id="286" r:id="rId27"/>
    <p:sldId id="288" r:id="rId28"/>
    <p:sldId id="313" r:id="rId29"/>
    <p:sldId id="314" r:id="rId30"/>
    <p:sldId id="287" r:id="rId31"/>
    <p:sldId id="315" r:id="rId32"/>
    <p:sldId id="316" r:id="rId33"/>
    <p:sldId id="301" r:id="rId34"/>
    <p:sldId id="299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3559" autoAdjust="0"/>
  </p:normalViewPr>
  <p:slideViewPr>
    <p:cSldViewPr>
      <p:cViewPr>
        <p:scale>
          <a:sx n="69" d="100"/>
          <a:sy n="6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AD\Turma%205\Raquel%20Grille\PCD%20Raqu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19369525904036"/>
          <c:y val="0.3186824586569178"/>
          <c:w val="0.84879115816291872"/>
          <c:h val="0.59340871611977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0.21505376344086027</c:v>
                </c:pt>
                <c:pt idx="1">
                  <c:v>0.35483870967741954</c:v>
                </c:pt>
                <c:pt idx="2">
                  <c:v>0.55376344086021478</c:v>
                </c:pt>
                <c:pt idx="3">
                  <c:v>0.75268817204301108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45696"/>
        <c:axId val="31748480"/>
      </c:barChart>
      <c:catAx>
        <c:axId val="320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48480"/>
        <c:crosses val="autoZero"/>
        <c:auto val="1"/>
        <c:lblAlgn val="ctr"/>
        <c:lblOffset val="100"/>
        <c:noMultiLvlLbl val="0"/>
      </c:catAx>
      <c:valAx>
        <c:axId val="31748480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045696"/>
        <c:crosses val="autoZero"/>
        <c:crossBetween val="between"/>
        <c:majorUnit val="0.1"/>
        <c:minorUnit val="4.0000000000000036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740083925355"/>
          <c:y val="0.39051164481574496"/>
          <c:w val="0.82626425636098588"/>
          <c:h val="0.45620519254175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Indicadores!$D$72:$G$72</c:f>
              <c:numCache>
                <c:formatCode>0.0%</c:formatCode>
                <c:ptCount val="4"/>
                <c:pt idx="0">
                  <c:v>2.5000000000000001E-2</c:v>
                </c:pt>
                <c:pt idx="1">
                  <c:v>1.5151515151515155E-2</c:v>
                </c:pt>
                <c:pt idx="2">
                  <c:v>9.7087378640776708E-3</c:v>
                </c:pt>
                <c:pt idx="3">
                  <c:v>7.1428571428571435E-3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28000"/>
        <c:axId val="82929536"/>
      </c:barChart>
      <c:catAx>
        <c:axId val="829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929536"/>
        <c:crosses val="autoZero"/>
        <c:auto val="1"/>
        <c:lblAlgn val="ctr"/>
        <c:lblOffset val="100"/>
        <c:noMultiLvlLbl val="0"/>
      </c:catAx>
      <c:valAx>
        <c:axId val="8292953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9280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5001879934818"/>
          <c:y val="0.29811375684285996"/>
          <c:w val="0.84188996114801362"/>
          <c:h val="0.58113314625063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1</c:v>
                </c:pt>
                <c:pt idx="1">
                  <c:v>0.8787878787878789</c:v>
                </c:pt>
                <c:pt idx="2">
                  <c:v>0.85436893203883502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67552"/>
        <c:axId val="85144320"/>
      </c:barChart>
      <c:catAx>
        <c:axId val="829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144320"/>
        <c:crosses val="autoZero"/>
        <c:auto val="1"/>
        <c:lblAlgn val="ctr"/>
        <c:lblOffset val="100"/>
        <c:noMultiLvlLbl val="0"/>
      </c:catAx>
      <c:valAx>
        <c:axId val="85144320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9675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0964382357943"/>
          <c:y val="0.30769230769230782"/>
          <c:w val="0.84458246377824553"/>
          <c:h val="0.56923076923076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Indicadores!$D$85:$G$85</c:f>
              <c:numCache>
                <c:formatCode>0.0%</c:formatCode>
                <c:ptCount val="4"/>
                <c:pt idx="0">
                  <c:v>1</c:v>
                </c:pt>
                <c:pt idx="1">
                  <c:v>0.89393939393939392</c:v>
                </c:pt>
                <c:pt idx="2">
                  <c:v>0.86407766990291257</c:v>
                </c:pt>
                <c:pt idx="3">
                  <c:v>0.9571428571428573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74912"/>
        <c:axId val="85197184"/>
      </c:barChart>
      <c:catAx>
        <c:axId val="8517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197184"/>
        <c:crosses val="autoZero"/>
        <c:auto val="1"/>
        <c:lblAlgn val="ctr"/>
        <c:lblOffset val="100"/>
        <c:noMultiLvlLbl val="0"/>
      </c:catAx>
      <c:valAx>
        <c:axId val="85197184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174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9583453708714652"/>
          <c:w val="0.84426229508196671"/>
          <c:h val="0.57500233969050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Indicadores!$D$89:$G$89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Indicadores!$D$90:$G$90</c:f>
              <c:numCache>
                <c:formatCode>0.0%</c:formatCode>
                <c:ptCount val="4"/>
                <c:pt idx="0">
                  <c:v>0.97500000000000009</c:v>
                </c:pt>
                <c:pt idx="1">
                  <c:v>0.33333333333333331</c:v>
                </c:pt>
                <c:pt idx="2">
                  <c:v>0.40776699029126218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31104"/>
        <c:axId val="85232640"/>
      </c:barChart>
      <c:catAx>
        <c:axId val="8523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232640"/>
        <c:crosses val="autoZero"/>
        <c:auto val="1"/>
        <c:lblAlgn val="ctr"/>
        <c:lblOffset val="100"/>
        <c:noMultiLvlLbl val="0"/>
      </c:catAx>
      <c:valAx>
        <c:axId val="85232640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23110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6746489104835"/>
          <c:y val="0.28832168168639116"/>
          <c:w val="0.84489880111886306"/>
          <c:h val="0.59489157107445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Indicadores!$D$98:$G$98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Indicadores!$D$99:$G$99</c:f>
              <c:numCache>
                <c:formatCode>0.0%</c:formatCode>
                <c:ptCount val="4"/>
                <c:pt idx="0">
                  <c:v>1</c:v>
                </c:pt>
                <c:pt idx="1">
                  <c:v>0.98484848484848497</c:v>
                </c:pt>
                <c:pt idx="2">
                  <c:v>0.970873786407767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10880"/>
        <c:axId val="85612416"/>
      </c:barChart>
      <c:catAx>
        <c:axId val="856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612416"/>
        <c:crosses val="autoZero"/>
        <c:auto val="1"/>
        <c:lblAlgn val="ctr"/>
        <c:lblOffset val="100"/>
        <c:noMultiLvlLbl val="0"/>
      </c:catAx>
      <c:valAx>
        <c:axId val="85612416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610880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48"/>
          <c:y val="0.27972075728112245"/>
          <c:w val="0.84677502714590502"/>
          <c:h val="0.60839264708644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Indicadores!$D$104:$G$104</c:f>
              <c:numCache>
                <c:formatCode>0.0%</c:formatCode>
                <c:ptCount val="4"/>
                <c:pt idx="0">
                  <c:v>0.8</c:v>
                </c:pt>
                <c:pt idx="1">
                  <c:v>0.71212121212121227</c:v>
                </c:pt>
                <c:pt idx="2">
                  <c:v>0.62135922330097093</c:v>
                </c:pt>
                <c:pt idx="3">
                  <c:v>0.71428571428571441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66432"/>
        <c:axId val="85267968"/>
      </c:barChart>
      <c:catAx>
        <c:axId val="8526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267968"/>
        <c:crosses val="autoZero"/>
        <c:auto val="1"/>
        <c:lblAlgn val="ctr"/>
        <c:lblOffset val="100"/>
        <c:noMultiLvlLbl val="0"/>
      </c:catAx>
      <c:valAx>
        <c:axId val="85267968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266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48"/>
          <c:y val="0.29411764705882371"/>
          <c:w val="0.84677502714590502"/>
          <c:h val="0.58823529411764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Indicadores!$D$112:$G$112</c:f>
              <c:numCache>
                <c:formatCode>0.0%</c:formatCode>
                <c:ptCount val="4"/>
                <c:pt idx="0">
                  <c:v>0</c:v>
                </c:pt>
                <c:pt idx="1">
                  <c:v>0.66666666666666663</c:v>
                </c:pt>
                <c:pt idx="2">
                  <c:v>0.65714285714285725</c:v>
                </c:pt>
                <c:pt idx="3">
                  <c:v>0.82692307692307709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89600"/>
        <c:axId val="85311872"/>
      </c:barChart>
      <c:catAx>
        <c:axId val="852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311872"/>
        <c:crosses val="autoZero"/>
        <c:auto val="1"/>
        <c:lblAlgn val="ctr"/>
        <c:lblOffset val="100"/>
        <c:noMultiLvlLbl val="0"/>
      </c:catAx>
      <c:valAx>
        <c:axId val="8531187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52896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7958806033768"/>
          <c:y val="0.32780149402208847"/>
          <c:w val="0.84920799465214769"/>
          <c:h val="0.53942018003634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1</c:v>
                </c:pt>
                <c:pt idx="1">
                  <c:v>0.89393939393939392</c:v>
                </c:pt>
                <c:pt idx="2">
                  <c:v>0.76699029126213614</c:v>
                </c:pt>
                <c:pt idx="3">
                  <c:v>0.96428571428571452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63456"/>
        <c:axId val="31859456"/>
      </c:barChart>
      <c:catAx>
        <c:axId val="317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859456"/>
        <c:crosses val="autoZero"/>
        <c:auto val="1"/>
        <c:lblAlgn val="ctr"/>
        <c:lblOffset val="100"/>
        <c:noMultiLvlLbl val="0"/>
      </c:catAx>
      <c:valAx>
        <c:axId val="3185945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7634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39864244067913"/>
          <c:y val="0.27888446215139462"/>
          <c:w val="0.8501002567574597"/>
          <c:h val="0.59760956175298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0.83333333333333359</c:v>
                </c:pt>
                <c:pt idx="2">
                  <c:v>0.71844660194174759</c:v>
                </c:pt>
                <c:pt idx="3">
                  <c:v>0.97857142857142865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90816"/>
        <c:axId val="31908992"/>
      </c:barChart>
      <c:catAx>
        <c:axId val="3189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908992"/>
        <c:crosses val="autoZero"/>
        <c:auto val="1"/>
        <c:lblAlgn val="ctr"/>
        <c:lblOffset val="100"/>
        <c:noMultiLvlLbl val="0"/>
      </c:catAx>
      <c:valAx>
        <c:axId val="3190899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8908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7958806033768"/>
          <c:y val="0.31746154770255053"/>
          <c:w val="0.84920799465214769"/>
          <c:h val="0.55555770847946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0.96774193548387166</c:v>
                </c:pt>
                <c:pt idx="1">
                  <c:v>0.88636363636363635</c:v>
                </c:pt>
                <c:pt idx="2">
                  <c:v>0.89393939393939392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96992"/>
        <c:axId val="33406976"/>
      </c:barChart>
      <c:catAx>
        <c:axId val="3339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406976"/>
        <c:crosses val="autoZero"/>
        <c:auto val="1"/>
        <c:lblAlgn val="ctr"/>
        <c:lblOffset val="100"/>
        <c:noMultiLvlLbl val="0"/>
      </c:catAx>
      <c:valAx>
        <c:axId val="33406976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396992"/>
        <c:crosses val="autoZero"/>
        <c:crossBetween val="between"/>
        <c:majorUnit val="0.1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48"/>
          <c:y val="0.31983868895236811"/>
          <c:w val="0.84677502714590502"/>
          <c:h val="0.5506083759180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0.9</c:v>
                </c:pt>
                <c:pt idx="1">
                  <c:v>0.77272727272727282</c:v>
                </c:pt>
                <c:pt idx="2">
                  <c:v>0.61165048543689327</c:v>
                </c:pt>
                <c:pt idx="3">
                  <c:v>0.99285714285714277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06656"/>
        <c:axId val="35208192"/>
      </c:barChart>
      <c:catAx>
        <c:axId val="3520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208192"/>
        <c:crosses val="autoZero"/>
        <c:auto val="1"/>
        <c:lblAlgn val="ctr"/>
        <c:lblOffset val="100"/>
        <c:noMultiLvlLbl val="0"/>
      </c:catAx>
      <c:valAx>
        <c:axId val="3520819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206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70020120724352"/>
          <c:y val="0.28174712358601323"/>
          <c:w val="0.84708249496981891"/>
          <c:h val="0.59524040194228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Indicadores!$D$43:$G$43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Indicadores!$D$44:$G$44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0.95918367346938782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62336"/>
        <c:axId val="80063872"/>
      </c:barChart>
      <c:catAx>
        <c:axId val="8006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063872"/>
        <c:crosses val="autoZero"/>
        <c:auto val="1"/>
        <c:lblAlgn val="ctr"/>
        <c:lblOffset val="100"/>
        <c:noMultiLvlLbl val="0"/>
      </c:catAx>
      <c:valAx>
        <c:axId val="80063872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062336"/>
        <c:crosses val="autoZero"/>
        <c:crossBetween val="between"/>
        <c:majorUnit val="0.1"/>
        <c:minorUnit val="2.0000000000000018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0964382357943"/>
          <c:y val="0.31620614386375984"/>
          <c:w val="0.84458246377824553"/>
          <c:h val="0.5573133285598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0.9242424242424242</c:v>
                </c:pt>
                <c:pt idx="2">
                  <c:v>0.92233009708737868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80000"/>
        <c:axId val="35281536"/>
      </c:barChart>
      <c:catAx>
        <c:axId val="3528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281536"/>
        <c:crosses val="autoZero"/>
        <c:auto val="1"/>
        <c:lblAlgn val="ctr"/>
        <c:lblOffset val="100"/>
        <c:noMultiLvlLbl val="0"/>
      </c:catAx>
      <c:valAx>
        <c:axId val="3528153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280000"/>
        <c:crosses val="autoZero"/>
        <c:crossBetween val="between"/>
        <c:maj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548"/>
          <c:y val="0.32113948623081123"/>
          <c:w val="0.84677502714590502"/>
          <c:h val="0.54878266634379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</c:v>
                </c:pt>
                <c:pt idx="1">
                  <c:v>9.0909090909090939E-2</c:v>
                </c:pt>
                <c:pt idx="2">
                  <c:v>0.17475728155339812</c:v>
                </c:pt>
                <c:pt idx="3">
                  <c:v>0.30000000000000004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89088"/>
        <c:axId val="80090624"/>
      </c:barChart>
      <c:catAx>
        <c:axId val="8008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090624"/>
        <c:crosses val="autoZero"/>
        <c:auto val="1"/>
        <c:lblAlgn val="ctr"/>
        <c:lblOffset val="100"/>
        <c:noMultiLvlLbl val="0"/>
      </c:catAx>
      <c:valAx>
        <c:axId val="80090624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0890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0.28979591836734692"/>
          <c:w val="0.83958504147347335"/>
          <c:h val="0.58367346938775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1</c:v>
                </c:pt>
                <c:pt idx="1">
                  <c:v>0.89393939393939392</c:v>
                </c:pt>
                <c:pt idx="2">
                  <c:v>0.76699029126213603</c:v>
                </c:pt>
                <c:pt idx="3">
                  <c:v>0.98571428571428565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03040"/>
        <c:axId val="82904576"/>
      </c:barChart>
      <c:catAx>
        <c:axId val="8290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904576"/>
        <c:crosses val="autoZero"/>
        <c:auto val="1"/>
        <c:lblAlgn val="ctr"/>
        <c:lblOffset val="100"/>
        <c:noMultiLvlLbl val="0"/>
      </c:catAx>
      <c:valAx>
        <c:axId val="82904576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903040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68F6D-7E06-40A8-B365-985FC1655942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FC55D-34EC-4112-A17E-48E0A763CD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06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FC55D-34EC-4112-A17E-48E0A763CD6E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FC55D-34EC-4112-A17E-48E0A763CD6E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24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AD6297-B9D6-4A49-BBC3-E5FBC85DF7D0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F7B3B5-6394-472F-A0CA-5DCEC3BE1A4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6048672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800" b="1" dirty="0" smtClean="0">
                <a:solidFill>
                  <a:schemeClr val="tx1"/>
                </a:solidFill>
              </a:rPr>
              <a:t>Melhoria da atenção à saúde do idoso na ESF Antônio Gabriel Neto no município de Riacho de Santana/RN</a:t>
            </a:r>
            <a:endParaRPr lang="pt-BR" sz="2800" dirty="0" smtClean="0">
              <a:solidFill>
                <a:schemeClr val="tx1"/>
              </a:solidFill>
            </a:endParaRP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solidFill>
                  <a:schemeClr val="tx1"/>
                </a:solidFill>
              </a:rPr>
              <a:t>Raquel Hernandez </a:t>
            </a:r>
            <a:r>
              <a:rPr lang="pt-BR" sz="2000" b="1" dirty="0" err="1" smtClean="0">
                <a:solidFill>
                  <a:schemeClr val="tx1"/>
                </a:solidFill>
              </a:rPr>
              <a:t>Grille</a:t>
            </a:r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 : </a:t>
            </a:r>
            <a:r>
              <a:rPr lang="pt-BR" sz="2000" b="1" dirty="0" smtClean="0">
                <a:solidFill>
                  <a:schemeClr val="tx1"/>
                </a:solidFill>
              </a:rPr>
              <a:t>Flávio Renato Reis de Moura</a:t>
            </a: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320" y="182742"/>
            <a:ext cx="2304255" cy="154302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14290"/>
            <a:ext cx="1530185" cy="154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000108"/>
            <a:ext cx="8258204" cy="1257296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2.1. Realizar Avaliação Multidimensional Rápida de 100% dos idosos da área de abrangência utilizando como modelo a proposta de avaliação do Ministério da Saúde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57158" y="357166"/>
            <a:ext cx="84249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 2. Melhorar a qualidade da atenção ao idoso na UBS</a:t>
            </a:r>
            <a:endParaRPr kumimoji="0" lang="pt-BR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7"/>
          <p:cNvGraphicFramePr>
            <a:graphicFrameLocks/>
          </p:cNvGraphicFramePr>
          <p:nvPr/>
        </p:nvGraphicFramePr>
        <p:xfrm>
          <a:off x="2143108" y="3286124"/>
          <a:ext cx="4800600" cy="229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43108" y="2643182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entury Gothic" pitchFamily="34" charset="0"/>
              </a:rPr>
              <a:t>Proporção de idosos com Avaliação Multidimensional Rápida em dia</a:t>
            </a:r>
          </a:p>
          <a:p>
            <a:pPr algn="ctr"/>
            <a:endParaRPr lang="pt-BR" b="1" dirty="0">
              <a:latin typeface="Century Gothic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7158" y="3500438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79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135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7"/>
            <a:ext cx="8286808" cy="1428760"/>
          </a:xfrm>
        </p:spPr>
        <p:txBody>
          <a:bodyPr/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2.2.</a:t>
            </a:r>
            <a:r>
              <a:rPr lang="pt-BR" sz="2000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Realizar exame clínico apropriado em 100% das consultas, incluindo exame físico dos pés, com palpação dos pulsos tibial posterior e pedioso e medida da sensibilidade a cada 3 meses para diabéticos</a:t>
            </a:r>
          </a:p>
          <a:p>
            <a:endParaRPr lang="pt-BR" dirty="0"/>
          </a:p>
        </p:txBody>
      </p:sp>
      <p:graphicFrame>
        <p:nvGraphicFramePr>
          <p:cNvPr id="4" name="Chart 8"/>
          <p:cNvGraphicFramePr>
            <a:graphicFrameLocks/>
          </p:cNvGraphicFramePr>
          <p:nvPr/>
        </p:nvGraphicFramePr>
        <p:xfrm>
          <a:off x="2214546" y="2928934"/>
          <a:ext cx="5500726" cy="296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1670" y="2285992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exame clínico apropriado em dia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3500438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55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74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137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14291"/>
            <a:ext cx="8358246" cy="928694"/>
          </a:xfrm>
        </p:spPr>
        <p:txBody>
          <a:bodyPr/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2.3. Realizar a solicitação de exames complementares periódicos em 100% dos idosos hipertensos e/ou diabéticos</a:t>
            </a:r>
          </a:p>
          <a:p>
            <a:endParaRPr lang="pt-BR" dirty="0"/>
          </a:p>
        </p:txBody>
      </p:sp>
      <p:graphicFrame>
        <p:nvGraphicFramePr>
          <p:cNvPr id="4" name="Chart 9"/>
          <p:cNvGraphicFramePr>
            <a:graphicFrameLocks/>
          </p:cNvGraphicFramePr>
          <p:nvPr/>
        </p:nvGraphicFramePr>
        <p:xfrm>
          <a:off x="2000232" y="2786058"/>
          <a:ext cx="4972068" cy="305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00232" y="1857364"/>
            <a:ext cx="50006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Century Gothic" pitchFamily="34" charset="0"/>
              </a:rPr>
              <a:t>Proporção de idosos hipertensos e/ou diabéticos com solicitação de exames complementares periódicos em dia</a:t>
            </a:r>
          </a:p>
          <a:p>
            <a:pPr algn="ctr"/>
            <a:endParaRPr lang="pt-BR" sz="2000" b="1" dirty="0">
              <a:latin typeface="Century Gothic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2928934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55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74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137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2910" y="1214423"/>
            <a:ext cx="82868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Nº idosos hipertensos e/ou diabéticos: mês 1: 31; mês 2: 44; mês 3: 66; mês 4: 89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85729"/>
            <a:ext cx="8286808" cy="1357322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2.4. Priorizar a prescrição de medicamentos da Farmácia Popular a 100% dos idosos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4" name="Chart 10"/>
          <p:cNvGraphicFramePr>
            <a:graphicFrameLocks/>
          </p:cNvGraphicFramePr>
          <p:nvPr/>
        </p:nvGraphicFramePr>
        <p:xfrm>
          <a:off x="2000232" y="2285992"/>
          <a:ext cx="5005406" cy="29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7356" y="157161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prescrição de medicamentos  da Farmácia Popular priorizada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2928934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36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51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63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139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963" y="116632"/>
            <a:ext cx="8229600" cy="547464"/>
          </a:xfrm>
        </p:spPr>
        <p:txBody>
          <a:bodyPr/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177562" cy="28757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Meta 2.5. Cadastrar 100% dos idosos acamados ou com problemas de locomoção (estimativa de 8% dos idosos da área)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Meta </a:t>
            </a: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2.6. Realizar visita domiciliar a 100% dos idosos acamados ou com problemas de locomoção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Meta </a:t>
            </a: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2.7</a:t>
            </a:r>
            <a:r>
              <a:rPr lang="pt-BR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. Rastrear 100% dos idosos para Hipertensão Arterial Sistêmica </a:t>
            </a: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(HAS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86050" y="4500570"/>
            <a:ext cx="457203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Metas atingidas em 100%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436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85729"/>
            <a:ext cx="8286808" cy="15716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Arial" panose="020B0604020202020204" pitchFamily="34" charset="0"/>
              </a:rPr>
              <a:t>Meta 2.8. Rastrear 100% dos idosos com pressão arterial sustentada maior que 135/80 </a:t>
            </a:r>
            <a:r>
              <a:rPr lang="pt-BR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Arial" panose="020B0604020202020204" pitchFamily="34" charset="0"/>
              </a:rPr>
              <a:t>mmHg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Arial" panose="020B0604020202020204" pitchFamily="34" charset="0"/>
              </a:rPr>
              <a:t> ou com diagnóstico de hipertensão arterial para Diabetes </a:t>
            </a:r>
            <a:r>
              <a:rPr lang="pt-BR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Arial" panose="020B0604020202020204" pitchFamily="34" charset="0"/>
              </a:rPr>
              <a:t>Mellitus</a:t>
            </a:r>
            <a:r>
              <a:rPr lang="pt-B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Arial" panose="020B0604020202020204" pitchFamily="34" charset="0"/>
              </a:rPr>
              <a:t> (DM)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71604" y="2714620"/>
          <a:ext cx="5367358" cy="320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71604" y="2071678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hipertensos rastreados para diabetes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43768" y="3214686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16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27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47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56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14291"/>
            <a:ext cx="8286808" cy="14287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2.9.</a:t>
            </a:r>
            <a:r>
              <a:rPr lang="pt-BR" sz="2000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Realizar avaliação da necessidade de atendimento odontológico em 100% dos idosos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13"/>
          <p:cNvGraphicFramePr>
            <a:graphicFrameLocks/>
          </p:cNvGraphicFramePr>
          <p:nvPr/>
        </p:nvGraphicFramePr>
        <p:xfrm>
          <a:off x="1928794" y="2714620"/>
          <a:ext cx="5329258" cy="3348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28794" y="2071678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avaliação da necessidade de atendimento odontológico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3286124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61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95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140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57224" y="928670"/>
            <a:ext cx="733597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2.10. Realizar a primeira consulta odontológica para 100% dos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idosos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57356" y="2571744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primeira consulta odontológica programática</a:t>
            </a:r>
          </a:p>
          <a:p>
            <a:endParaRPr lang="pt-BR" dirty="0"/>
          </a:p>
        </p:txBody>
      </p:sp>
      <p:graphicFrame>
        <p:nvGraphicFramePr>
          <p:cNvPr id="9" name="Chart 4"/>
          <p:cNvGraphicFramePr>
            <a:graphicFrameLocks/>
          </p:cNvGraphicFramePr>
          <p:nvPr/>
        </p:nvGraphicFramePr>
        <p:xfrm>
          <a:off x="1857356" y="3286124"/>
          <a:ext cx="564360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85720" y="3643314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6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18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42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265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75456"/>
          </a:xfrm>
        </p:spPr>
        <p:txBody>
          <a:bodyPr/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785794"/>
            <a:ext cx="8042750" cy="676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Melhorar a adesão dos idosos ao Programa de Saúde do Idoso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1472" y="1428737"/>
            <a:ext cx="83582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3.1.  Buscar 100% dos idosos faltosos às consultas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programadas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4. Melhorar o registro das informações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4.1. Manter registro específico de 100% das pessoas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idosas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928926" y="1857364"/>
            <a:ext cx="37147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 atingida em 100%</a:t>
            </a:r>
            <a:endParaRPr lang="pt-BR" sz="2400" b="1" dirty="0"/>
          </a:p>
        </p:txBody>
      </p:sp>
      <p:graphicFrame>
        <p:nvGraphicFramePr>
          <p:cNvPr id="7" name="Chart 14"/>
          <p:cNvGraphicFramePr>
            <a:graphicFrameLocks/>
          </p:cNvGraphicFramePr>
          <p:nvPr/>
        </p:nvGraphicFramePr>
        <p:xfrm>
          <a:off x="2500298" y="4286256"/>
          <a:ext cx="4572000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428860" y="3714752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registro na ficha espelho em dia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1472" y="4643446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79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138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986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85729"/>
            <a:ext cx="8215370" cy="928694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4.2.</a:t>
            </a:r>
            <a:r>
              <a:rPr lang="pt-BR" sz="2000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Distribuir a caderneta da pessoa idosa para 100% dos idosos cadastrados</a:t>
            </a:r>
          </a:p>
          <a:p>
            <a:endParaRPr lang="pt-B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214546" y="2500306"/>
          <a:ext cx="5072082" cy="330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43108" y="1928802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Caderneta de Saúde da Pessoa Idosa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3214686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1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1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1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91480"/>
          </a:xfrm>
        </p:spPr>
        <p:txBody>
          <a:bodyPr/>
          <a:lstStyle/>
          <a:p>
            <a:r>
              <a:rPr lang="pt-BR" sz="3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363272" cy="51845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Trabalhar com os idosos na atenção básica é fundamental para prevenção e promoção da saúde.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 Definiu-se trabalhar com a população alvo dos idosos na UBS/ESF Antônio Gabriel Neto devido aos indicadores de cobertura e de qualidade não estarem satisfatório, como: comparecimento nas consultas, avaliação e orientações, atenção a saúde bucal, entre outros.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260648"/>
            <a:ext cx="8229600" cy="475456"/>
          </a:xfrm>
        </p:spPr>
        <p:txBody>
          <a:bodyPr/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20360"/>
            <a:ext cx="8229600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5. Mapear os idosos de risco da área de abrangência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722875"/>
            <a:ext cx="8176422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5.1.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Rastrear 100% das pessoas idosas para os riscos de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morbimortalidade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15"/>
          <p:cNvGraphicFramePr>
            <a:graphicFrameLocks/>
          </p:cNvGraphicFramePr>
          <p:nvPr/>
        </p:nvGraphicFramePr>
        <p:xfrm>
          <a:off x="2357422" y="3786190"/>
          <a:ext cx="4638675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285984" y="3071810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avaliação de risco para </a:t>
            </a:r>
            <a:r>
              <a:rPr lang="pt-BR" b="1" dirty="0" err="1" smtClean="0"/>
              <a:t>morbimortalidade</a:t>
            </a:r>
            <a:r>
              <a:rPr lang="pt-BR" b="1" dirty="0" smtClean="0"/>
              <a:t> em dia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0034" y="4143380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58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88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140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765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14291"/>
            <a:ext cx="8286808" cy="13573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5.2.</a:t>
            </a:r>
            <a:r>
              <a:rPr lang="pt-BR" sz="2000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Investigar a presença de indicadores de fragilização na velhice em 100% das pessoas idosas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Chart 16"/>
          <p:cNvGraphicFramePr>
            <a:graphicFrameLocks/>
          </p:cNvGraphicFramePr>
          <p:nvPr/>
        </p:nvGraphicFramePr>
        <p:xfrm>
          <a:off x="2000232" y="2428868"/>
          <a:ext cx="5043506" cy="3524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7356" y="157161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avaliação para fragilização na velhice em dia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286644" y="3071810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59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89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134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85729"/>
            <a:ext cx="8286808" cy="928694"/>
          </a:xfrm>
        </p:spPr>
        <p:txBody>
          <a:bodyPr/>
          <a:lstStyle/>
          <a:p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5.3. Avaliar a rede social de 100% das pessoas idosas</a:t>
            </a:r>
          </a:p>
          <a:p>
            <a:endParaRPr lang="pt-BR" dirty="0"/>
          </a:p>
        </p:txBody>
      </p:sp>
      <p:graphicFrame>
        <p:nvGraphicFramePr>
          <p:cNvPr id="4" name="Chart 17"/>
          <p:cNvGraphicFramePr>
            <a:graphicFrameLocks/>
          </p:cNvGraphicFramePr>
          <p:nvPr/>
        </p:nvGraphicFramePr>
        <p:xfrm>
          <a:off x="1928794" y="2214554"/>
          <a:ext cx="564360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28794" y="1571612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avaliação de rede social em dia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2786058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39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22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42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140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547464"/>
          </a:xfrm>
        </p:spPr>
        <p:txBody>
          <a:bodyPr/>
          <a:lstStyle/>
          <a:p>
            <a:r>
              <a:rPr lang="pt-BR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876213"/>
            <a:ext cx="7910535" cy="676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u="sng" dirty="0">
                <a:solidFill>
                  <a:schemeClr val="tx1"/>
                </a:solidFill>
                <a:cs typeface="Arial" panose="020B0604020202020204" pitchFamily="34" charset="0"/>
              </a:rPr>
              <a:t>Objetivo 6. Promover a saúde dos idosos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5" y="1628801"/>
            <a:ext cx="76020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6.1.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para hábitos alimentares saudáveis para 100%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idosos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2500298" y="3786190"/>
          <a:ext cx="466725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357422" y="292893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que receberam orientação nutricional para hábitos saudáveis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7158" y="4286256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65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100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140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851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85729"/>
            <a:ext cx="8286808" cy="10715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6.2</a:t>
            </a:r>
            <a:r>
              <a:rPr lang="pt-BR" sz="2000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. </a:t>
            </a: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Garantir orientação para prática regular de atividade física a 100% dos idosos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785918" y="1928802"/>
          <a:ext cx="5929354" cy="357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14480" y="1357298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que receberam orientação sobre prática de atividade física regular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2928934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32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47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64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100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7"/>
            <a:ext cx="8429684" cy="100013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Meta 6.3. Garantir orientações sobre higiene bucal (inclusive prótese) a 100% dos idosos cadastrados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Chart 20"/>
          <p:cNvGraphicFramePr>
            <a:graphicFrameLocks/>
          </p:cNvGraphicFramePr>
          <p:nvPr/>
        </p:nvGraphicFramePr>
        <p:xfrm>
          <a:off x="1643042" y="2428868"/>
          <a:ext cx="5576910" cy="372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43042" y="1857364"/>
            <a:ext cx="5572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Proporção de idosos com orientação individual de cuidados de saúde bucal em dia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2928934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12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23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43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19472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5446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A intervenção em minha unidade básica de saúde propiciou a ampliação da cobertura de atenção aos idosos;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 Todos idosos da área de abrangência foram classificados segundo sua fragilidade, receberam orientação nutricional;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 Nem todos os idosos da área de abrangência foram avaliados pela dentista, mas, foram orientados da importância desta consulta no tratamento e prevenção de diversas doenças;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20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63488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89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A intervenção foi importante para a equipe, pois conseguimos nos unir no trabalho;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 O trabalho acabou tendo impacto em todas as atividades da unidade, agora trabalhamos em equipe;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 Antes da intervenção as consultas direcionadas aos idosos eram menos qualificadas, muitos não eram acompanhados pela unidade de saúde, os acamados só recebiam atenção quando a família solicitava e os registros eram deficientes.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43890" cy="885844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Em nossa área de abrangência o número de idosos é elevada e verificamos que o trabalho foi bem aceito pela comunidade;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 No entanto, a compreensão do trabalho executado ficou aquém do esperado, sendo que a intervenção foi para o benefício da população, da equipe e do município.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 O projeto de intervenção foi incorporado a rotina do serviço.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O</a:t>
            </a:r>
            <a:r>
              <a:rPr lang="pt-BR" sz="2200" b="1" dirty="0" smtClean="0"/>
              <a:t> </a:t>
            </a:r>
            <a:r>
              <a:rPr lang="pt-BR" sz="2200" b="1" dirty="0" smtClean="0">
                <a:solidFill>
                  <a:schemeClr val="tx1"/>
                </a:solidFill>
              </a:rPr>
              <a:t>próximo passo será continuar trabalhando com a equipe unida e ter este projeto/intervenção como exemplo para melhorar também a atenção a outros grupos populacionais como: crianças, gestantes e população em geral.</a:t>
            </a:r>
          </a:p>
          <a:p>
            <a:endParaRPr lang="pt-BR" sz="22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43890" cy="885844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Discussão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553128" cy="763488"/>
          </a:xfrm>
        </p:spPr>
        <p:txBody>
          <a:bodyPr/>
          <a:lstStyle/>
          <a:p>
            <a:r>
              <a:rPr lang="pt-BR" sz="3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 – Município de estudo</a:t>
            </a:r>
            <a:endParaRPr lang="pt-BR" sz="3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4846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</a:rPr>
              <a:t>O </a:t>
            </a:r>
            <a:r>
              <a:rPr lang="pt-BR" sz="2200" dirty="0">
                <a:solidFill>
                  <a:schemeClr val="tx1"/>
                </a:solidFill>
              </a:rPr>
              <a:t>município </a:t>
            </a:r>
            <a:r>
              <a:rPr lang="pt-BR" sz="2200" dirty="0" smtClean="0">
                <a:solidFill>
                  <a:schemeClr val="tx1"/>
                </a:solidFill>
              </a:rPr>
              <a:t>de Riacho </a:t>
            </a:r>
            <a:r>
              <a:rPr lang="pt-BR" sz="2200" dirty="0">
                <a:solidFill>
                  <a:schemeClr val="tx1"/>
                </a:solidFill>
              </a:rPr>
              <a:t>de Santana </a:t>
            </a:r>
            <a:r>
              <a:rPr lang="pt-BR" sz="2200" dirty="0" smtClean="0">
                <a:solidFill>
                  <a:schemeClr val="tx1"/>
                </a:solidFill>
              </a:rPr>
              <a:t>localiza-se na região do Auto Oeste Potiguar, e pertence a mesorregião do Oeste Potiguar e na microrregião da Serra de São Miguel.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</a:rPr>
              <a:t>Ocupa uma área de 128 km</a:t>
            </a:r>
            <a:r>
              <a:rPr lang="pt-BR" sz="2000" baseline="30000" dirty="0" smtClean="0">
                <a:solidFill>
                  <a:schemeClr val="tx1"/>
                </a:solidFill>
              </a:rPr>
              <a:t>2</a:t>
            </a:r>
            <a:endParaRPr lang="pt-BR" sz="22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</a:rPr>
              <a:t>Possui uma população de 4.156hab. Na zona rural a população é de 2.446 e a população da zona urbana é de 1.549hab. Conta com 4 estabelecimentos de saúde com os respectivos serviços: médicos, odontológico, enfermagem, Núcleo de Apoio à Saúde da Família e vacinas.</a:t>
            </a:r>
          </a:p>
          <a:p>
            <a:pPr marL="0" indent="0">
              <a:buNone/>
            </a:pPr>
            <a:endParaRPr lang="pt-BR" b="1" dirty="0" smtClean="0">
              <a:solidFill>
                <a:srgbClr val="FF0000"/>
              </a:solidFill>
            </a:endParaRPr>
          </a:p>
          <a:p>
            <a:pPr marL="0" indent="0"/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</a:t>
            </a:r>
            <a:endParaRPr lang="pt-BR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0912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 smtClean="0">
                <a:solidFill>
                  <a:schemeClr val="tx1"/>
                </a:solidFill>
              </a:rPr>
              <a:t>Considero que não consegui cumprir 100% de minhas expectativas que me propus no início do curso devido a diferentes fatores;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 smtClean="0">
                <a:solidFill>
                  <a:schemeClr val="tx1"/>
                </a:solidFill>
              </a:rPr>
              <a:t> Além de todas as dificuldades já faladas, o curso de especialização converteu-se em uma batalha para saber aonde iriam meus limites e onde coloquei todo o meu empenho e energia.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 smtClean="0">
                <a:solidFill>
                  <a:schemeClr val="tx1"/>
                </a:solidFill>
              </a:rPr>
              <a:t> Eu confirmei que não devemos nos entristecer diante das primeiras dificuldades e devemos persistir e que sempre há uma mão amiga disposta a levar-nos quando as forças se esgotam.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8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Com a ajuda do curso e meus parceiros de trabalho brasileiros e com muito esforço consegui desenvolver novas habilidades de condutas de trabalho;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 Acho que o curso estimulou meu desenvolvimento acadêmico numa ampla perspectiva no cuidado da saúde da família como núcleo da sociedade;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200" b="1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</a:t>
            </a:r>
            <a:endParaRPr lang="pt-BR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Consegui reafirmar meus conhecimentos de promoção e prevenção de saúde e sua importância para conseguir hábitos e estilos de vida saudáveis na população.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 Acho que é muito importante a educação permanente do profissional de saúde porque o curso foi excelente para minha experiência profissional e mudou muitas coisas na minha forma de atuar como profissional.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</a:t>
            </a:r>
            <a:endParaRPr lang="pt-BR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851104" cy="475456"/>
          </a:xfrm>
        </p:spPr>
        <p:txBody>
          <a:bodyPr/>
          <a:lstStyle/>
          <a:p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022890"/>
          </a:xfrm>
        </p:spPr>
        <p:txBody>
          <a:bodyPr>
            <a:normAutofit/>
          </a:bodyPr>
          <a:lstStyle/>
          <a:p>
            <a:pPr algn="just"/>
            <a:r>
              <a:rPr lang="pt-BR" sz="1800" b="1" dirty="0" smtClean="0">
                <a:solidFill>
                  <a:schemeClr val="tx1"/>
                </a:solidFill>
              </a:rPr>
              <a:t>BRASIL. Ministério da Saúde. Secretaria de Atenção à Saúde. Departamento de Atenção Básica. Envelhecimento e saúde da pessoa idosa – Caderno de Atenção Básica N° 19 / Ministério da Saúde, Secretaria de Atenção à Saúde, Departamento de Atenção Básica – Brasília: Ministério da Saúde, 2006.</a:t>
            </a:r>
          </a:p>
          <a:p>
            <a:pPr algn="just">
              <a:buNone/>
            </a:pPr>
            <a:endParaRPr lang="pt-BR" sz="18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</a:rPr>
              <a:t>BRASIL. Ministério da Saúde. Secretaria de Atenção à Saúde. Departamento de Atenção Básica.  Acolhimento à demanda espontânea / Ministério da Saúde. Secretaria de Atenção à Saúde. Departamento de Atenção Básica. – Brasília : Ministério da Saúde, 2011.</a:t>
            </a:r>
          </a:p>
          <a:p>
            <a:pPr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857496"/>
            <a:ext cx="7643192" cy="13967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Muito Obrigada!!</a:t>
            </a:r>
          </a:p>
        </p:txBody>
      </p:sp>
    </p:spTree>
    <p:extLst>
      <p:ext uri="{BB962C8B-B14F-4D97-AF65-F5344CB8AC3E}">
        <p14:creationId xmlns:p14="http://schemas.microsoft.com/office/powerpoint/2010/main" val="129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691480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 - UBS </a:t>
            </a: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Antônio Gabriel Neto </a:t>
            </a:r>
            <a:endParaRPr lang="pt-BR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85926"/>
            <a:ext cx="8463884" cy="49554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1"/>
                </a:solidFill>
              </a:rPr>
              <a:t>Modelo de atenção: Estratégia Saúde da Família Localizada na </a:t>
            </a:r>
            <a:r>
              <a:rPr lang="pt-BR" dirty="0">
                <a:solidFill>
                  <a:schemeClr val="tx1"/>
                </a:solidFill>
              </a:rPr>
              <a:t>zona urbana 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1"/>
                </a:solidFill>
              </a:rPr>
              <a:t>População: 1549 </a:t>
            </a:r>
            <a:r>
              <a:rPr lang="pt-BR" dirty="0">
                <a:solidFill>
                  <a:schemeClr val="tx1"/>
                </a:solidFill>
              </a:rPr>
              <a:t>pessoas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r>
              <a:rPr lang="pt-BR" dirty="0">
                <a:solidFill>
                  <a:schemeClr val="tx1"/>
                </a:solidFill>
              </a:rPr>
              <a:t> 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1"/>
                </a:solidFill>
              </a:rPr>
              <a:t>Equipe de saúde: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1"/>
                </a:solidFill>
              </a:rPr>
              <a:t>Um médica,  </a:t>
            </a:r>
            <a:r>
              <a:rPr lang="pt-BR" dirty="0">
                <a:solidFill>
                  <a:schemeClr val="tx1"/>
                </a:solidFill>
              </a:rPr>
              <a:t>uma enfermeira, uma técnica de enfermagem, uma </a:t>
            </a:r>
            <a:r>
              <a:rPr lang="pt-BR" dirty="0" smtClean="0">
                <a:solidFill>
                  <a:schemeClr val="tx1"/>
                </a:solidFill>
              </a:rPr>
              <a:t>cirurgiã-dentista</a:t>
            </a:r>
            <a:r>
              <a:rPr lang="pt-BR" dirty="0">
                <a:solidFill>
                  <a:schemeClr val="tx1"/>
                </a:solidFill>
              </a:rPr>
              <a:t>, uma técnica em saúde bucal e 4 agentes de </a:t>
            </a:r>
            <a:r>
              <a:rPr lang="pt-BR" dirty="0" smtClean="0">
                <a:solidFill>
                  <a:schemeClr val="tx1"/>
                </a:solidFill>
              </a:rPr>
              <a:t>saúde.</a:t>
            </a: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1"/>
                </a:solidFill>
                <a:cs typeface="Arial" panose="020B0604020202020204" pitchFamily="34" charset="0"/>
              </a:rPr>
              <a:t>O total de idosos da área de abrangência é de 186.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619472"/>
          </a:xfrm>
        </p:spPr>
        <p:txBody>
          <a:bodyPr/>
          <a:lstStyle/>
          <a:p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 - Situação da UBS antes da intervenção</a:t>
            </a:r>
            <a:endParaRPr lang="pt-BR" sz="2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77152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- Não havia Programa Saúde do Idoso</a:t>
            </a:r>
          </a:p>
          <a:p>
            <a:pPr>
              <a:buFontTx/>
              <a:buChar char="-"/>
            </a:pPr>
            <a:endParaRPr lang="pt-BR" sz="2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- Não havia registro específico para os idosos</a:t>
            </a:r>
          </a:p>
          <a:p>
            <a:pPr>
              <a:buFontTx/>
              <a:buChar char="-"/>
            </a:pPr>
            <a:endParaRPr lang="pt-BR" sz="2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- Idosos esperavam muito tempo em filas</a:t>
            </a:r>
          </a:p>
          <a:p>
            <a:pPr marL="0" indent="0">
              <a:buNone/>
            </a:pPr>
            <a:endParaRPr lang="pt-BR" sz="2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- Não havia protocolo de atendimento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26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Objetivo geral</a:t>
            </a:r>
            <a:endParaRPr lang="pt-B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2857496"/>
            <a:ext cx="7715200" cy="218883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solidFill>
                  <a:schemeClr val="tx1"/>
                </a:solidFill>
              </a:rPr>
              <a:t>Melhorar a atenção à saúde do idoso na ESF Antônio Gabriel Neto no município de Riacho de Santana/RN.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</a:rPr>
              <a:t>Metodologia</a:t>
            </a:r>
            <a:endParaRPr lang="pt-B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b="1" dirty="0" smtClean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200" b="1" dirty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O trabalho foi desenvolvido </a:t>
            </a:r>
            <a:r>
              <a:rPr lang="pt-BR" sz="2200" b="1" dirty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no período de </a:t>
            </a: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16 </a:t>
            </a:r>
            <a:r>
              <a:rPr lang="pt-BR" sz="2200" b="1" dirty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semanas na Unidade de Saúde da Família </a:t>
            </a: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</a:rPr>
              <a:t>ESF Antônio Gabriel Neto no município de Riacho de Santana/RN</a:t>
            </a: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. Participaram </a:t>
            </a:r>
            <a:r>
              <a:rPr lang="pt-BR" sz="2200" b="1" dirty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da intervenção </a:t>
            </a: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186 idosos.</a:t>
            </a:r>
            <a:endParaRPr lang="pt-BR" sz="2200" b="1" dirty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770984" cy="763488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3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Adoção dos </a:t>
            </a:r>
            <a:r>
              <a:rPr lang="pt-BR" sz="2200" b="1" dirty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protocolos do Caderno de Atenção Básica de Envelhecimento e Saúde da Pessoa </a:t>
            </a: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Idosa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Instituição de ficha espelho para as pessoas idosas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Monitoramento regular dos registros pela equipe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pt-BR" sz="22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Reuniões de equipe para análise de ações e proposta de novas ações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endParaRPr lang="pt-BR" dirty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19472"/>
          </a:xfrm>
        </p:spPr>
        <p:txBody>
          <a:bodyPr/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  <a:endParaRPr lang="pt-BR" sz="3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5708" y="7373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1. Ampliar a cobertura do Programa de Saúde do Idoso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Ampliar a cobertura de atenção à saúde do idoso da área da unidade de saúde para </a:t>
            </a: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00232" y="3000372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Cobertura do programa de atenção à saúde do idoso na unidade de saúde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7158" y="4143380"/>
            <a:ext cx="16430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/>
              <a:t>Mês 1= 40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2= 66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3=  103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Mês 4= 140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000232" y="2393431"/>
            <a:ext cx="559610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186 idosos residentes na área adstrita da UBS </a:t>
            </a:r>
            <a:endParaRPr lang="pt-BR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/>
        </p:nvGraphicFramePr>
        <p:xfrm>
          <a:off x="2214546" y="3643314"/>
          <a:ext cx="5286412" cy="281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7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885</TotalTime>
  <Words>1867</Words>
  <Application>Microsoft Office PowerPoint</Application>
  <PresentationFormat>Apresentação na tela (4:3)</PresentationFormat>
  <Paragraphs>202</Paragraphs>
  <Slides>34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Executivo</vt:lpstr>
      <vt:lpstr>Apresentação do PowerPoint</vt:lpstr>
      <vt:lpstr>Introdução</vt:lpstr>
      <vt:lpstr>Introdução – Município de estudo</vt:lpstr>
      <vt:lpstr>   Introdução - UBS Antônio Gabriel Neto </vt:lpstr>
      <vt:lpstr>Introdução - Situação da UBS antes da intervenção</vt:lpstr>
      <vt:lpstr>Objetivo geral</vt:lpstr>
      <vt:lpstr>Metodologia</vt:lpstr>
      <vt:lpstr>Logística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Objetivos, metas e resultados</vt:lpstr>
      <vt:lpstr>Apresentação do PowerPoint</vt:lpstr>
      <vt:lpstr>Apresentação do PowerPoint</vt:lpstr>
      <vt:lpstr>Apresentação do PowerPoint</vt:lpstr>
      <vt:lpstr>Objetivos, metas e resultados</vt:lpstr>
      <vt:lpstr>Apresentação do PowerPoint</vt:lpstr>
      <vt:lpstr>Objetivos, metas e resultados</vt:lpstr>
      <vt:lpstr>Apresentação do PowerPoint</vt:lpstr>
      <vt:lpstr>Apresentação do PowerPoint</vt:lpstr>
      <vt:lpstr>Objetivos, metas e resultados</vt:lpstr>
      <vt:lpstr>Apresentação do PowerPoint</vt:lpstr>
      <vt:lpstr>Apresentação do PowerPoint</vt:lpstr>
      <vt:lpstr>Discussão</vt:lpstr>
      <vt:lpstr>Discussão</vt:lpstr>
      <vt:lpstr>Discussão</vt:lpstr>
      <vt:lpstr>Discussão</vt:lpstr>
      <vt:lpstr>Reflexão crítica sobre o processo pessoal de aprendizagem</vt:lpstr>
      <vt:lpstr>Reflexão crítica sobre o processo pessoal de aprendizagem</vt:lpstr>
      <vt:lpstr>Reflexão crítica sobre o processo pessoal de aprendizagem</vt:lpstr>
      <vt:lpstr>Referências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Candida</dc:creator>
  <cp:lastModifiedBy>Dr. Raquel</cp:lastModifiedBy>
  <cp:revision>99</cp:revision>
  <dcterms:created xsi:type="dcterms:W3CDTF">2015-07-04T22:06:42Z</dcterms:created>
  <dcterms:modified xsi:type="dcterms:W3CDTF">2015-09-16T12:49:30Z</dcterms:modified>
</cp:coreProperties>
</file>