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18.xml" ContentType="application/vnd.openxmlformats-officedocument.drawingml.char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308" r:id="rId6"/>
    <p:sldId id="262" r:id="rId7"/>
    <p:sldId id="263" r:id="rId8"/>
    <p:sldId id="264" r:id="rId9"/>
    <p:sldId id="272" r:id="rId10"/>
    <p:sldId id="278" r:id="rId11"/>
    <p:sldId id="316" r:id="rId12"/>
    <p:sldId id="276" r:id="rId13"/>
    <p:sldId id="277" r:id="rId14"/>
    <p:sldId id="310" r:id="rId15"/>
    <p:sldId id="288" r:id="rId16"/>
    <p:sldId id="289" r:id="rId17"/>
    <p:sldId id="309" r:id="rId18"/>
    <p:sldId id="293" r:id="rId19"/>
    <p:sldId id="291" r:id="rId20"/>
    <p:sldId id="287" r:id="rId21"/>
    <p:sldId id="286" r:id="rId22"/>
    <p:sldId id="285" r:id="rId23"/>
    <p:sldId id="312" r:id="rId24"/>
    <p:sldId id="294" r:id="rId25"/>
    <p:sldId id="295" r:id="rId26"/>
    <p:sldId id="298" r:id="rId27"/>
    <p:sldId id="299" r:id="rId28"/>
    <p:sldId id="301" r:id="rId29"/>
    <p:sldId id="303" r:id="rId30"/>
    <p:sldId id="304" r:id="rId31"/>
    <p:sldId id="305" r:id="rId32"/>
    <p:sldId id="307" r:id="rId33"/>
    <p:sldId id="306" r:id="rId34"/>
    <p:sldId id="267" r:id="rId35"/>
    <p:sldId id="313" r:id="rId36"/>
    <p:sldId id="315"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081"/>
    <a:srgbClr val="EEF5A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3" autoAdjust="0"/>
    <p:restoredTop sz="94660"/>
  </p:normalViewPr>
  <p:slideViewPr>
    <p:cSldViewPr snapToGrid="0">
      <p:cViewPr varScale="1">
        <p:scale>
          <a:sx n="49" d="100"/>
          <a:sy n="49" d="100"/>
        </p:scale>
        <p:origin x="-96" y="-144"/>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ernanda\Desktop\Pasta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ernanda\Desktop\Pasta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chemeClr val="accent5">
                <a:lumMod val="75000"/>
              </a:schemeClr>
            </a:solidFill>
            <a:ln>
              <a:noFill/>
            </a:ln>
            <a:effectLst/>
          </c:spPr>
          <c:dPt>
            <c:idx val="0"/>
            <c:spPr>
              <a:solidFill>
                <a:srgbClr val="002060"/>
              </a:solidFill>
              <a:ln>
                <a:noFill/>
              </a:ln>
              <a:effectLst/>
            </c:spPr>
          </c:dPt>
          <c:dPt>
            <c:idx val="1"/>
            <c:spPr>
              <a:solidFill>
                <a:srgbClr val="002060"/>
              </a:solidFill>
              <a:ln>
                <a:noFill/>
              </a:ln>
              <a:effectLst/>
            </c:spPr>
          </c:dPt>
          <c:dPt>
            <c:idx val="2"/>
            <c:spPr>
              <a:solidFill>
                <a:srgbClr val="002060"/>
              </a:solidFill>
              <a:ln>
                <a:noFill/>
              </a:ln>
              <a:effectLst/>
            </c:spPr>
          </c:dPt>
          <c:dPt>
            <c:idx val="3"/>
            <c:spPr>
              <a:solidFill>
                <a:srgbClr val="002060"/>
              </a:solidFill>
              <a:ln>
                <a:noFill/>
              </a:ln>
              <a:effectLst/>
            </c:spPr>
          </c:dPt>
          <c:cat>
            <c:strRef>
              <c:f>Plan1!$A$53:$D$53</c:f>
              <c:strCache>
                <c:ptCount val="4"/>
                <c:pt idx="0">
                  <c:v>Mês 1</c:v>
                </c:pt>
                <c:pt idx="1">
                  <c:v>Mês 2</c:v>
                </c:pt>
                <c:pt idx="2">
                  <c:v>Mês 3</c:v>
                </c:pt>
                <c:pt idx="3">
                  <c:v>Mês 4</c:v>
                </c:pt>
              </c:strCache>
            </c:strRef>
          </c:cat>
          <c:val>
            <c:numRef>
              <c:f>Plan1!$A$54:$D$54</c:f>
              <c:numCache>
                <c:formatCode>0.00%</c:formatCode>
                <c:ptCount val="4"/>
                <c:pt idx="0">
                  <c:v>0.42200000000000032</c:v>
                </c:pt>
                <c:pt idx="1">
                  <c:v>0.43300000000000038</c:v>
                </c:pt>
                <c:pt idx="2">
                  <c:v>0.43600000000000205</c:v>
                </c:pt>
                <c:pt idx="3">
                  <c:v>0.44200000000000128</c:v>
                </c:pt>
              </c:numCache>
            </c:numRef>
          </c:val>
        </c:ser>
        <c:gapWidth val="219"/>
        <c:overlap val="-27"/>
        <c:axId val="58468608"/>
        <c:axId val="58474496"/>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Plan1!$A$53:$D$53</c15:sqref>
                        </c15:formulaRef>
                      </c:ext>
                    </c:extLst>
                    <c:strCache>
                      <c:ptCount val="4"/>
                      <c:pt idx="0">
                        <c:v>Mês 1</c:v>
                      </c:pt>
                      <c:pt idx="1">
                        <c:v>Mês 2</c:v>
                      </c:pt>
                      <c:pt idx="2">
                        <c:v>Mês 3</c:v>
                      </c:pt>
                      <c:pt idx="3">
                        <c:v>Mês 4</c:v>
                      </c:pt>
                    </c:strCache>
                  </c:strRef>
                </c:cat>
                <c:val>
                  <c:numRef>
                    <c:extLst>
                      <c:ext uri="{02D57815-91ED-43cb-92C2-25804820EDAC}">
                        <c15:formulaRef>
                          <c15:sqref>Plan1!$A$55:$D$55</c15:sqref>
                        </c15:formulaRef>
                      </c:ext>
                    </c:extLst>
                    <c:numCache>
                      <c:formatCode>General</c:formatCode>
                      <c:ptCount val="4"/>
                    </c:numCache>
                  </c:numRef>
                </c:val>
              </c15:ser>
            </c15:filteredBarSeries>
          </c:ext>
        </c:extLst>
      </c:barChart>
      <c:catAx>
        <c:axId val="58468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474496"/>
        <c:crosses val="autoZero"/>
        <c:auto val="1"/>
        <c:lblAlgn val="ctr"/>
        <c:lblOffset val="100"/>
      </c:catAx>
      <c:valAx>
        <c:axId val="58474496"/>
        <c:scaling>
          <c:orientation val="minMax"/>
          <c:max val="1"/>
          <c:min val="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468608"/>
        <c:crosses val="autoZero"/>
        <c:crossBetween val="between"/>
      </c:valAx>
      <c:spPr>
        <a:noFill/>
        <a:ln>
          <a:noFill/>
        </a:ln>
        <a:effectLst/>
      </c:spPr>
    </c:plotArea>
    <c:plotVisOnly val="1"/>
    <c:dispBlanksAs val="gap"/>
  </c:chart>
  <c:spPr>
    <a:solidFill>
      <a:schemeClr val="bg1"/>
    </a:solidFill>
    <a:ln w="9525" cap="flat" cmpd="dbl" algn="ctr">
      <a:solidFill>
        <a:schemeClr val="tx1">
          <a:lumMod val="15000"/>
          <a:lumOff val="85000"/>
        </a:schemeClr>
      </a:solidFill>
      <a:round/>
    </a:ln>
    <a:effectLst/>
  </c:spPr>
  <c:txPr>
    <a:bodyPr/>
    <a:lstStyle/>
    <a:p>
      <a:pPr>
        <a:defRPr/>
      </a:pPr>
      <a:endParaRPr lang="pt-BR"/>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Plan1!$A$180:$D$180</c:f>
              <c:strCache>
                <c:ptCount val="4"/>
                <c:pt idx="0">
                  <c:v>Mês 1</c:v>
                </c:pt>
                <c:pt idx="1">
                  <c:v>Mês 2</c:v>
                </c:pt>
                <c:pt idx="2">
                  <c:v>Mês 3</c:v>
                </c:pt>
                <c:pt idx="3">
                  <c:v>Mês 4</c:v>
                </c:pt>
              </c:strCache>
            </c:strRef>
          </c:cat>
          <c:val>
            <c:numRef>
              <c:f>Plan1!$A$181:$D$181</c:f>
              <c:numCache>
                <c:formatCode>0.00%</c:formatCode>
                <c:ptCount val="4"/>
                <c:pt idx="0">
                  <c:v>0.14100000000000001</c:v>
                </c:pt>
                <c:pt idx="1">
                  <c:v>0.13600000000000001</c:v>
                </c:pt>
                <c:pt idx="2">
                  <c:v>0.19900000000000001</c:v>
                </c:pt>
                <c:pt idx="3">
                  <c:v>0.13300000000000001</c:v>
                </c:pt>
              </c:numCache>
            </c:numRef>
          </c:val>
        </c:ser>
        <c:gapWidth val="219"/>
        <c:overlap val="-27"/>
        <c:axId val="59042816"/>
        <c:axId val="58938112"/>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Plan1!$A$180:$D$180</c15:sqref>
                        </c15:formulaRef>
                      </c:ext>
                    </c:extLst>
                    <c:strCache>
                      <c:ptCount val="4"/>
                      <c:pt idx="0">
                        <c:v>Mês 1</c:v>
                      </c:pt>
                      <c:pt idx="1">
                        <c:v>Mês 2</c:v>
                      </c:pt>
                      <c:pt idx="2">
                        <c:v>Mês 3</c:v>
                      </c:pt>
                      <c:pt idx="3">
                        <c:v>Mês 4</c:v>
                      </c:pt>
                    </c:strCache>
                  </c:strRef>
                </c:cat>
                <c:val>
                  <c:numRef>
                    <c:extLst>
                      <c:ext uri="{02D57815-91ED-43cb-92C2-25804820EDAC}">
                        <c15:formulaRef>
                          <c15:sqref>Plan1!$A$182:$D$182</c15:sqref>
                        </c15:formulaRef>
                      </c:ext>
                    </c:extLst>
                    <c:numCache>
                      <c:formatCode>General</c:formatCode>
                      <c:ptCount val="4"/>
                    </c:numCache>
                  </c:numRef>
                </c:val>
              </c15:ser>
            </c15:filteredBarSeries>
          </c:ext>
        </c:extLst>
      </c:barChart>
      <c:catAx>
        <c:axId val="590428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938112"/>
        <c:crosses val="autoZero"/>
        <c:auto val="1"/>
        <c:lblAlgn val="ctr"/>
        <c:lblOffset val="100"/>
      </c:catAx>
      <c:valAx>
        <c:axId val="58938112"/>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042816"/>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Plan1!$A$198:$D$198</c:f>
              <c:strCache>
                <c:ptCount val="4"/>
                <c:pt idx="0">
                  <c:v>Mês 1</c:v>
                </c:pt>
                <c:pt idx="1">
                  <c:v>Mês 2</c:v>
                </c:pt>
                <c:pt idx="2">
                  <c:v>Mês 3</c:v>
                </c:pt>
                <c:pt idx="3">
                  <c:v>Mês 4</c:v>
                </c:pt>
              </c:strCache>
            </c:strRef>
          </c:cat>
          <c:val>
            <c:numRef>
              <c:f>Plan1!$A$199:$D$199</c:f>
              <c:numCache>
                <c:formatCode>0.00%</c:formatCode>
                <c:ptCount val="4"/>
                <c:pt idx="0">
                  <c:v>0.18800000000000044</c:v>
                </c:pt>
                <c:pt idx="1">
                  <c:v>0.16300000000000001</c:v>
                </c:pt>
                <c:pt idx="2">
                  <c:v>0.21400000000000041</c:v>
                </c:pt>
                <c:pt idx="3">
                  <c:v>0.14300000000000004</c:v>
                </c:pt>
              </c:numCache>
            </c:numRef>
          </c:val>
        </c:ser>
        <c:gapWidth val="219"/>
        <c:overlap val="-27"/>
        <c:axId val="59115392"/>
        <c:axId val="59116928"/>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Plan1!$A$198:$D$198</c15:sqref>
                        </c15:formulaRef>
                      </c:ext>
                    </c:extLst>
                    <c:strCache>
                      <c:ptCount val="4"/>
                      <c:pt idx="0">
                        <c:v>Mês 1</c:v>
                      </c:pt>
                      <c:pt idx="1">
                        <c:v>Mês 2</c:v>
                      </c:pt>
                      <c:pt idx="2">
                        <c:v>Mês 3</c:v>
                      </c:pt>
                      <c:pt idx="3">
                        <c:v>Mês 4</c:v>
                      </c:pt>
                    </c:strCache>
                  </c:strRef>
                </c:cat>
                <c:val>
                  <c:numRef>
                    <c:extLst>
                      <c:ext uri="{02D57815-91ED-43cb-92C2-25804820EDAC}">
                        <c15:formulaRef>
                          <c15:sqref>Plan1!$A$200:$D$200</c15:sqref>
                        </c15:formulaRef>
                      </c:ext>
                    </c:extLst>
                    <c:numCache>
                      <c:formatCode>General</c:formatCode>
                      <c:ptCount val="4"/>
                    </c:numCache>
                  </c:numRef>
                </c:val>
              </c15:ser>
            </c15:filteredBarSeries>
          </c:ext>
        </c:extLst>
      </c:barChart>
      <c:catAx>
        <c:axId val="591153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116928"/>
        <c:crosses val="autoZero"/>
        <c:auto val="1"/>
        <c:lblAlgn val="ctr"/>
        <c:lblOffset val="100"/>
      </c:catAx>
      <c:valAx>
        <c:axId val="59116928"/>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11539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Plan1!$A$218:$D$218</c:f>
              <c:strCache>
                <c:ptCount val="4"/>
                <c:pt idx="0">
                  <c:v>Mês 1</c:v>
                </c:pt>
                <c:pt idx="1">
                  <c:v>Mês 2</c:v>
                </c:pt>
                <c:pt idx="2">
                  <c:v>Mês 3</c:v>
                </c:pt>
                <c:pt idx="3">
                  <c:v>Mês 4</c:v>
                </c:pt>
              </c:strCache>
            </c:strRef>
          </c:cat>
          <c:val>
            <c:numRef>
              <c:f>Plan1!$A$219:$D$219</c:f>
              <c:numCache>
                <c:formatCode>0%</c:formatCode>
                <c:ptCount val="4"/>
                <c:pt idx="0">
                  <c:v>1</c:v>
                </c:pt>
                <c:pt idx="1">
                  <c:v>1</c:v>
                </c:pt>
                <c:pt idx="2" formatCode="0.00%">
                  <c:v>0.90900000000000003</c:v>
                </c:pt>
                <c:pt idx="3" formatCode="0.00%">
                  <c:v>0.77300000000000446</c:v>
                </c:pt>
              </c:numCache>
            </c:numRef>
          </c:val>
        </c:ser>
        <c:gapWidth val="219"/>
        <c:overlap val="-27"/>
        <c:axId val="59179776"/>
        <c:axId val="59181312"/>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Plan1!$A$218:$D$218</c15:sqref>
                        </c15:formulaRef>
                      </c:ext>
                    </c:extLst>
                    <c:strCache>
                      <c:ptCount val="4"/>
                      <c:pt idx="0">
                        <c:v>Mês 1</c:v>
                      </c:pt>
                      <c:pt idx="1">
                        <c:v>Mês 2</c:v>
                      </c:pt>
                      <c:pt idx="2">
                        <c:v>Mês 3</c:v>
                      </c:pt>
                      <c:pt idx="3">
                        <c:v>Mês 4</c:v>
                      </c:pt>
                    </c:strCache>
                  </c:strRef>
                </c:cat>
                <c:val>
                  <c:numRef>
                    <c:extLst>
                      <c:ext uri="{02D57815-91ED-43cb-92C2-25804820EDAC}">
                        <c15:formulaRef>
                          <c15:sqref>Plan1!$A$220:$D$220</c15:sqref>
                        </c15:formulaRef>
                      </c:ext>
                    </c:extLst>
                    <c:numCache>
                      <c:formatCode>General</c:formatCode>
                      <c:ptCount val="4"/>
                    </c:numCache>
                  </c:numRef>
                </c:val>
              </c15:ser>
            </c15:filteredBarSeries>
          </c:ext>
        </c:extLst>
      </c:barChart>
      <c:catAx>
        <c:axId val="591797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181312"/>
        <c:crosses val="autoZero"/>
        <c:auto val="1"/>
        <c:lblAlgn val="ctr"/>
        <c:lblOffset val="100"/>
      </c:catAx>
      <c:valAx>
        <c:axId val="59181312"/>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179776"/>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Plan1!$A$233:$D$234</c:f>
              <c:strCache>
                <c:ptCount val="4"/>
                <c:pt idx="0">
                  <c:v>Mês 1</c:v>
                </c:pt>
                <c:pt idx="1">
                  <c:v>Mês 2</c:v>
                </c:pt>
                <c:pt idx="2">
                  <c:v>Mês 3</c:v>
                </c:pt>
                <c:pt idx="3">
                  <c:v>Mês 4</c:v>
                </c:pt>
              </c:strCache>
            </c:strRef>
          </c:cat>
          <c:val>
            <c:numRef>
              <c:f>Plan1!$A$235:$D$235</c:f>
              <c:numCache>
                <c:formatCode>0%</c:formatCode>
                <c:ptCount val="4"/>
                <c:pt idx="0" formatCode="0.00%">
                  <c:v>0.87500000000000422</c:v>
                </c:pt>
                <c:pt idx="1">
                  <c:v>1</c:v>
                </c:pt>
                <c:pt idx="2">
                  <c:v>1</c:v>
                </c:pt>
                <c:pt idx="3" formatCode="0.00%">
                  <c:v>0.92600000000000005</c:v>
                </c:pt>
              </c:numCache>
            </c:numRef>
          </c:val>
        </c:ser>
        <c:gapWidth val="219"/>
        <c:overlap val="-27"/>
        <c:axId val="59201792"/>
        <c:axId val="59240448"/>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Plan1!$A$233:$D$234</c15:sqref>
                        </c15:formulaRef>
                      </c:ext>
                    </c:extLst>
                    <c:strCache>
                      <c:ptCount val="4"/>
                      <c:pt idx="0">
                        <c:v>Mês 1</c:v>
                      </c:pt>
                      <c:pt idx="1">
                        <c:v>Mês 2</c:v>
                      </c:pt>
                      <c:pt idx="2">
                        <c:v>Mês 3</c:v>
                      </c:pt>
                      <c:pt idx="3">
                        <c:v>Mês 4</c:v>
                      </c:pt>
                    </c:strCache>
                  </c:strRef>
                </c:cat>
                <c:val>
                  <c:numRef>
                    <c:extLst>
                      <c:ext uri="{02D57815-91ED-43cb-92C2-25804820EDAC}">
                        <c15:formulaRef>
                          <c15:sqref>Plan1!$A$236:$D$236</c15:sqref>
                        </c15:formulaRef>
                      </c:ext>
                    </c:extLst>
                    <c:numCache>
                      <c:formatCode>General</c:formatCode>
                      <c:ptCount val="4"/>
                    </c:numCache>
                  </c:numRef>
                </c:val>
              </c15:ser>
            </c15:filteredBarSeries>
          </c:ext>
        </c:extLst>
      </c:barChart>
      <c:catAx>
        <c:axId val="592017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240448"/>
        <c:crosses val="autoZero"/>
        <c:auto val="1"/>
        <c:lblAlgn val="ctr"/>
        <c:lblOffset val="100"/>
      </c:catAx>
      <c:valAx>
        <c:axId val="59240448"/>
        <c:scaling>
          <c:orientation val="minMax"/>
          <c:max val="1"/>
          <c:min val="0"/>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20179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Plan1!$A$251:$D$252</c:f>
              <c:strCache>
                <c:ptCount val="4"/>
                <c:pt idx="0">
                  <c:v>Mês 1</c:v>
                </c:pt>
                <c:pt idx="1">
                  <c:v>Mês 2</c:v>
                </c:pt>
                <c:pt idx="2">
                  <c:v>Mês 3</c:v>
                </c:pt>
                <c:pt idx="3">
                  <c:v>Mês 4</c:v>
                </c:pt>
              </c:strCache>
            </c:strRef>
          </c:cat>
          <c:val>
            <c:numRef>
              <c:f>Plan1!$A$253:$D$253</c:f>
              <c:numCache>
                <c:formatCode>0.00%</c:formatCode>
                <c:ptCount val="4"/>
                <c:pt idx="0">
                  <c:v>0.13800000000000001</c:v>
                </c:pt>
                <c:pt idx="1">
                  <c:v>0.15600000000000044</c:v>
                </c:pt>
                <c:pt idx="2">
                  <c:v>0.21400000000000041</c:v>
                </c:pt>
                <c:pt idx="3">
                  <c:v>0.14300000000000004</c:v>
                </c:pt>
              </c:numCache>
            </c:numRef>
          </c:val>
        </c:ser>
        <c:gapWidth val="219"/>
        <c:overlap val="-27"/>
        <c:axId val="59278464"/>
        <c:axId val="59280000"/>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Plan1!$A$251:$D$252</c15:sqref>
                        </c15:formulaRef>
                      </c:ext>
                    </c:extLst>
                    <c:strCache>
                      <c:ptCount val="4"/>
                      <c:pt idx="0">
                        <c:v>Mês 1</c:v>
                      </c:pt>
                      <c:pt idx="1">
                        <c:v>Mês 2</c:v>
                      </c:pt>
                      <c:pt idx="2">
                        <c:v>Mês 3</c:v>
                      </c:pt>
                      <c:pt idx="3">
                        <c:v>Mês 4</c:v>
                      </c:pt>
                    </c:strCache>
                  </c:strRef>
                </c:cat>
                <c:val>
                  <c:numRef>
                    <c:extLst>
                      <c:ext uri="{02D57815-91ED-43cb-92C2-25804820EDAC}">
                        <c15:formulaRef>
                          <c15:sqref>Plan1!$A$254:$D$254</c15:sqref>
                        </c15:formulaRef>
                      </c:ext>
                    </c:extLst>
                    <c:numCache>
                      <c:formatCode>General</c:formatCode>
                      <c:ptCount val="4"/>
                    </c:numCache>
                  </c:numRef>
                </c:val>
              </c15:ser>
            </c15:filteredBarSeries>
          </c:ext>
        </c:extLst>
      </c:barChart>
      <c:catAx>
        <c:axId val="592784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280000"/>
        <c:crosses val="autoZero"/>
        <c:auto val="1"/>
        <c:lblAlgn val="ctr"/>
        <c:lblOffset val="100"/>
      </c:catAx>
      <c:valAx>
        <c:axId val="59280000"/>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278464"/>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spPr>
            <a:solidFill>
              <a:srgbClr val="002060"/>
            </a:solidFill>
            <a:ln>
              <a:noFill/>
            </a:ln>
            <a:effectLst/>
          </c:spPr>
          <c:cat>
            <c:strRef>
              <c:f>Plan1!$A$271:$D$271</c:f>
              <c:strCache>
                <c:ptCount val="4"/>
                <c:pt idx="0">
                  <c:v>Mês 1</c:v>
                </c:pt>
                <c:pt idx="1">
                  <c:v>Mês 2</c:v>
                </c:pt>
                <c:pt idx="2">
                  <c:v>Mês 3</c:v>
                </c:pt>
                <c:pt idx="3">
                  <c:v>Mês 4</c:v>
                </c:pt>
              </c:strCache>
            </c:strRef>
          </c:cat>
          <c:val>
            <c:numRef>
              <c:f>Plan1!$A$272:$D$272</c:f>
              <c:numCache>
                <c:formatCode>0.00%</c:formatCode>
                <c:ptCount val="4"/>
                <c:pt idx="0">
                  <c:v>0.15400000000000041</c:v>
                </c:pt>
                <c:pt idx="1">
                  <c:v>0.161</c:v>
                </c:pt>
                <c:pt idx="2">
                  <c:v>0.21600000000000041</c:v>
                </c:pt>
                <c:pt idx="3">
                  <c:v>0.14300000000000004</c:v>
                </c:pt>
              </c:numCache>
            </c:numRef>
          </c:val>
        </c:ser>
        <c:gapWidth val="219"/>
        <c:overlap val="-27"/>
        <c:axId val="59395072"/>
        <c:axId val="59409152"/>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Plan1!$A$271:$D$271</c15:sqref>
                        </c15:formulaRef>
                      </c:ext>
                    </c:extLst>
                    <c:strCache>
                      <c:ptCount val="4"/>
                      <c:pt idx="0">
                        <c:v>Mês 1</c:v>
                      </c:pt>
                      <c:pt idx="1">
                        <c:v>Mês 2</c:v>
                      </c:pt>
                      <c:pt idx="2">
                        <c:v>Mês 3</c:v>
                      </c:pt>
                      <c:pt idx="3">
                        <c:v>Mês 4</c:v>
                      </c:pt>
                    </c:strCache>
                  </c:strRef>
                </c:cat>
                <c:val>
                  <c:numRef>
                    <c:extLst>
                      <c:ext uri="{02D57815-91ED-43cb-92C2-25804820EDAC}">
                        <c15:formulaRef>
                          <c15:sqref>Plan1!$A$273:$D$273</c15:sqref>
                        </c15:formulaRef>
                      </c:ext>
                    </c:extLst>
                    <c:numCache>
                      <c:formatCode>General</c:formatCode>
                      <c:ptCount val="4"/>
                    </c:numCache>
                  </c:numRef>
                </c:val>
              </c15:ser>
            </c15:filteredBarSeries>
          </c:ext>
        </c:extLst>
      </c:barChart>
      <c:catAx>
        <c:axId val="593950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409152"/>
        <c:crosses val="autoZero"/>
        <c:auto val="1"/>
        <c:lblAlgn val="ctr"/>
        <c:lblOffset val="100"/>
      </c:catAx>
      <c:valAx>
        <c:axId val="59409152"/>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39507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Plan1!$A$287:$D$288</c:f>
              <c:strCache>
                <c:ptCount val="4"/>
                <c:pt idx="0">
                  <c:v>Mês 1</c:v>
                </c:pt>
                <c:pt idx="1">
                  <c:v>Mês 2</c:v>
                </c:pt>
                <c:pt idx="2">
                  <c:v>Mês 3</c:v>
                </c:pt>
                <c:pt idx="3">
                  <c:v>Mês 4</c:v>
                </c:pt>
              </c:strCache>
            </c:strRef>
          </c:cat>
          <c:val>
            <c:numRef>
              <c:f>Plan1!$A$289:$D$289</c:f>
              <c:numCache>
                <c:formatCode>0.00%</c:formatCode>
                <c:ptCount val="4"/>
                <c:pt idx="0">
                  <c:v>7.1999999999999995E-2</c:v>
                </c:pt>
                <c:pt idx="1">
                  <c:v>0.14900000000000024</c:v>
                </c:pt>
                <c:pt idx="2">
                  <c:v>0.21600000000000041</c:v>
                </c:pt>
                <c:pt idx="3">
                  <c:v>0.14300000000000004</c:v>
                </c:pt>
              </c:numCache>
            </c:numRef>
          </c:val>
        </c:ser>
        <c:gapWidth val="219"/>
        <c:overlap val="-27"/>
        <c:axId val="59434880"/>
        <c:axId val="59436416"/>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Plan1!$A$287:$D$288</c15:sqref>
                        </c15:formulaRef>
                      </c:ext>
                    </c:extLst>
                    <c:strCache>
                      <c:ptCount val="4"/>
                      <c:pt idx="0">
                        <c:v>Mês 1</c:v>
                      </c:pt>
                      <c:pt idx="1">
                        <c:v>Mês 2</c:v>
                      </c:pt>
                      <c:pt idx="2">
                        <c:v>Mês 3</c:v>
                      </c:pt>
                      <c:pt idx="3">
                        <c:v>Mês 4</c:v>
                      </c:pt>
                    </c:strCache>
                  </c:strRef>
                </c:cat>
                <c:val>
                  <c:numRef>
                    <c:extLst>
                      <c:ext uri="{02D57815-91ED-43cb-92C2-25804820EDAC}">
                        <c15:formulaRef>
                          <c15:sqref>Plan1!$A$290:$D$290</c15:sqref>
                        </c15:formulaRef>
                      </c:ext>
                    </c:extLst>
                    <c:numCache>
                      <c:formatCode>General</c:formatCode>
                      <c:ptCount val="4"/>
                    </c:numCache>
                  </c:numRef>
                </c:val>
              </c15:ser>
            </c15:filteredBarSeries>
          </c:ext>
        </c:extLst>
      </c:barChart>
      <c:catAx>
        <c:axId val="594348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436416"/>
        <c:crosses val="autoZero"/>
        <c:auto val="1"/>
        <c:lblAlgn val="ctr"/>
        <c:lblOffset val="100"/>
      </c:catAx>
      <c:valAx>
        <c:axId val="59436416"/>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434880"/>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Plan1!$A$306:$D$306</c:f>
              <c:strCache>
                <c:ptCount val="4"/>
                <c:pt idx="0">
                  <c:v>Mês 1</c:v>
                </c:pt>
                <c:pt idx="1">
                  <c:v>Mês 2</c:v>
                </c:pt>
                <c:pt idx="2">
                  <c:v>Mês 3</c:v>
                </c:pt>
                <c:pt idx="3">
                  <c:v>Mês 4</c:v>
                </c:pt>
              </c:strCache>
            </c:strRef>
          </c:cat>
          <c:val>
            <c:numRef>
              <c:f>Plan1!$A$307:$D$307</c:f>
              <c:numCache>
                <c:formatCode>0.00%</c:formatCode>
                <c:ptCount val="4"/>
                <c:pt idx="0">
                  <c:v>7.1999999999999995E-2</c:v>
                </c:pt>
                <c:pt idx="1">
                  <c:v>0.10700000000000012</c:v>
                </c:pt>
                <c:pt idx="2">
                  <c:v>0.18700000000000044</c:v>
                </c:pt>
                <c:pt idx="3">
                  <c:v>0.125</c:v>
                </c:pt>
              </c:numCache>
            </c:numRef>
          </c:val>
        </c:ser>
        <c:gapWidth val="219"/>
        <c:overlap val="-27"/>
        <c:axId val="59437824"/>
        <c:axId val="59439360"/>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Plan1!$A$306:$D$306</c15:sqref>
                        </c15:formulaRef>
                      </c:ext>
                    </c:extLst>
                    <c:strCache>
                      <c:ptCount val="4"/>
                      <c:pt idx="0">
                        <c:v>Mês 1</c:v>
                      </c:pt>
                      <c:pt idx="1">
                        <c:v>Mês 2</c:v>
                      </c:pt>
                      <c:pt idx="2">
                        <c:v>Mês 3</c:v>
                      </c:pt>
                      <c:pt idx="3">
                        <c:v>Mês 4</c:v>
                      </c:pt>
                    </c:strCache>
                  </c:strRef>
                </c:cat>
                <c:val>
                  <c:numRef>
                    <c:extLst>
                      <c:ext uri="{02D57815-91ED-43cb-92C2-25804820EDAC}">
                        <c15:formulaRef>
                          <c15:sqref>Plan1!$A$308:$D$308</c15:sqref>
                        </c15:formulaRef>
                      </c:ext>
                    </c:extLst>
                    <c:numCache>
                      <c:formatCode>General</c:formatCode>
                      <c:ptCount val="4"/>
                    </c:numCache>
                  </c:numRef>
                </c:val>
              </c15:ser>
            </c15:filteredBarSeries>
          </c:ext>
        </c:extLst>
      </c:barChart>
      <c:catAx>
        <c:axId val="594378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439360"/>
        <c:crosses val="autoZero"/>
        <c:auto val="1"/>
        <c:lblAlgn val="ctr"/>
        <c:lblOffset val="100"/>
      </c:catAx>
      <c:valAx>
        <c:axId val="59439360"/>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437824"/>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spPr>
            <a:solidFill>
              <a:srgbClr val="002060"/>
            </a:solidFill>
            <a:ln>
              <a:noFill/>
            </a:ln>
            <a:effectLst/>
          </c:spPr>
          <c:cat>
            <c:strRef>
              <c:f>Plan1!$A$325:$D$325</c:f>
              <c:strCache>
                <c:ptCount val="4"/>
                <c:pt idx="0">
                  <c:v>Mês 1</c:v>
                </c:pt>
                <c:pt idx="1">
                  <c:v>Mês 2</c:v>
                </c:pt>
                <c:pt idx="2">
                  <c:v>Mês 3</c:v>
                </c:pt>
                <c:pt idx="3">
                  <c:v>Mês 4</c:v>
                </c:pt>
              </c:strCache>
            </c:strRef>
          </c:cat>
          <c:val>
            <c:numRef>
              <c:f>Plan1!$A$326:$D$326</c:f>
              <c:numCache>
                <c:formatCode>0.00%</c:formatCode>
                <c:ptCount val="4"/>
                <c:pt idx="0">
                  <c:v>0.15700000000000044</c:v>
                </c:pt>
                <c:pt idx="1">
                  <c:v>0.16300000000000001</c:v>
                </c:pt>
                <c:pt idx="2">
                  <c:v>0.21600000000000041</c:v>
                </c:pt>
                <c:pt idx="3">
                  <c:v>0.14300000000000004</c:v>
                </c:pt>
              </c:numCache>
            </c:numRef>
          </c:val>
        </c:ser>
        <c:gapWidth val="219"/>
        <c:overlap val="-27"/>
        <c:axId val="59481472"/>
        <c:axId val="59487360"/>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Plan1!$A$325:$D$325</c15:sqref>
                        </c15:formulaRef>
                      </c:ext>
                    </c:extLst>
                    <c:strCache>
                      <c:ptCount val="4"/>
                      <c:pt idx="0">
                        <c:v>Mês 1</c:v>
                      </c:pt>
                      <c:pt idx="1">
                        <c:v>Mês 2</c:v>
                      </c:pt>
                      <c:pt idx="2">
                        <c:v>Mês 3</c:v>
                      </c:pt>
                      <c:pt idx="3">
                        <c:v>Mês 4</c:v>
                      </c:pt>
                    </c:strCache>
                  </c:strRef>
                </c:cat>
                <c:val>
                  <c:numRef>
                    <c:extLst>
                      <c:ext uri="{02D57815-91ED-43cb-92C2-25804820EDAC}">
                        <c15:formulaRef>
                          <c15:sqref>Plan1!$A$327:$D$327</c15:sqref>
                        </c15:formulaRef>
                      </c:ext>
                    </c:extLst>
                    <c:numCache>
                      <c:formatCode>General</c:formatCode>
                      <c:ptCount val="4"/>
                    </c:numCache>
                  </c:numRef>
                </c:val>
              </c15:ser>
            </c15:filteredBarSeries>
          </c:ext>
        </c:extLst>
      </c:barChart>
      <c:catAx>
        <c:axId val="594814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487360"/>
        <c:crosses val="autoZero"/>
        <c:auto val="1"/>
        <c:lblAlgn val="ctr"/>
        <c:lblOffset val="100"/>
      </c:catAx>
      <c:valAx>
        <c:axId val="59487360"/>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48147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Plan1!$A$346:$D$346</c:f>
              <c:strCache>
                <c:ptCount val="4"/>
                <c:pt idx="0">
                  <c:v>Mês 1</c:v>
                </c:pt>
                <c:pt idx="1">
                  <c:v>Mês 2</c:v>
                </c:pt>
                <c:pt idx="2">
                  <c:v>Mês 3</c:v>
                </c:pt>
                <c:pt idx="3">
                  <c:v>Mês 4</c:v>
                </c:pt>
              </c:strCache>
            </c:strRef>
          </c:cat>
          <c:val>
            <c:numRef>
              <c:f>Plan1!$A$347:$D$347</c:f>
              <c:numCache>
                <c:formatCode>0.00%</c:formatCode>
                <c:ptCount val="4"/>
                <c:pt idx="0" formatCode="0%">
                  <c:v>0.25</c:v>
                </c:pt>
                <c:pt idx="1">
                  <c:v>0.88100000000000001</c:v>
                </c:pt>
                <c:pt idx="2">
                  <c:v>0.65500000000000536</c:v>
                </c:pt>
                <c:pt idx="3">
                  <c:v>0.51100000000000001</c:v>
                </c:pt>
              </c:numCache>
            </c:numRef>
          </c:val>
        </c:ser>
        <c:gapWidth val="219"/>
        <c:overlap val="-27"/>
        <c:axId val="59537664"/>
        <c:axId val="59559936"/>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Plan1!$A$346:$D$346</c15:sqref>
                        </c15:formulaRef>
                      </c:ext>
                    </c:extLst>
                    <c:strCache>
                      <c:ptCount val="4"/>
                      <c:pt idx="0">
                        <c:v>Mês 1</c:v>
                      </c:pt>
                      <c:pt idx="1">
                        <c:v>Mês 2</c:v>
                      </c:pt>
                      <c:pt idx="2">
                        <c:v>Mês 3</c:v>
                      </c:pt>
                      <c:pt idx="3">
                        <c:v>Mês 4</c:v>
                      </c:pt>
                    </c:strCache>
                  </c:strRef>
                </c:cat>
                <c:val>
                  <c:numRef>
                    <c:extLst>
                      <c:ext uri="{02D57815-91ED-43cb-92C2-25804820EDAC}">
                        <c15:formulaRef>
                          <c15:sqref>Plan1!$A$348:$D$348</c15:sqref>
                        </c15:formulaRef>
                      </c:ext>
                    </c:extLst>
                    <c:numCache>
                      <c:formatCode>General</c:formatCode>
                      <c:ptCount val="4"/>
                    </c:numCache>
                  </c:numRef>
                </c:val>
              </c15:ser>
            </c15:filteredBarSeries>
          </c:ext>
        </c:extLst>
      </c:barChart>
      <c:catAx>
        <c:axId val="59537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559936"/>
        <c:crosses val="autoZero"/>
        <c:auto val="1"/>
        <c:lblAlgn val="ctr"/>
        <c:lblOffset val="100"/>
      </c:catAx>
      <c:valAx>
        <c:axId val="5955993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537664"/>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spPr>
            <a:solidFill>
              <a:srgbClr val="002060"/>
            </a:solidFill>
            <a:ln>
              <a:noFill/>
            </a:ln>
            <a:effectLst/>
          </c:spPr>
          <c:cat>
            <c:strRef>
              <c:f>Plan1!$A$70:$D$70</c:f>
              <c:strCache>
                <c:ptCount val="4"/>
                <c:pt idx="0">
                  <c:v>Mês 1</c:v>
                </c:pt>
                <c:pt idx="1">
                  <c:v>Mês 2</c:v>
                </c:pt>
                <c:pt idx="2">
                  <c:v>Mês 3</c:v>
                </c:pt>
                <c:pt idx="3">
                  <c:v>Mês 4</c:v>
                </c:pt>
              </c:strCache>
            </c:strRef>
          </c:cat>
          <c:val>
            <c:numRef>
              <c:f>Plan1!$A$71:$D$71</c:f>
              <c:numCache>
                <c:formatCode>0.00%</c:formatCode>
                <c:ptCount val="4"/>
                <c:pt idx="0">
                  <c:v>9.1000000000000025E-2</c:v>
                </c:pt>
                <c:pt idx="1">
                  <c:v>0.10900000000000012</c:v>
                </c:pt>
                <c:pt idx="2">
                  <c:v>0.17</c:v>
                </c:pt>
                <c:pt idx="3">
                  <c:v>0.113</c:v>
                </c:pt>
              </c:numCache>
            </c:numRef>
          </c:val>
        </c:ser>
        <c:gapWidth val="219"/>
        <c:overlap val="-27"/>
        <c:axId val="58540032"/>
        <c:axId val="58541568"/>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Plan1!$A$70:$D$70</c15:sqref>
                        </c15:formulaRef>
                      </c:ext>
                    </c:extLst>
                    <c:strCache>
                      <c:ptCount val="4"/>
                      <c:pt idx="0">
                        <c:v>Mês 1</c:v>
                      </c:pt>
                      <c:pt idx="1">
                        <c:v>Mês 2</c:v>
                      </c:pt>
                      <c:pt idx="2">
                        <c:v>Mês 3</c:v>
                      </c:pt>
                      <c:pt idx="3">
                        <c:v>Mês 4</c:v>
                      </c:pt>
                    </c:strCache>
                  </c:strRef>
                </c:cat>
                <c:val>
                  <c:numRef>
                    <c:extLst>
                      <c:ext uri="{02D57815-91ED-43cb-92C2-25804820EDAC}">
                        <c15:formulaRef>
                          <c15:sqref>Plan1!$A$72:$D$72</c15:sqref>
                        </c15:formulaRef>
                      </c:ext>
                    </c:extLst>
                    <c:numCache>
                      <c:formatCode>General</c:formatCode>
                      <c:ptCount val="4"/>
                    </c:numCache>
                  </c:numRef>
                </c:val>
              </c15:ser>
            </c15:filteredBarSeries>
          </c:ext>
        </c:extLst>
      </c:barChart>
      <c:catAx>
        <c:axId val="585400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541568"/>
        <c:crosses val="autoZero"/>
        <c:auto val="1"/>
        <c:lblAlgn val="ctr"/>
        <c:lblOffset val="100"/>
      </c:catAx>
      <c:valAx>
        <c:axId val="58541568"/>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54003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Plan1!$A$364:$D$365</c:f>
              <c:strCache>
                <c:ptCount val="4"/>
                <c:pt idx="0">
                  <c:v>Mês 1</c:v>
                </c:pt>
                <c:pt idx="1">
                  <c:v>Mês 2</c:v>
                </c:pt>
                <c:pt idx="2">
                  <c:v>Mês 3</c:v>
                </c:pt>
                <c:pt idx="3">
                  <c:v>Mês 4</c:v>
                </c:pt>
              </c:strCache>
            </c:strRef>
          </c:cat>
          <c:val>
            <c:numRef>
              <c:f>Plan1!$A$366:$D$366</c:f>
              <c:numCache>
                <c:formatCode>0.00%</c:formatCode>
                <c:ptCount val="4"/>
                <c:pt idx="0">
                  <c:v>0.13300000000000001</c:v>
                </c:pt>
                <c:pt idx="1">
                  <c:v>0.16500000000000001</c:v>
                </c:pt>
                <c:pt idx="2">
                  <c:v>0.21400000000000041</c:v>
                </c:pt>
                <c:pt idx="3">
                  <c:v>0.14300000000000004</c:v>
                </c:pt>
              </c:numCache>
            </c:numRef>
          </c:val>
        </c:ser>
        <c:gapWidth val="219"/>
        <c:overlap val="-27"/>
        <c:axId val="58889728"/>
        <c:axId val="58891264"/>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Plan1!$A$364:$D$365</c15:sqref>
                        </c15:formulaRef>
                      </c:ext>
                    </c:extLst>
                    <c:strCache>
                      <c:ptCount val="4"/>
                      <c:pt idx="0">
                        <c:v>Mês 1</c:v>
                      </c:pt>
                      <c:pt idx="1">
                        <c:v>Mês 2</c:v>
                      </c:pt>
                      <c:pt idx="2">
                        <c:v>Mês 3</c:v>
                      </c:pt>
                      <c:pt idx="3">
                        <c:v>Mês 4</c:v>
                      </c:pt>
                    </c:strCache>
                  </c:strRef>
                </c:cat>
                <c:val>
                  <c:numRef>
                    <c:extLst>
                      <c:ext uri="{02D57815-91ED-43cb-92C2-25804820EDAC}">
                        <c15:formulaRef>
                          <c15:sqref>Plan1!$A$367:$D$367</c15:sqref>
                        </c15:formulaRef>
                      </c:ext>
                    </c:extLst>
                    <c:numCache>
                      <c:formatCode>General</c:formatCode>
                      <c:ptCount val="4"/>
                    </c:numCache>
                  </c:numRef>
                </c:val>
              </c15:ser>
            </c15:filteredBarSeries>
          </c:ext>
        </c:extLst>
      </c:barChart>
      <c:catAx>
        <c:axId val="58889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891264"/>
        <c:crosses val="autoZero"/>
        <c:auto val="1"/>
        <c:lblAlgn val="ctr"/>
        <c:lblOffset val="100"/>
      </c:catAx>
      <c:valAx>
        <c:axId val="58891264"/>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889728"/>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Plan1!$A$384:$D$384</c:f>
              <c:strCache>
                <c:ptCount val="4"/>
                <c:pt idx="0">
                  <c:v>Mês 1</c:v>
                </c:pt>
                <c:pt idx="1">
                  <c:v>Mês 2</c:v>
                </c:pt>
                <c:pt idx="2">
                  <c:v>Mês 3</c:v>
                </c:pt>
                <c:pt idx="3">
                  <c:v>Mês 4</c:v>
                </c:pt>
              </c:strCache>
            </c:strRef>
          </c:cat>
          <c:val>
            <c:numRef>
              <c:f>Plan1!$A$385:$D$385</c:f>
              <c:numCache>
                <c:formatCode>0.00%</c:formatCode>
                <c:ptCount val="4"/>
                <c:pt idx="0">
                  <c:v>0.15500000000000044</c:v>
                </c:pt>
                <c:pt idx="1">
                  <c:v>0.16300000000000001</c:v>
                </c:pt>
                <c:pt idx="2">
                  <c:v>0.21600000000000041</c:v>
                </c:pt>
                <c:pt idx="3">
                  <c:v>0.14300000000000004</c:v>
                </c:pt>
              </c:numCache>
            </c:numRef>
          </c:val>
        </c:ser>
        <c:gapWidth val="219"/>
        <c:overlap val="-27"/>
        <c:axId val="60964864"/>
        <c:axId val="60966400"/>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Plan1!$A$384:$D$384</c15:sqref>
                        </c15:formulaRef>
                      </c:ext>
                    </c:extLst>
                    <c:strCache>
                      <c:ptCount val="4"/>
                      <c:pt idx="0">
                        <c:v>Mês 1</c:v>
                      </c:pt>
                      <c:pt idx="1">
                        <c:v>Mês 2</c:v>
                      </c:pt>
                      <c:pt idx="2">
                        <c:v>Mês 3</c:v>
                      </c:pt>
                      <c:pt idx="3">
                        <c:v>Mês 4</c:v>
                      </c:pt>
                    </c:strCache>
                  </c:strRef>
                </c:cat>
                <c:val>
                  <c:numRef>
                    <c:extLst>
                      <c:ext uri="{02D57815-91ED-43cb-92C2-25804820EDAC}">
                        <c15:formulaRef>
                          <c15:sqref>Plan1!$A$386:$D$386</c15:sqref>
                        </c15:formulaRef>
                      </c:ext>
                    </c:extLst>
                    <c:numCache>
                      <c:formatCode>General</c:formatCode>
                      <c:ptCount val="4"/>
                    </c:numCache>
                  </c:numRef>
                </c:val>
              </c15:ser>
            </c15:filteredBarSeries>
          </c:ext>
        </c:extLst>
      </c:barChart>
      <c:catAx>
        <c:axId val="609648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0966400"/>
        <c:crosses val="autoZero"/>
        <c:auto val="1"/>
        <c:lblAlgn val="ctr"/>
        <c:lblOffset val="100"/>
      </c:catAx>
      <c:valAx>
        <c:axId val="60966400"/>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0964864"/>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Plan1!$A$401:$D$401</c:f>
              <c:strCache>
                <c:ptCount val="4"/>
                <c:pt idx="0">
                  <c:v>Mês 1</c:v>
                </c:pt>
                <c:pt idx="1">
                  <c:v>Mês 2</c:v>
                </c:pt>
                <c:pt idx="2">
                  <c:v>Mês 3</c:v>
                </c:pt>
                <c:pt idx="3">
                  <c:v>Mês 4</c:v>
                </c:pt>
              </c:strCache>
            </c:strRef>
          </c:cat>
          <c:val>
            <c:numRef>
              <c:f>Plan1!$A$402:$D$402</c:f>
              <c:numCache>
                <c:formatCode>0.00%</c:formatCode>
                <c:ptCount val="4"/>
                <c:pt idx="0">
                  <c:v>0.192</c:v>
                </c:pt>
                <c:pt idx="1">
                  <c:v>0.64300000000000479</c:v>
                </c:pt>
                <c:pt idx="2">
                  <c:v>0.65500000000000536</c:v>
                </c:pt>
                <c:pt idx="3">
                  <c:v>0.48900000000000032</c:v>
                </c:pt>
              </c:numCache>
            </c:numRef>
          </c:val>
        </c:ser>
        <c:gapWidth val="219"/>
        <c:overlap val="-27"/>
        <c:axId val="61004800"/>
        <c:axId val="61014784"/>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Plan1!$A$401:$D$401</c15:sqref>
                        </c15:formulaRef>
                      </c:ext>
                    </c:extLst>
                    <c:strCache>
                      <c:ptCount val="4"/>
                      <c:pt idx="0">
                        <c:v>Mês 1</c:v>
                      </c:pt>
                      <c:pt idx="1">
                        <c:v>Mês 2</c:v>
                      </c:pt>
                      <c:pt idx="2">
                        <c:v>Mês 3</c:v>
                      </c:pt>
                      <c:pt idx="3">
                        <c:v>Mês 4</c:v>
                      </c:pt>
                    </c:strCache>
                  </c:strRef>
                </c:cat>
                <c:val>
                  <c:numRef>
                    <c:extLst>
                      <c:ext uri="{02D57815-91ED-43cb-92C2-25804820EDAC}">
                        <c15:formulaRef>
                          <c15:sqref>Plan1!$A$403:$D$403</c15:sqref>
                        </c15:formulaRef>
                      </c:ext>
                    </c:extLst>
                    <c:numCache>
                      <c:formatCode>General</c:formatCode>
                      <c:ptCount val="4"/>
                    </c:numCache>
                  </c:numRef>
                </c:val>
              </c15:ser>
            </c15:filteredBarSeries>
          </c:ext>
        </c:extLst>
      </c:barChart>
      <c:catAx>
        <c:axId val="61004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1014784"/>
        <c:crosses val="autoZero"/>
        <c:auto val="1"/>
        <c:lblAlgn val="ctr"/>
        <c:lblOffset val="100"/>
      </c:catAx>
      <c:valAx>
        <c:axId val="61014784"/>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1004800"/>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4.9978118910471402E-2"/>
          <c:y val="6.5564968688855488E-2"/>
          <c:w val="0.927156170664172"/>
          <c:h val="0.82854083097144571"/>
        </c:manualLayout>
      </c:layout>
      <c:barChart>
        <c:barDir val="col"/>
        <c:grouping val="clustered"/>
        <c:ser>
          <c:idx val="0"/>
          <c:order val="0"/>
          <c:spPr>
            <a:solidFill>
              <a:srgbClr val="002060"/>
            </a:solidFill>
            <a:ln>
              <a:noFill/>
            </a:ln>
            <a:effectLst/>
          </c:spPr>
          <c:cat>
            <c:strRef>
              <c:f>Plan1!$A$38:$D$38</c:f>
              <c:strCache>
                <c:ptCount val="4"/>
                <c:pt idx="0">
                  <c:v>Mês 1</c:v>
                </c:pt>
                <c:pt idx="1">
                  <c:v>Mês 2</c:v>
                </c:pt>
                <c:pt idx="2">
                  <c:v>Mês 3</c:v>
                </c:pt>
                <c:pt idx="3">
                  <c:v>Mês 4</c:v>
                </c:pt>
              </c:strCache>
            </c:strRef>
          </c:cat>
          <c:val>
            <c:numRef>
              <c:f>Plan1!$A$39:$D$39</c:f>
              <c:numCache>
                <c:formatCode>0.00%</c:formatCode>
                <c:ptCount val="4"/>
                <c:pt idx="0">
                  <c:v>0.56299999999999994</c:v>
                </c:pt>
                <c:pt idx="1">
                  <c:v>0.125</c:v>
                </c:pt>
                <c:pt idx="2">
                  <c:v>0.115</c:v>
                </c:pt>
                <c:pt idx="3">
                  <c:v>3.6999999999999998E-2</c:v>
                </c:pt>
              </c:numCache>
            </c:numRef>
          </c:val>
        </c:ser>
        <c:gapWidth val="219"/>
        <c:overlap val="-27"/>
        <c:axId val="58586624"/>
        <c:axId val="58588160"/>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Plan1!$A$38:$D$38</c15:sqref>
                        </c15:formulaRef>
                      </c:ext>
                    </c:extLst>
                    <c:strCache>
                      <c:ptCount val="4"/>
                      <c:pt idx="0">
                        <c:v>Mês 1</c:v>
                      </c:pt>
                      <c:pt idx="1">
                        <c:v>Mês 2</c:v>
                      </c:pt>
                      <c:pt idx="2">
                        <c:v>Mês 3</c:v>
                      </c:pt>
                      <c:pt idx="3">
                        <c:v>Mês 4</c:v>
                      </c:pt>
                    </c:strCache>
                  </c:strRef>
                </c:cat>
                <c:val>
                  <c:numRef>
                    <c:extLst>
                      <c:ext uri="{02D57815-91ED-43cb-92C2-25804820EDAC}">
                        <c15:formulaRef>
                          <c15:sqref>Plan1!$A$40:$D$40</c15:sqref>
                        </c15:formulaRef>
                      </c:ext>
                    </c:extLst>
                    <c:numCache>
                      <c:formatCode>General</c:formatCode>
                      <c:ptCount val="4"/>
                    </c:numCache>
                  </c:numRef>
                </c:val>
              </c15:ser>
            </c15:filteredBarSeries>
          </c:ext>
        </c:extLst>
      </c:barChart>
      <c:catAx>
        <c:axId val="58586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588160"/>
        <c:crosses val="autoZero"/>
        <c:auto val="1"/>
        <c:lblAlgn val="ctr"/>
        <c:lblOffset val="100"/>
      </c:catAx>
      <c:valAx>
        <c:axId val="58588160"/>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586624"/>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spPr>
            <a:solidFill>
              <a:srgbClr val="002060"/>
            </a:solidFill>
            <a:ln>
              <a:noFill/>
            </a:ln>
            <a:effectLst/>
          </c:spPr>
          <c:cat>
            <c:strRef>
              <c:f>Plan1!$A$89:$D$89</c:f>
              <c:strCache>
                <c:ptCount val="4"/>
                <c:pt idx="0">
                  <c:v>Mês 1</c:v>
                </c:pt>
                <c:pt idx="1">
                  <c:v>Mês 2</c:v>
                </c:pt>
                <c:pt idx="2">
                  <c:v>Mês 3</c:v>
                </c:pt>
                <c:pt idx="3">
                  <c:v>Mês 4</c:v>
                </c:pt>
              </c:strCache>
            </c:strRef>
          </c:cat>
          <c:val>
            <c:numRef>
              <c:f>Plan1!$A$90:$D$90</c:f>
              <c:numCache>
                <c:formatCode>0.00%</c:formatCode>
                <c:ptCount val="4"/>
                <c:pt idx="0">
                  <c:v>0.92300000000000004</c:v>
                </c:pt>
                <c:pt idx="1">
                  <c:v>0.71400000000000063</c:v>
                </c:pt>
                <c:pt idx="2">
                  <c:v>0.63600000000000456</c:v>
                </c:pt>
                <c:pt idx="3">
                  <c:v>0.58699999999999997</c:v>
                </c:pt>
              </c:numCache>
            </c:numRef>
          </c:val>
        </c:ser>
        <c:gapWidth val="219"/>
        <c:overlap val="-27"/>
        <c:axId val="58629120"/>
        <c:axId val="58630912"/>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Plan1!$A$89:$D$89</c15:sqref>
                        </c15:formulaRef>
                      </c:ext>
                    </c:extLst>
                    <c:strCache>
                      <c:ptCount val="4"/>
                      <c:pt idx="0">
                        <c:v>Mês 1</c:v>
                      </c:pt>
                      <c:pt idx="1">
                        <c:v>Mês 2</c:v>
                      </c:pt>
                      <c:pt idx="2">
                        <c:v>Mês 3</c:v>
                      </c:pt>
                      <c:pt idx="3">
                        <c:v>Mês 4</c:v>
                      </c:pt>
                    </c:strCache>
                  </c:strRef>
                </c:cat>
                <c:val>
                  <c:numRef>
                    <c:extLst>
                      <c:ext uri="{02D57815-91ED-43cb-92C2-25804820EDAC}">
                        <c15:formulaRef>
                          <c15:sqref>Plan1!$A$91:$D$91</c15:sqref>
                        </c15:formulaRef>
                      </c:ext>
                    </c:extLst>
                    <c:numCache>
                      <c:formatCode>General</c:formatCode>
                      <c:ptCount val="4"/>
                    </c:numCache>
                  </c:numRef>
                </c:val>
              </c15:ser>
            </c15:filteredBarSeries>
          </c:ext>
        </c:extLst>
      </c:barChart>
      <c:catAx>
        <c:axId val="586291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630912"/>
        <c:crosses val="autoZero"/>
        <c:auto val="1"/>
        <c:lblAlgn val="ctr"/>
        <c:lblOffset val="100"/>
      </c:catAx>
      <c:valAx>
        <c:axId val="5863091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629120"/>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Plan1!$A$38:$D$38</c:f>
              <c:strCache>
                <c:ptCount val="4"/>
                <c:pt idx="0">
                  <c:v>Mês 1</c:v>
                </c:pt>
                <c:pt idx="1">
                  <c:v>Mês 2</c:v>
                </c:pt>
                <c:pt idx="2">
                  <c:v>Mês 3</c:v>
                </c:pt>
                <c:pt idx="3">
                  <c:v>Mês 4</c:v>
                </c:pt>
              </c:strCache>
            </c:strRef>
          </c:cat>
          <c:val>
            <c:numRef>
              <c:f>Plan1!$A$39:$D$39</c:f>
              <c:numCache>
                <c:formatCode>0.00%</c:formatCode>
                <c:ptCount val="4"/>
                <c:pt idx="0">
                  <c:v>0.56299999999999994</c:v>
                </c:pt>
                <c:pt idx="1">
                  <c:v>0.125</c:v>
                </c:pt>
                <c:pt idx="2">
                  <c:v>0.115</c:v>
                </c:pt>
                <c:pt idx="3">
                  <c:v>3.6999999999999998E-2</c:v>
                </c:pt>
              </c:numCache>
            </c:numRef>
          </c:val>
        </c:ser>
        <c:gapWidth val="219"/>
        <c:overlap val="-27"/>
        <c:axId val="58278656"/>
        <c:axId val="58280192"/>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Plan1!$A$38:$D$38</c15:sqref>
                        </c15:formulaRef>
                      </c:ext>
                    </c:extLst>
                    <c:strCache>
                      <c:ptCount val="4"/>
                      <c:pt idx="0">
                        <c:v>Mês 1</c:v>
                      </c:pt>
                      <c:pt idx="1">
                        <c:v>Mês 2</c:v>
                      </c:pt>
                      <c:pt idx="2">
                        <c:v>Mês 3</c:v>
                      </c:pt>
                      <c:pt idx="3">
                        <c:v>Mês 4</c:v>
                      </c:pt>
                    </c:strCache>
                  </c:strRef>
                </c:cat>
                <c:val>
                  <c:numRef>
                    <c:extLst>
                      <c:ext uri="{02D57815-91ED-43cb-92C2-25804820EDAC}">
                        <c15:formulaRef>
                          <c15:sqref>Plan1!$A$40:$D$40</c15:sqref>
                        </c15:formulaRef>
                      </c:ext>
                    </c:extLst>
                    <c:numCache>
                      <c:formatCode>General</c:formatCode>
                      <c:ptCount val="4"/>
                    </c:numCache>
                  </c:numRef>
                </c:val>
              </c15:ser>
            </c15:filteredBarSeries>
          </c:ext>
        </c:extLst>
      </c:barChart>
      <c:catAx>
        <c:axId val="582786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280192"/>
        <c:crosses val="autoZero"/>
        <c:auto val="1"/>
        <c:lblAlgn val="ctr"/>
        <c:lblOffset val="100"/>
      </c:catAx>
      <c:valAx>
        <c:axId val="58280192"/>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278656"/>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Plan1!$A$108:$D$108</c:f>
              <c:strCache>
                <c:ptCount val="4"/>
                <c:pt idx="0">
                  <c:v>Mês 1</c:v>
                </c:pt>
                <c:pt idx="1">
                  <c:v>Mês 2</c:v>
                </c:pt>
                <c:pt idx="2">
                  <c:v>Mês 3</c:v>
                </c:pt>
                <c:pt idx="3">
                  <c:v>Mês 4</c:v>
                </c:pt>
              </c:strCache>
            </c:strRef>
          </c:cat>
          <c:val>
            <c:numRef>
              <c:f>Plan1!$A$109:$D$109</c:f>
              <c:numCache>
                <c:formatCode>0.00%</c:formatCode>
                <c:ptCount val="4"/>
                <c:pt idx="0">
                  <c:v>0.14300000000000004</c:v>
                </c:pt>
                <c:pt idx="1">
                  <c:v>0.16600000000000001</c:v>
                </c:pt>
                <c:pt idx="2">
                  <c:v>0.21600000000000041</c:v>
                </c:pt>
                <c:pt idx="3">
                  <c:v>0.14300000000000004</c:v>
                </c:pt>
              </c:numCache>
            </c:numRef>
          </c:val>
        </c:ser>
        <c:gapWidth val="219"/>
        <c:overlap val="-27"/>
        <c:axId val="58321152"/>
        <c:axId val="58658816"/>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Plan1!$A$108:$D$108</c15:sqref>
                        </c15:formulaRef>
                      </c:ext>
                    </c:extLst>
                    <c:strCache>
                      <c:ptCount val="4"/>
                      <c:pt idx="0">
                        <c:v>Mês 1</c:v>
                      </c:pt>
                      <c:pt idx="1">
                        <c:v>Mês 2</c:v>
                      </c:pt>
                      <c:pt idx="2">
                        <c:v>Mês 3</c:v>
                      </c:pt>
                      <c:pt idx="3">
                        <c:v>Mês 4</c:v>
                      </c:pt>
                    </c:strCache>
                  </c:strRef>
                </c:cat>
                <c:val>
                  <c:numRef>
                    <c:extLst>
                      <c:ext uri="{02D57815-91ED-43cb-92C2-25804820EDAC}">
                        <c15:formulaRef>
                          <c15:sqref>Plan1!$A$110:$D$110</c15:sqref>
                        </c15:formulaRef>
                      </c:ext>
                    </c:extLst>
                    <c:numCache>
                      <c:formatCode>General</c:formatCode>
                      <c:ptCount val="4"/>
                    </c:numCache>
                  </c:numRef>
                </c:val>
              </c15:ser>
            </c15:filteredBarSeries>
          </c:ext>
        </c:extLst>
      </c:barChart>
      <c:catAx>
        <c:axId val="58321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658816"/>
        <c:crosses val="autoZero"/>
        <c:auto val="1"/>
        <c:lblAlgn val="ctr"/>
        <c:lblOffset val="100"/>
      </c:catAx>
      <c:valAx>
        <c:axId val="58658816"/>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32115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spPr>
            <a:solidFill>
              <a:srgbClr val="002060"/>
            </a:solidFill>
            <a:ln>
              <a:noFill/>
            </a:ln>
            <a:effectLst/>
          </c:spPr>
          <c:cat>
            <c:strRef>
              <c:f>Plan1!$A$126:$D$126</c:f>
              <c:strCache>
                <c:ptCount val="4"/>
                <c:pt idx="0">
                  <c:v>Mês 1</c:v>
                </c:pt>
                <c:pt idx="1">
                  <c:v>Mês 2</c:v>
                </c:pt>
                <c:pt idx="2">
                  <c:v>Mês 3</c:v>
                </c:pt>
                <c:pt idx="3">
                  <c:v>Mês 4</c:v>
                </c:pt>
              </c:strCache>
            </c:strRef>
          </c:cat>
          <c:val>
            <c:numRef>
              <c:f>Plan1!$A$127:$D$127</c:f>
              <c:numCache>
                <c:formatCode>0.00%</c:formatCode>
                <c:ptCount val="4"/>
                <c:pt idx="0">
                  <c:v>0.13400000000000001</c:v>
                </c:pt>
                <c:pt idx="1">
                  <c:v>0.16300000000000001</c:v>
                </c:pt>
                <c:pt idx="2">
                  <c:v>0.21600000000000041</c:v>
                </c:pt>
                <c:pt idx="3">
                  <c:v>0.14300000000000004</c:v>
                </c:pt>
              </c:numCache>
            </c:numRef>
          </c:val>
        </c:ser>
        <c:gapWidth val="219"/>
        <c:overlap val="-27"/>
        <c:axId val="58789888"/>
        <c:axId val="58791424"/>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Plan1!$A$126:$D$126</c15:sqref>
                        </c15:formulaRef>
                      </c:ext>
                    </c:extLst>
                    <c:strCache>
                      <c:ptCount val="4"/>
                      <c:pt idx="0">
                        <c:v>Mês 1</c:v>
                      </c:pt>
                      <c:pt idx="1">
                        <c:v>Mês 2</c:v>
                      </c:pt>
                      <c:pt idx="2">
                        <c:v>Mês 3</c:v>
                      </c:pt>
                      <c:pt idx="3">
                        <c:v>Mês 4</c:v>
                      </c:pt>
                    </c:strCache>
                  </c:strRef>
                </c:cat>
                <c:val>
                  <c:numRef>
                    <c:extLst>
                      <c:ext uri="{02D57815-91ED-43cb-92C2-25804820EDAC}">
                        <c15:formulaRef>
                          <c15:sqref>Plan1!$A$128:$D$128</c15:sqref>
                        </c15:formulaRef>
                      </c:ext>
                    </c:extLst>
                    <c:numCache>
                      <c:formatCode>General</c:formatCode>
                      <c:ptCount val="4"/>
                    </c:numCache>
                  </c:numRef>
                </c:val>
              </c15:ser>
            </c15:filteredBarSeries>
          </c:ext>
        </c:extLst>
      </c:barChart>
      <c:catAx>
        <c:axId val="58789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791424"/>
        <c:crosses val="autoZero"/>
        <c:auto val="1"/>
        <c:lblAlgn val="ctr"/>
        <c:lblOffset val="100"/>
      </c:catAx>
      <c:valAx>
        <c:axId val="58791424"/>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789888"/>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rgbClr val="002060"/>
            </a:solidFill>
            <a:ln>
              <a:noFill/>
            </a:ln>
            <a:effectLst/>
          </c:spPr>
          <c:cat>
            <c:strRef>
              <c:f>Plan1!$A$146:$D$146</c:f>
              <c:strCache>
                <c:ptCount val="4"/>
                <c:pt idx="0">
                  <c:v>Mês 1</c:v>
                </c:pt>
                <c:pt idx="1">
                  <c:v>Mês 2</c:v>
                </c:pt>
                <c:pt idx="2">
                  <c:v>Mês 3</c:v>
                </c:pt>
                <c:pt idx="3">
                  <c:v>Mês 4</c:v>
                </c:pt>
              </c:strCache>
            </c:strRef>
          </c:cat>
          <c:val>
            <c:numRef>
              <c:f>Plan1!$A$147:$D$147</c:f>
              <c:numCache>
                <c:formatCode>0.00%</c:formatCode>
                <c:ptCount val="4"/>
                <c:pt idx="0">
                  <c:v>0.17500000000000004</c:v>
                </c:pt>
                <c:pt idx="1">
                  <c:v>0.161</c:v>
                </c:pt>
                <c:pt idx="2">
                  <c:v>0.21200000000000024</c:v>
                </c:pt>
                <c:pt idx="3">
                  <c:v>0.14000000000000001</c:v>
                </c:pt>
              </c:numCache>
            </c:numRef>
          </c:val>
        </c:ser>
        <c:gapWidth val="219"/>
        <c:overlap val="-27"/>
        <c:axId val="58824192"/>
        <c:axId val="58825728"/>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Plan1!$A$146:$D$146</c15:sqref>
                        </c15:formulaRef>
                      </c:ext>
                    </c:extLst>
                    <c:strCache>
                      <c:ptCount val="4"/>
                      <c:pt idx="0">
                        <c:v>Mês 1</c:v>
                      </c:pt>
                      <c:pt idx="1">
                        <c:v>Mês 2</c:v>
                      </c:pt>
                      <c:pt idx="2">
                        <c:v>Mês 3</c:v>
                      </c:pt>
                      <c:pt idx="3">
                        <c:v>Mês 4</c:v>
                      </c:pt>
                    </c:strCache>
                  </c:strRef>
                </c:cat>
                <c:val>
                  <c:numRef>
                    <c:extLst>
                      <c:ext uri="{02D57815-91ED-43cb-92C2-25804820EDAC}">
                        <c15:formulaRef>
                          <c15:sqref>Plan1!$A$148:$D$148</c15:sqref>
                        </c15:formulaRef>
                      </c:ext>
                    </c:extLst>
                    <c:numCache>
                      <c:formatCode>General</c:formatCode>
                      <c:ptCount val="4"/>
                    </c:numCache>
                  </c:numRef>
                </c:val>
              </c15:ser>
            </c15:filteredBarSeries>
          </c:ext>
        </c:extLst>
      </c:barChart>
      <c:catAx>
        <c:axId val="58824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825728"/>
        <c:crosses val="autoZero"/>
        <c:auto val="1"/>
        <c:lblAlgn val="ctr"/>
        <c:lblOffset val="100"/>
      </c:catAx>
      <c:valAx>
        <c:axId val="58825728"/>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82419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spPr>
            <a:solidFill>
              <a:srgbClr val="002060"/>
            </a:solidFill>
            <a:ln>
              <a:noFill/>
            </a:ln>
            <a:effectLst/>
          </c:spPr>
          <c:cat>
            <c:strRef>
              <c:f>Plan1!$A$164:$D$164</c:f>
              <c:strCache>
                <c:ptCount val="4"/>
                <c:pt idx="0">
                  <c:v>Mês 1</c:v>
                </c:pt>
                <c:pt idx="1">
                  <c:v>Mês 2</c:v>
                </c:pt>
                <c:pt idx="2">
                  <c:v>Mês 3</c:v>
                </c:pt>
                <c:pt idx="3">
                  <c:v>Mês 4</c:v>
                </c:pt>
              </c:strCache>
            </c:strRef>
          </c:cat>
          <c:val>
            <c:numRef>
              <c:f>Plan1!$A$165:$D$165</c:f>
              <c:numCache>
                <c:formatCode>0.00%</c:formatCode>
                <c:ptCount val="4"/>
                <c:pt idx="0">
                  <c:v>0.4</c:v>
                </c:pt>
                <c:pt idx="1">
                  <c:v>0.57099999999999995</c:v>
                </c:pt>
                <c:pt idx="2">
                  <c:v>0.60000000000000064</c:v>
                </c:pt>
                <c:pt idx="3">
                  <c:v>0.64300000000000468</c:v>
                </c:pt>
              </c:numCache>
            </c:numRef>
          </c:val>
        </c:ser>
        <c:gapWidth val="219"/>
        <c:overlap val="-27"/>
        <c:axId val="59007360"/>
        <c:axId val="59008896"/>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Plan1!$A$164:$D$164</c15:sqref>
                        </c15:formulaRef>
                      </c:ext>
                    </c:extLst>
                    <c:strCache>
                      <c:ptCount val="4"/>
                      <c:pt idx="0">
                        <c:v>Mês 1</c:v>
                      </c:pt>
                      <c:pt idx="1">
                        <c:v>Mês 2</c:v>
                      </c:pt>
                      <c:pt idx="2">
                        <c:v>Mês 3</c:v>
                      </c:pt>
                      <c:pt idx="3">
                        <c:v>Mês 4</c:v>
                      </c:pt>
                    </c:strCache>
                  </c:strRef>
                </c:cat>
                <c:val>
                  <c:numRef>
                    <c:extLst>
                      <c:ext uri="{02D57815-91ED-43cb-92C2-25804820EDAC}">
                        <c15:formulaRef>
                          <c15:sqref>Plan1!$A$166:$D$166</c15:sqref>
                        </c15:formulaRef>
                      </c:ext>
                    </c:extLst>
                    <c:numCache>
                      <c:formatCode>General</c:formatCode>
                      <c:ptCount val="4"/>
                    </c:numCache>
                  </c:numRef>
                </c:val>
              </c15:ser>
            </c15:filteredBarSeries>
          </c:ext>
        </c:extLst>
      </c:barChart>
      <c:catAx>
        <c:axId val="590073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008896"/>
        <c:crosses val="autoZero"/>
        <c:auto val="1"/>
        <c:lblAlgn val="ctr"/>
        <c:lblOffset val="100"/>
      </c:catAx>
      <c:valAx>
        <c:axId val="59008896"/>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007360"/>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0DC1D-3842-4335-9C92-5A8B4EFB162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pt-BR"/>
        </a:p>
      </dgm:t>
    </dgm:pt>
    <dgm:pt modelId="{52F267F6-2EDA-4A72-8F48-622E9A0E8177}">
      <dgm:prSet phldrT="[Texto]" custT="1"/>
      <dgm:spPr>
        <a:solidFill>
          <a:schemeClr val="accent4">
            <a:lumMod val="20000"/>
            <a:lumOff val="80000"/>
          </a:schemeClr>
        </a:solidFill>
      </dgm:spPr>
      <dgm:t>
        <a:bodyPr/>
        <a:lstStyle/>
        <a:p>
          <a:r>
            <a:rPr lang="pt-BR" sz="2800" dirty="0" smtClean="0">
              <a:solidFill>
                <a:schemeClr val="tx1"/>
              </a:solidFill>
              <a:latin typeface="Arial" panose="020B0604020202020204" pitchFamily="34" charset="0"/>
              <a:cs typeface="Arial" panose="020B0604020202020204" pitchFamily="34" charset="0"/>
            </a:rPr>
            <a:t>Acolhimento</a:t>
          </a:r>
          <a:endParaRPr lang="pt-BR" sz="2800" dirty="0">
            <a:solidFill>
              <a:schemeClr val="tx1"/>
            </a:solidFill>
            <a:latin typeface="Arial" panose="020B0604020202020204" pitchFamily="34" charset="0"/>
            <a:cs typeface="Arial" panose="020B0604020202020204" pitchFamily="34" charset="0"/>
          </a:endParaRPr>
        </a:p>
      </dgm:t>
    </dgm:pt>
    <dgm:pt modelId="{C8D3BC94-375B-4AC2-BFB1-56CB470BD195}" type="parTrans" cxnId="{33F21E23-2670-4319-BFD0-19BB88012BBB}">
      <dgm:prSet/>
      <dgm:spPr/>
      <dgm:t>
        <a:bodyPr/>
        <a:lstStyle/>
        <a:p>
          <a:endParaRPr lang="pt-BR"/>
        </a:p>
      </dgm:t>
    </dgm:pt>
    <dgm:pt modelId="{802DC178-186F-4A41-BBF7-D0682DEEBD31}" type="sibTrans" cxnId="{33F21E23-2670-4319-BFD0-19BB88012BBB}">
      <dgm:prSet/>
      <dgm:spPr/>
      <dgm:t>
        <a:bodyPr/>
        <a:lstStyle/>
        <a:p>
          <a:endParaRPr lang="pt-BR"/>
        </a:p>
      </dgm:t>
    </dgm:pt>
    <dgm:pt modelId="{B0DFD101-65C0-4EAF-B08B-8916DC83E61D}">
      <dgm:prSet phldrT="[Texto]" custT="1"/>
      <dgm:spPr>
        <a:solidFill>
          <a:schemeClr val="tx2">
            <a:lumMod val="40000"/>
            <a:lumOff val="60000"/>
          </a:schemeClr>
        </a:solidFill>
      </dgm:spPr>
      <dgm:t>
        <a:bodyPr/>
        <a:lstStyle/>
        <a:p>
          <a:r>
            <a:rPr lang="pt-BR" sz="2800" dirty="0" smtClean="0">
              <a:solidFill>
                <a:schemeClr val="tx1"/>
              </a:solidFill>
              <a:latin typeface="Arial" panose="020B0604020202020204" pitchFamily="34" charset="0"/>
              <a:cs typeface="Arial" panose="020B0604020202020204" pitchFamily="34" charset="0"/>
            </a:rPr>
            <a:t>Resistência  a mudanças</a:t>
          </a:r>
          <a:endParaRPr lang="pt-BR" sz="2800" dirty="0">
            <a:solidFill>
              <a:schemeClr val="tx1"/>
            </a:solidFill>
            <a:latin typeface="Arial" panose="020B0604020202020204" pitchFamily="34" charset="0"/>
            <a:cs typeface="Arial" panose="020B0604020202020204" pitchFamily="34" charset="0"/>
          </a:endParaRPr>
        </a:p>
      </dgm:t>
    </dgm:pt>
    <dgm:pt modelId="{5A60F3E8-F1C0-41C3-AC9F-977D0CE7C2C6}" type="parTrans" cxnId="{2DDDC03D-C5C8-4A6A-AFCE-487D9C5B7F67}">
      <dgm:prSet/>
      <dgm:spPr/>
      <dgm:t>
        <a:bodyPr/>
        <a:lstStyle/>
        <a:p>
          <a:endParaRPr lang="pt-BR"/>
        </a:p>
      </dgm:t>
    </dgm:pt>
    <dgm:pt modelId="{E39F8F1D-A0C5-45ED-92C2-C9164B1B84A5}" type="sibTrans" cxnId="{2DDDC03D-C5C8-4A6A-AFCE-487D9C5B7F67}">
      <dgm:prSet/>
      <dgm:spPr/>
      <dgm:t>
        <a:bodyPr/>
        <a:lstStyle/>
        <a:p>
          <a:endParaRPr lang="pt-BR"/>
        </a:p>
      </dgm:t>
    </dgm:pt>
    <dgm:pt modelId="{53E73180-8CAD-4D21-BCC9-831389D66FD8}">
      <dgm:prSet phldrT="[Texto]" custT="1"/>
      <dgm:spPr>
        <a:solidFill>
          <a:srgbClr val="EEF5A7"/>
        </a:solidFill>
      </dgm:spPr>
      <dgm:t>
        <a:bodyPr/>
        <a:lstStyle/>
        <a:p>
          <a:r>
            <a:rPr lang="pt-BR" sz="2800" dirty="0" smtClean="0">
              <a:solidFill>
                <a:schemeClr val="tx1"/>
              </a:solidFill>
              <a:latin typeface="Arial" panose="020B0604020202020204" pitchFamily="34" charset="0"/>
              <a:cs typeface="Arial" panose="020B0604020202020204" pitchFamily="34" charset="0"/>
            </a:rPr>
            <a:t>Falta do Nutricionista</a:t>
          </a:r>
        </a:p>
        <a:p>
          <a:r>
            <a:rPr lang="pt-BR" sz="2800" dirty="0" smtClean="0">
              <a:solidFill>
                <a:schemeClr val="tx1"/>
              </a:solidFill>
              <a:latin typeface="Arial" panose="020B0604020202020204" pitchFamily="34" charset="0"/>
              <a:cs typeface="Arial" panose="020B0604020202020204" pitchFamily="34" charset="0"/>
            </a:rPr>
            <a:t>(NASF)</a:t>
          </a:r>
          <a:endParaRPr lang="pt-BR" sz="2800" dirty="0">
            <a:solidFill>
              <a:schemeClr val="tx1"/>
            </a:solidFill>
            <a:latin typeface="Arial" panose="020B0604020202020204" pitchFamily="34" charset="0"/>
            <a:cs typeface="Arial" panose="020B0604020202020204" pitchFamily="34" charset="0"/>
          </a:endParaRPr>
        </a:p>
      </dgm:t>
    </dgm:pt>
    <dgm:pt modelId="{81C3C27B-781D-41C6-94B5-91E2C8094658}" type="parTrans" cxnId="{7076FC29-2F84-446D-A53F-06074879A35D}">
      <dgm:prSet/>
      <dgm:spPr/>
      <dgm:t>
        <a:bodyPr/>
        <a:lstStyle/>
        <a:p>
          <a:endParaRPr lang="pt-BR"/>
        </a:p>
      </dgm:t>
    </dgm:pt>
    <dgm:pt modelId="{AC683506-B8CC-4A00-8730-29F36D2AFD60}" type="sibTrans" cxnId="{7076FC29-2F84-446D-A53F-06074879A35D}">
      <dgm:prSet/>
      <dgm:spPr/>
      <dgm:t>
        <a:bodyPr/>
        <a:lstStyle/>
        <a:p>
          <a:endParaRPr lang="pt-BR"/>
        </a:p>
      </dgm:t>
    </dgm:pt>
    <dgm:pt modelId="{D0D53DF5-81E0-4783-BCEC-5CA2243562B7}">
      <dgm:prSet phldrT="[Texto]" custT="1"/>
      <dgm:spPr>
        <a:solidFill>
          <a:schemeClr val="accent1">
            <a:lumMod val="20000"/>
            <a:lumOff val="80000"/>
          </a:schemeClr>
        </a:solidFill>
      </dgm:spPr>
      <dgm:t>
        <a:bodyPr/>
        <a:lstStyle/>
        <a:p>
          <a:r>
            <a:rPr lang="pt-BR" sz="2800" dirty="0" smtClean="0">
              <a:solidFill>
                <a:schemeClr val="tx1"/>
              </a:solidFill>
              <a:latin typeface="Arial" panose="020B0604020202020204" pitchFamily="34" charset="0"/>
              <a:cs typeface="Arial" panose="020B0604020202020204" pitchFamily="34" charset="0"/>
            </a:rPr>
            <a:t>Troca da chefia da US</a:t>
          </a:r>
          <a:endParaRPr lang="pt-BR" sz="2800" dirty="0">
            <a:solidFill>
              <a:schemeClr val="tx1"/>
            </a:solidFill>
            <a:latin typeface="Arial" panose="020B0604020202020204" pitchFamily="34" charset="0"/>
            <a:cs typeface="Arial" panose="020B0604020202020204" pitchFamily="34" charset="0"/>
          </a:endParaRPr>
        </a:p>
      </dgm:t>
    </dgm:pt>
    <dgm:pt modelId="{96C9CB21-456E-4421-BE04-BFC835F0C0D7}" type="parTrans" cxnId="{0D187174-8A80-44C1-820C-E565AB634740}">
      <dgm:prSet/>
      <dgm:spPr/>
      <dgm:t>
        <a:bodyPr/>
        <a:lstStyle/>
        <a:p>
          <a:endParaRPr lang="pt-BR"/>
        </a:p>
      </dgm:t>
    </dgm:pt>
    <dgm:pt modelId="{15F009DD-E813-44C6-8AC5-6FC7A6BEDA30}" type="sibTrans" cxnId="{0D187174-8A80-44C1-820C-E565AB634740}">
      <dgm:prSet/>
      <dgm:spPr/>
      <dgm:t>
        <a:bodyPr/>
        <a:lstStyle/>
        <a:p>
          <a:endParaRPr lang="pt-BR"/>
        </a:p>
      </dgm:t>
    </dgm:pt>
    <dgm:pt modelId="{CA9F0B19-7728-43C2-8885-B37E1260E5C4}">
      <dgm:prSet custT="1"/>
      <dgm:spPr/>
      <dgm:t>
        <a:bodyPr/>
        <a:lstStyle/>
        <a:p>
          <a:r>
            <a:rPr lang="pt-BR" sz="2800" dirty="0" smtClean="0">
              <a:solidFill>
                <a:schemeClr val="tx1"/>
              </a:solidFill>
              <a:latin typeface="Arial" panose="020B0604020202020204" pitchFamily="34" charset="0"/>
              <a:cs typeface="Arial" panose="020B0604020202020204" pitchFamily="34" charset="0"/>
            </a:rPr>
            <a:t>Ciência dos protocolos</a:t>
          </a:r>
          <a:endParaRPr lang="pt-BR" sz="2800" dirty="0">
            <a:solidFill>
              <a:schemeClr val="tx1"/>
            </a:solidFill>
            <a:latin typeface="Arial" panose="020B0604020202020204" pitchFamily="34" charset="0"/>
            <a:cs typeface="Arial" panose="020B0604020202020204" pitchFamily="34" charset="0"/>
          </a:endParaRPr>
        </a:p>
      </dgm:t>
    </dgm:pt>
    <dgm:pt modelId="{C594CC53-175B-4672-B66B-24D57362FFD4}" type="parTrans" cxnId="{81F95A81-2409-49D2-8EAA-435680305ACB}">
      <dgm:prSet/>
      <dgm:spPr/>
      <dgm:t>
        <a:bodyPr/>
        <a:lstStyle/>
        <a:p>
          <a:endParaRPr lang="pt-BR"/>
        </a:p>
      </dgm:t>
    </dgm:pt>
    <dgm:pt modelId="{AD940591-4F38-456A-8405-79520BA0CA0F}" type="sibTrans" cxnId="{81F95A81-2409-49D2-8EAA-435680305ACB}">
      <dgm:prSet/>
      <dgm:spPr/>
      <dgm:t>
        <a:bodyPr/>
        <a:lstStyle/>
        <a:p>
          <a:endParaRPr lang="pt-BR"/>
        </a:p>
      </dgm:t>
    </dgm:pt>
    <dgm:pt modelId="{3D5CB021-95FD-4F38-B107-24C6ED42756F}">
      <dgm:prSet custT="1"/>
      <dgm:spPr>
        <a:solidFill>
          <a:srgbClr val="B08081"/>
        </a:solidFill>
      </dgm:spPr>
      <dgm:t>
        <a:bodyPr/>
        <a:lstStyle/>
        <a:p>
          <a:r>
            <a:rPr lang="pt-BR" sz="2800" dirty="0" smtClean="0">
              <a:solidFill>
                <a:schemeClr val="tx1"/>
              </a:solidFill>
              <a:latin typeface="Arial" panose="020B0604020202020204" pitchFamily="34" charset="0"/>
              <a:cs typeface="Arial" panose="020B0604020202020204" pitchFamily="34" charset="0"/>
            </a:rPr>
            <a:t>Reforma da US</a:t>
          </a:r>
          <a:endParaRPr lang="pt-BR" sz="2800" dirty="0">
            <a:solidFill>
              <a:schemeClr val="tx1"/>
            </a:solidFill>
            <a:latin typeface="Arial" panose="020B0604020202020204" pitchFamily="34" charset="0"/>
            <a:cs typeface="Arial" panose="020B0604020202020204" pitchFamily="34" charset="0"/>
          </a:endParaRPr>
        </a:p>
      </dgm:t>
    </dgm:pt>
    <dgm:pt modelId="{19347634-B11B-4C97-B088-7DEC1A2A1E0F}" type="parTrans" cxnId="{69B3BD23-A2C4-4EB5-8F89-8514BBFD2179}">
      <dgm:prSet/>
      <dgm:spPr/>
      <dgm:t>
        <a:bodyPr/>
        <a:lstStyle/>
        <a:p>
          <a:endParaRPr lang="pt-BR"/>
        </a:p>
      </dgm:t>
    </dgm:pt>
    <dgm:pt modelId="{E8A0449C-D37B-42A7-B4D4-2D5B5D957B59}" type="sibTrans" cxnId="{69B3BD23-A2C4-4EB5-8F89-8514BBFD2179}">
      <dgm:prSet/>
      <dgm:spPr/>
      <dgm:t>
        <a:bodyPr/>
        <a:lstStyle/>
        <a:p>
          <a:endParaRPr lang="pt-BR"/>
        </a:p>
      </dgm:t>
    </dgm:pt>
    <dgm:pt modelId="{5CE90A38-89BF-4C53-BA0D-AD7E23D4A53F}" type="pres">
      <dgm:prSet presAssocID="{E800DC1D-3842-4335-9C92-5A8B4EFB162A}" presName="diagram" presStyleCnt="0">
        <dgm:presLayoutVars>
          <dgm:dir/>
          <dgm:resizeHandles val="exact"/>
        </dgm:presLayoutVars>
      </dgm:prSet>
      <dgm:spPr/>
      <dgm:t>
        <a:bodyPr/>
        <a:lstStyle/>
        <a:p>
          <a:endParaRPr lang="pt-BR"/>
        </a:p>
      </dgm:t>
    </dgm:pt>
    <dgm:pt modelId="{48EDFF07-16AD-4438-B84F-D9C1F019386B}" type="pres">
      <dgm:prSet presAssocID="{52F267F6-2EDA-4A72-8F48-622E9A0E8177}" presName="node" presStyleLbl="node1" presStyleIdx="0" presStyleCnt="6" custScaleX="110356" custLinFactNeighborX="-6400" custLinFactNeighborY="970">
        <dgm:presLayoutVars>
          <dgm:bulletEnabled val="1"/>
        </dgm:presLayoutVars>
      </dgm:prSet>
      <dgm:spPr/>
      <dgm:t>
        <a:bodyPr/>
        <a:lstStyle/>
        <a:p>
          <a:endParaRPr lang="pt-BR"/>
        </a:p>
      </dgm:t>
    </dgm:pt>
    <dgm:pt modelId="{DA8D7E1C-7192-4970-A217-6715D397BA87}" type="pres">
      <dgm:prSet presAssocID="{802DC178-186F-4A41-BBF7-D0682DEEBD31}" presName="sibTrans" presStyleCnt="0"/>
      <dgm:spPr/>
    </dgm:pt>
    <dgm:pt modelId="{29672A89-FAA5-4A0F-AF9D-13AC516873DC}" type="pres">
      <dgm:prSet presAssocID="{B0DFD101-65C0-4EAF-B08B-8916DC83E61D}" presName="node" presStyleLbl="node1" presStyleIdx="1" presStyleCnt="6">
        <dgm:presLayoutVars>
          <dgm:bulletEnabled val="1"/>
        </dgm:presLayoutVars>
      </dgm:prSet>
      <dgm:spPr/>
      <dgm:t>
        <a:bodyPr/>
        <a:lstStyle/>
        <a:p>
          <a:endParaRPr lang="pt-BR"/>
        </a:p>
      </dgm:t>
    </dgm:pt>
    <dgm:pt modelId="{C70CBEFD-9C5F-49D5-9A78-3A3DC19EDBFF}" type="pres">
      <dgm:prSet presAssocID="{E39F8F1D-A0C5-45ED-92C2-C9164B1B84A5}" presName="sibTrans" presStyleCnt="0"/>
      <dgm:spPr/>
    </dgm:pt>
    <dgm:pt modelId="{9FD10BAD-6156-494D-8EB6-02D5618FACEE}" type="pres">
      <dgm:prSet presAssocID="{53E73180-8CAD-4D21-BCC9-831389D66FD8}" presName="node" presStyleLbl="node1" presStyleIdx="2" presStyleCnt="6" custScaleX="115417" custScaleY="90820">
        <dgm:presLayoutVars>
          <dgm:bulletEnabled val="1"/>
        </dgm:presLayoutVars>
      </dgm:prSet>
      <dgm:spPr/>
      <dgm:t>
        <a:bodyPr/>
        <a:lstStyle/>
        <a:p>
          <a:endParaRPr lang="pt-BR"/>
        </a:p>
      </dgm:t>
    </dgm:pt>
    <dgm:pt modelId="{48EDBA36-D60A-4275-B169-1684D9CE55DD}" type="pres">
      <dgm:prSet presAssocID="{AC683506-B8CC-4A00-8730-29F36D2AFD60}" presName="sibTrans" presStyleCnt="0"/>
      <dgm:spPr/>
    </dgm:pt>
    <dgm:pt modelId="{0B9CB068-3CF2-409F-8A15-302B27BB9139}" type="pres">
      <dgm:prSet presAssocID="{CA9F0B19-7728-43C2-8885-B37E1260E5C4}" presName="node" presStyleLbl="node1" presStyleIdx="3" presStyleCnt="6">
        <dgm:presLayoutVars>
          <dgm:bulletEnabled val="1"/>
        </dgm:presLayoutVars>
      </dgm:prSet>
      <dgm:spPr/>
      <dgm:t>
        <a:bodyPr/>
        <a:lstStyle/>
        <a:p>
          <a:endParaRPr lang="pt-BR"/>
        </a:p>
      </dgm:t>
    </dgm:pt>
    <dgm:pt modelId="{40360A82-116E-4C35-A761-B215DE1B1465}" type="pres">
      <dgm:prSet presAssocID="{AD940591-4F38-456A-8405-79520BA0CA0F}" presName="sibTrans" presStyleCnt="0"/>
      <dgm:spPr/>
    </dgm:pt>
    <dgm:pt modelId="{E8996987-D2F8-43EE-A1B7-11D00EBBD235}" type="pres">
      <dgm:prSet presAssocID="{3D5CB021-95FD-4F38-B107-24C6ED42756F}" presName="node" presStyleLbl="node1" presStyleIdx="4" presStyleCnt="6">
        <dgm:presLayoutVars>
          <dgm:bulletEnabled val="1"/>
        </dgm:presLayoutVars>
      </dgm:prSet>
      <dgm:spPr/>
      <dgm:t>
        <a:bodyPr/>
        <a:lstStyle/>
        <a:p>
          <a:endParaRPr lang="pt-BR"/>
        </a:p>
      </dgm:t>
    </dgm:pt>
    <dgm:pt modelId="{8CD89758-2F54-4260-ACA6-2F24B616B57A}" type="pres">
      <dgm:prSet presAssocID="{E8A0449C-D37B-42A7-B4D4-2D5B5D957B59}" presName="sibTrans" presStyleCnt="0"/>
      <dgm:spPr/>
    </dgm:pt>
    <dgm:pt modelId="{EF800048-D1DB-4627-B1F4-AD355C3B9759}" type="pres">
      <dgm:prSet presAssocID="{D0D53DF5-81E0-4783-BCEC-5CA2243562B7}" presName="node" presStyleLbl="node1" presStyleIdx="5" presStyleCnt="6" custLinFactNeighborX="7193" custLinFactNeighborY="13">
        <dgm:presLayoutVars>
          <dgm:bulletEnabled val="1"/>
        </dgm:presLayoutVars>
      </dgm:prSet>
      <dgm:spPr/>
      <dgm:t>
        <a:bodyPr/>
        <a:lstStyle/>
        <a:p>
          <a:endParaRPr lang="pt-BR"/>
        </a:p>
      </dgm:t>
    </dgm:pt>
  </dgm:ptLst>
  <dgm:cxnLst>
    <dgm:cxn modelId="{2DDDC03D-C5C8-4A6A-AFCE-487D9C5B7F67}" srcId="{E800DC1D-3842-4335-9C92-5A8B4EFB162A}" destId="{B0DFD101-65C0-4EAF-B08B-8916DC83E61D}" srcOrd="1" destOrd="0" parTransId="{5A60F3E8-F1C0-41C3-AC9F-977D0CE7C2C6}" sibTransId="{E39F8F1D-A0C5-45ED-92C2-C9164B1B84A5}"/>
    <dgm:cxn modelId="{33F21E23-2670-4319-BFD0-19BB88012BBB}" srcId="{E800DC1D-3842-4335-9C92-5A8B4EFB162A}" destId="{52F267F6-2EDA-4A72-8F48-622E9A0E8177}" srcOrd="0" destOrd="0" parTransId="{C8D3BC94-375B-4AC2-BFB1-56CB470BD195}" sibTransId="{802DC178-186F-4A41-BBF7-D0682DEEBD31}"/>
    <dgm:cxn modelId="{873902D0-8DA1-4CF9-A770-E5251D17B2CB}" type="presOf" srcId="{E800DC1D-3842-4335-9C92-5A8B4EFB162A}" destId="{5CE90A38-89BF-4C53-BA0D-AD7E23D4A53F}" srcOrd="0" destOrd="0" presId="urn:microsoft.com/office/officeart/2005/8/layout/default#1"/>
    <dgm:cxn modelId="{81F95A81-2409-49D2-8EAA-435680305ACB}" srcId="{E800DC1D-3842-4335-9C92-5A8B4EFB162A}" destId="{CA9F0B19-7728-43C2-8885-B37E1260E5C4}" srcOrd="3" destOrd="0" parTransId="{C594CC53-175B-4672-B66B-24D57362FFD4}" sibTransId="{AD940591-4F38-456A-8405-79520BA0CA0F}"/>
    <dgm:cxn modelId="{7076FC29-2F84-446D-A53F-06074879A35D}" srcId="{E800DC1D-3842-4335-9C92-5A8B4EFB162A}" destId="{53E73180-8CAD-4D21-BCC9-831389D66FD8}" srcOrd="2" destOrd="0" parTransId="{81C3C27B-781D-41C6-94B5-91E2C8094658}" sibTransId="{AC683506-B8CC-4A00-8730-29F36D2AFD60}"/>
    <dgm:cxn modelId="{B4114EED-0244-45D8-AA5E-5A6DB3D66B58}" type="presOf" srcId="{53E73180-8CAD-4D21-BCC9-831389D66FD8}" destId="{9FD10BAD-6156-494D-8EB6-02D5618FACEE}" srcOrd="0" destOrd="0" presId="urn:microsoft.com/office/officeart/2005/8/layout/default#1"/>
    <dgm:cxn modelId="{45C84B93-6516-408B-9DC5-1BF0CF9CB6BA}" type="presOf" srcId="{CA9F0B19-7728-43C2-8885-B37E1260E5C4}" destId="{0B9CB068-3CF2-409F-8A15-302B27BB9139}" srcOrd="0" destOrd="0" presId="urn:microsoft.com/office/officeart/2005/8/layout/default#1"/>
    <dgm:cxn modelId="{D09DE516-4BFC-4534-ACCE-DA552978AE10}" type="presOf" srcId="{52F267F6-2EDA-4A72-8F48-622E9A0E8177}" destId="{48EDFF07-16AD-4438-B84F-D9C1F019386B}" srcOrd="0" destOrd="0" presId="urn:microsoft.com/office/officeart/2005/8/layout/default#1"/>
    <dgm:cxn modelId="{0D187174-8A80-44C1-820C-E565AB634740}" srcId="{E800DC1D-3842-4335-9C92-5A8B4EFB162A}" destId="{D0D53DF5-81E0-4783-BCEC-5CA2243562B7}" srcOrd="5" destOrd="0" parTransId="{96C9CB21-456E-4421-BE04-BFC835F0C0D7}" sibTransId="{15F009DD-E813-44C6-8AC5-6FC7A6BEDA30}"/>
    <dgm:cxn modelId="{69B3BD23-A2C4-4EB5-8F89-8514BBFD2179}" srcId="{E800DC1D-3842-4335-9C92-5A8B4EFB162A}" destId="{3D5CB021-95FD-4F38-B107-24C6ED42756F}" srcOrd="4" destOrd="0" parTransId="{19347634-B11B-4C97-B088-7DEC1A2A1E0F}" sibTransId="{E8A0449C-D37B-42A7-B4D4-2D5B5D957B59}"/>
    <dgm:cxn modelId="{AF27D2F0-CA9E-4E5C-99F5-E2395BA173F2}" type="presOf" srcId="{B0DFD101-65C0-4EAF-B08B-8916DC83E61D}" destId="{29672A89-FAA5-4A0F-AF9D-13AC516873DC}" srcOrd="0" destOrd="0" presId="urn:microsoft.com/office/officeart/2005/8/layout/default#1"/>
    <dgm:cxn modelId="{B4D8A1E3-2EBF-4C15-816A-AA915E189294}" type="presOf" srcId="{D0D53DF5-81E0-4783-BCEC-5CA2243562B7}" destId="{EF800048-D1DB-4627-B1F4-AD355C3B9759}" srcOrd="0" destOrd="0" presId="urn:microsoft.com/office/officeart/2005/8/layout/default#1"/>
    <dgm:cxn modelId="{169DCC5D-8825-4CD0-94BF-020934D0A45D}" type="presOf" srcId="{3D5CB021-95FD-4F38-B107-24C6ED42756F}" destId="{E8996987-D2F8-43EE-A1B7-11D00EBBD235}" srcOrd="0" destOrd="0" presId="urn:microsoft.com/office/officeart/2005/8/layout/default#1"/>
    <dgm:cxn modelId="{E37DDFAF-1EBB-4704-BAC1-CE6C5E8ADEC1}" type="presParOf" srcId="{5CE90A38-89BF-4C53-BA0D-AD7E23D4A53F}" destId="{48EDFF07-16AD-4438-B84F-D9C1F019386B}" srcOrd="0" destOrd="0" presId="urn:microsoft.com/office/officeart/2005/8/layout/default#1"/>
    <dgm:cxn modelId="{331B0BC9-4F69-417F-A903-6341B69B3EEF}" type="presParOf" srcId="{5CE90A38-89BF-4C53-BA0D-AD7E23D4A53F}" destId="{DA8D7E1C-7192-4970-A217-6715D397BA87}" srcOrd="1" destOrd="0" presId="urn:microsoft.com/office/officeart/2005/8/layout/default#1"/>
    <dgm:cxn modelId="{8DBFE94D-1B09-41C1-85D1-DF66B750C2B1}" type="presParOf" srcId="{5CE90A38-89BF-4C53-BA0D-AD7E23D4A53F}" destId="{29672A89-FAA5-4A0F-AF9D-13AC516873DC}" srcOrd="2" destOrd="0" presId="urn:microsoft.com/office/officeart/2005/8/layout/default#1"/>
    <dgm:cxn modelId="{FA8C45A6-25F3-4FCA-9812-CF396BB379BF}" type="presParOf" srcId="{5CE90A38-89BF-4C53-BA0D-AD7E23D4A53F}" destId="{C70CBEFD-9C5F-49D5-9A78-3A3DC19EDBFF}" srcOrd="3" destOrd="0" presId="urn:microsoft.com/office/officeart/2005/8/layout/default#1"/>
    <dgm:cxn modelId="{914D1DFA-AE4C-492B-9FC4-8038A58574F8}" type="presParOf" srcId="{5CE90A38-89BF-4C53-BA0D-AD7E23D4A53F}" destId="{9FD10BAD-6156-494D-8EB6-02D5618FACEE}" srcOrd="4" destOrd="0" presId="urn:microsoft.com/office/officeart/2005/8/layout/default#1"/>
    <dgm:cxn modelId="{56FCD06A-8BC9-42C9-83DF-93F6320E0CAB}" type="presParOf" srcId="{5CE90A38-89BF-4C53-BA0D-AD7E23D4A53F}" destId="{48EDBA36-D60A-4275-B169-1684D9CE55DD}" srcOrd="5" destOrd="0" presId="urn:microsoft.com/office/officeart/2005/8/layout/default#1"/>
    <dgm:cxn modelId="{6F13558A-31D2-4642-AF1F-293628E7FD0E}" type="presParOf" srcId="{5CE90A38-89BF-4C53-BA0D-AD7E23D4A53F}" destId="{0B9CB068-3CF2-409F-8A15-302B27BB9139}" srcOrd="6" destOrd="0" presId="urn:microsoft.com/office/officeart/2005/8/layout/default#1"/>
    <dgm:cxn modelId="{839F646A-33EB-440B-A123-714A189B2739}" type="presParOf" srcId="{5CE90A38-89BF-4C53-BA0D-AD7E23D4A53F}" destId="{40360A82-116E-4C35-A761-B215DE1B1465}" srcOrd="7" destOrd="0" presId="urn:microsoft.com/office/officeart/2005/8/layout/default#1"/>
    <dgm:cxn modelId="{925410F8-11B4-4CD1-868E-2D28F5993489}" type="presParOf" srcId="{5CE90A38-89BF-4C53-BA0D-AD7E23D4A53F}" destId="{E8996987-D2F8-43EE-A1B7-11D00EBBD235}" srcOrd="8" destOrd="0" presId="urn:microsoft.com/office/officeart/2005/8/layout/default#1"/>
    <dgm:cxn modelId="{BEE56533-7E38-4660-854A-E2D009C7FC48}" type="presParOf" srcId="{5CE90A38-89BF-4C53-BA0D-AD7E23D4A53F}" destId="{8CD89758-2F54-4260-ACA6-2F24B616B57A}" srcOrd="9" destOrd="0" presId="urn:microsoft.com/office/officeart/2005/8/layout/default#1"/>
    <dgm:cxn modelId="{43F34E3D-714E-4579-8194-362E2E53B649}" type="presParOf" srcId="{5CE90A38-89BF-4C53-BA0D-AD7E23D4A53F}" destId="{EF800048-D1DB-4627-B1F4-AD355C3B9759}" srcOrd="10"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FF07-16AD-4438-B84F-D9C1F019386B}">
      <dsp:nvSpPr>
        <dsp:cNvPr id="0" name=""/>
        <dsp:cNvSpPr/>
      </dsp:nvSpPr>
      <dsp:spPr>
        <a:xfrm>
          <a:off x="1083563" y="15982"/>
          <a:ext cx="2989674" cy="162547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Acolhimento</a:t>
          </a:r>
          <a:endParaRPr lang="pt-BR" sz="2800" kern="1200" dirty="0">
            <a:solidFill>
              <a:schemeClr val="tx1"/>
            </a:solidFill>
            <a:latin typeface="Arial" panose="020B0604020202020204" pitchFamily="34" charset="0"/>
            <a:cs typeface="Arial" panose="020B0604020202020204" pitchFamily="34" charset="0"/>
          </a:endParaRPr>
        </a:p>
      </dsp:txBody>
      <dsp:txXfrm>
        <a:off x="1083563" y="15982"/>
        <a:ext cx="2989674" cy="1625471"/>
      </dsp:txXfrm>
    </dsp:sp>
    <dsp:sp modelId="{29672A89-FAA5-4A0F-AF9D-13AC516873DC}">
      <dsp:nvSpPr>
        <dsp:cNvPr id="0" name=""/>
        <dsp:cNvSpPr/>
      </dsp:nvSpPr>
      <dsp:spPr>
        <a:xfrm>
          <a:off x="4517534" y="215"/>
          <a:ext cx="2709118" cy="1625471"/>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Resistência  a mudanças</a:t>
          </a:r>
          <a:endParaRPr lang="pt-BR" sz="2800" kern="1200" dirty="0">
            <a:solidFill>
              <a:schemeClr val="tx1"/>
            </a:solidFill>
            <a:latin typeface="Arial" panose="020B0604020202020204" pitchFamily="34" charset="0"/>
            <a:cs typeface="Arial" panose="020B0604020202020204" pitchFamily="34" charset="0"/>
          </a:endParaRPr>
        </a:p>
      </dsp:txBody>
      <dsp:txXfrm>
        <a:off x="4517534" y="215"/>
        <a:ext cx="2709118" cy="1625471"/>
      </dsp:txXfrm>
    </dsp:sp>
    <dsp:sp modelId="{9FD10BAD-6156-494D-8EB6-02D5618FACEE}">
      <dsp:nvSpPr>
        <dsp:cNvPr id="0" name=""/>
        <dsp:cNvSpPr/>
      </dsp:nvSpPr>
      <dsp:spPr>
        <a:xfrm>
          <a:off x="1188393" y="1971207"/>
          <a:ext cx="3126783" cy="1476252"/>
        </a:xfrm>
        <a:prstGeom prst="rect">
          <a:avLst/>
        </a:prstGeom>
        <a:solidFill>
          <a:srgbClr val="EEF5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Falta do Nutricionista</a:t>
          </a:r>
        </a:p>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(NASF)</a:t>
          </a:r>
          <a:endParaRPr lang="pt-BR" sz="2800" kern="1200" dirty="0">
            <a:solidFill>
              <a:schemeClr val="tx1"/>
            </a:solidFill>
            <a:latin typeface="Arial" panose="020B0604020202020204" pitchFamily="34" charset="0"/>
            <a:cs typeface="Arial" panose="020B0604020202020204" pitchFamily="34" charset="0"/>
          </a:endParaRPr>
        </a:p>
      </dsp:txBody>
      <dsp:txXfrm>
        <a:off x="1188393" y="1971207"/>
        <a:ext cx="3126783" cy="1476252"/>
      </dsp:txXfrm>
    </dsp:sp>
    <dsp:sp modelId="{0B9CB068-3CF2-409F-8A15-302B27BB9139}">
      <dsp:nvSpPr>
        <dsp:cNvPr id="0" name=""/>
        <dsp:cNvSpPr/>
      </dsp:nvSpPr>
      <dsp:spPr>
        <a:xfrm>
          <a:off x="4586088" y="1896597"/>
          <a:ext cx="2709118" cy="1625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Ciência dos protocolos</a:t>
          </a:r>
          <a:endParaRPr lang="pt-BR" sz="2800" kern="1200" dirty="0">
            <a:solidFill>
              <a:schemeClr val="tx1"/>
            </a:solidFill>
            <a:latin typeface="Arial" panose="020B0604020202020204" pitchFamily="34" charset="0"/>
            <a:cs typeface="Arial" panose="020B0604020202020204" pitchFamily="34" charset="0"/>
          </a:endParaRPr>
        </a:p>
      </dsp:txBody>
      <dsp:txXfrm>
        <a:off x="4586088" y="1896597"/>
        <a:ext cx="2709118" cy="1625471"/>
      </dsp:txXfrm>
    </dsp:sp>
    <dsp:sp modelId="{E8996987-D2F8-43EE-A1B7-11D00EBBD235}">
      <dsp:nvSpPr>
        <dsp:cNvPr id="0" name=""/>
        <dsp:cNvSpPr/>
      </dsp:nvSpPr>
      <dsp:spPr>
        <a:xfrm>
          <a:off x="1397225" y="3792980"/>
          <a:ext cx="2709118" cy="1625471"/>
        </a:xfrm>
        <a:prstGeom prst="rect">
          <a:avLst/>
        </a:prstGeom>
        <a:solidFill>
          <a:srgbClr val="B080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Reforma da US</a:t>
          </a:r>
          <a:endParaRPr lang="pt-BR" sz="2800" kern="1200" dirty="0">
            <a:solidFill>
              <a:schemeClr val="tx1"/>
            </a:solidFill>
            <a:latin typeface="Arial" panose="020B0604020202020204" pitchFamily="34" charset="0"/>
            <a:cs typeface="Arial" panose="020B0604020202020204" pitchFamily="34" charset="0"/>
          </a:endParaRPr>
        </a:p>
      </dsp:txBody>
      <dsp:txXfrm>
        <a:off x="1397225" y="3792980"/>
        <a:ext cx="2709118" cy="1625471"/>
      </dsp:txXfrm>
    </dsp:sp>
    <dsp:sp modelId="{EF800048-D1DB-4627-B1F4-AD355C3B9759}">
      <dsp:nvSpPr>
        <dsp:cNvPr id="0" name=""/>
        <dsp:cNvSpPr/>
      </dsp:nvSpPr>
      <dsp:spPr>
        <a:xfrm>
          <a:off x="4572122" y="3793192"/>
          <a:ext cx="2709118" cy="1625471"/>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solidFill>
                <a:schemeClr val="tx1"/>
              </a:solidFill>
              <a:latin typeface="Arial" panose="020B0604020202020204" pitchFamily="34" charset="0"/>
              <a:cs typeface="Arial" panose="020B0604020202020204" pitchFamily="34" charset="0"/>
            </a:rPr>
            <a:t>Troca da chefia da US</a:t>
          </a:r>
          <a:endParaRPr lang="pt-BR" sz="2800" kern="1200" dirty="0">
            <a:solidFill>
              <a:schemeClr val="tx1"/>
            </a:solidFill>
            <a:latin typeface="Arial" panose="020B0604020202020204" pitchFamily="34" charset="0"/>
            <a:cs typeface="Arial" panose="020B0604020202020204" pitchFamily="34" charset="0"/>
          </a:endParaRPr>
        </a:p>
      </dsp:txBody>
      <dsp:txXfrm>
        <a:off x="4572122" y="3793192"/>
        <a:ext cx="2709118" cy="16254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CaixaDeTexto 1"/>
        <cdr:cNvSpPr txBox="1"/>
      </cdr:nvSpPr>
      <cdr:spPr>
        <a:xfrm xmlns:a="http://schemas.openxmlformats.org/drawingml/2006/main">
          <a:off x="0" y="0"/>
          <a:ext cx="9696450" cy="39243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t-BR"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400785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189789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222982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181190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187490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409488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110822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100770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320755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178095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D0E63AC-D35F-4B99-AAD7-6633D4860E1F}" type="datetimeFigureOut">
              <a:rPr lang="pt-BR" smtClean="0"/>
              <a:pPr/>
              <a:t>01/05/2014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378912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E63AC-D35F-4B99-AAD7-6633D4860E1F}" type="datetimeFigureOut">
              <a:rPr lang="pt-BR" smtClean="0"/>
              <a:pPr/>
              <a:t>01/05/2014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A1773-6506-4BD6-A2B2-A012F92556C9}" type="slidenum">
              <a:rPr lang="pt-BR" smtClean="0"/>
              <a:pPr/>
              <a:t>‹nº›</a:t>
            </a:fld>
            <a:endParaRPr lang="pt-BR"/>
          </a:p>
        </p:txBody>
      </p:sp>
    </p:spTree>
    <p:extLst>
      <p:ext uri="{BB962C8B-B14F-4D97-AF65-F5344CB8AC3E}">
        <p14:creationId xmlns="" xmlns:p14="http://schemas.microsoft.com/office/powerpoint/2010/main" val="161569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br/url?q=http://www.barrazine.com.br/2011/05/associacao-saude-crianca-agora-tambem-no-barrashopping/&amp;sa=U&amp;ei=oI8wU5aiEcurkAeM-oDABQ&amp;ved=0CDcQ9QEwBQ&amp;usg=AFQjCNEoQ4-pkL-MVHhazcrZSfVPy_qB3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http://www.pueri.com.br/imagens/celulas_tronco/banner_puericultur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2906" y="4488120"/>
            <a:ext cx="1982319" cy="21247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ângulo 3"/>
          <p:cNvSpPr/>
          <p:nvPr/>
        </p:nvSpPr>
        <p:spPr>
          <a:xfrm>
            <a:off x="1798820" y="2396684"/>
            <a:ext cx="8394492" cy="2693045"/>
          </a:xfrm>
          <a:prstGeom prst="rect">
            <a:avLst/>
          </a:prstGeom>
        </p:spPr>
        <p:txBody>
          <a:bodyPr wrap="square">
            <a:spAutoFit/>
          </a:bodyPr>
          <a:lstStyle/>
          <a:p>
            <a:pPr algn="ctr">
              <a:lnSpc>
                <a:spcPct val="150000"/>
              </a:lnSpc>
            </a:pPr>
            <a:r>
              <a:rPr lang="pt-BR" sz="3200" b="1" dirty="0" smtClean="0">
                <a:solidFill>
                  <a:srgbClr val="FF3300"/>
                </a:solidFill>
                <a:latin typeface="Arial Black" pitchFamily="34" charset="0"/>
              </a:rPr>
              <a:t>Qualificação da atenção à saúde da criança na Unidade de Saúde Estrela, Curitiba, Paraná</a:t>
            </a:r>
          </a:p>
          <a:p>
            <a:endParaRPr lang="pt-BR" sz="2500" dirty="0"/>
          </a:p>
        </p:txBody>
      </p:sp>
      <p:sp>
        <p:nvSpPr>
          <p:cNvPr id="5" name="Retângulo 4"/>
          <p:cNvSpPr/>
          <p:nvPr/>
        </p:nvSpPr>
        <p:spPr>
          <a:xfrm>
            <a:off x="2514266" y="5073999"/>
            <a:ext cx="8053800" cy="1692771"/>
          </a:xfrm>
          <a:prstGeom prst="rect">
            <a:avLst/>
          </a:prstGeom>
        </p:spPr>
        <p:txBody>
          <a:bodyPr wrap="square">
            <a:spAutoFit/>
          </a:bodyPr>
          <a:lstStyle/>
          <a:p>
            <a:pPr algn="ctr">
              <a:defRPr/>
            </a:pPr>
            <a:r>
              <a:rPr lang="pt-BR" sz="2400" dirty="0" smtClean="0">
                <a:latin typeface="Arial" panose="020B0604020202020204" pitchFamily="34" charset="0"/>
                <a:cs typeface="Arial" panose="020B0604020202020204" pitchFamily="34" charset="0"/>
              </a:rPr>
              <a:t>Raquel Jaqueline </a:t>
            </a:r>
            <a:r>
              <a:rPr lang="pt-BR" sz="2400" dirty="0" err="1" smtClean="0">
                <a:latin typeface="Arial" panose="020B0604020202020204" pitchFamily="34" charset="0"/>
                <a:cs typeface="Arial" panose="020B0604020202020204" pitchFamily="34" charset="0"/>
              </a:rPr>
              <a:t>Farion</a:t>
            </a:r>
            <a:endParaRPr lang="pt-BR" sz="2400" dirty="0" smtClean="0">
              <a:latin typeface="Arial" panose="020B0604020202020204" pitchFamily="34" charset="0"/>
              <a:cs typeface="Arial" panose="020B0604020202020204" pitchFamily="34" charset="0"/>
            </a:endParaRPr>
          </a:p>
          <a:p>
            <a:pPr algn="ctr">
              <a:defRPr/>
            </a:pPr>
            <a:endParaRPr lang="pt-BR" sz="2400" dirty="0" smtClean="0">
              <a:latin typeface="Arial" panose="020B0604020202020204" pitchFamily="34" charset="0"/>
              <a:cs typeface="Arial" panose="020B0604020202020204" pitchFamily="34" charset="0"/>
            </a:endParaRPr>
          </a:p>
          <a:p>
            <a:pPr algn="ctr">
              <a:defRPr/>
            </a:pPr>
            <a:r>
              <a:rPr lang="pt-BR" sz="2000" dirty="0" smtClean="0">
                <a:latin typeface="Arial" panose="020B0604020202020204" pitchFamily="34" charset="0"/>
                <a:cs typeface="Arial" panose="020B0604020202020204" pitchFamily="34" charset="0"/>
              </a:rPr>
              <a:t>Orientadora: Fabiana Vargas Ferreira</a:t>
            </a:r>
          </a:p>
          <a:p>
            <a:pPr algn="ctr">
              <a:defRPr/>
            </a:pPr>
            <a:endParaRPr lang="pt-BR" sz="1600" dirty="0" smtClean="0">
              <a:latin typeface="Arial" panose="020B0604020202020204" pitchFamily="34" charset="0"/>
              <a:cs typeface="Arial" panose="020B0604020202020204" pitchFamily="34" charset="0"/>
            </a:endParaRPr>
          </a:p>
          <a:p>
            <a:pPr algn="ctr">
              <a:defRPr/>
            </a:pPr>
            <a:r>
              <a:rPr lang="pt-BR" sz="2000" i="1" dirty="0" smtClean="0">
                <a:latin typeface="Arial" panose="020B0604020202020204" pitchFamily="34" charset="0"/>
                <a:cs typeface="Arial" panose="020B0604020202020204" pitchFamily="34" charset="0"/>
              </a:rPr>
              <a:t>Pelotas, 2014</a:t>
            </a:r>
            <a:endParaRPr lang="pt-BR" sz="2000" i="1" dirty="0">
              <a:latin typeface="Arial" panose="020B0604020202020204" pitchFamily="34" charset="0"/>
              <a:cs typeface="Arial" panose="020B0604020202020204" pitchFamily="34" charset="0"/>
            </a:endParaRPr>
          </a:p>
        </p:txBody>
      </p:sp>
      <p:pic>
        <p:nvPicPr>
          <p:cNvPr id="6" name="Imagem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3" y="357188"/>
            <a:ext cx="1298757" cy="1285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ítulo 1"/>
          <p:cNvSpPr>
            <a:spLocks noGrp="1"/>
          </p:cNvSpPr>
          <p:nvPr>
            <p:ph type="ctrTitle"/>
          </p:nvPr>
        </p:nvSpPr>
        <p:spPr>
          <a:xfrm>
            <a:off x="2109866" y="357188"/>
            <a:ext cx="7772400" cy="1470025"/>
          </a:xfrm>
        </p:spPr>
        <p:txBody>
          <a:bodyPr/>
          <a:lstStyle/>
          <a:p>
            <a:pPr eaLnBrk="1" hangingPunct="1"/>
            <a:r>
              <a:rPr lang="pt-BR" sz="2000" b="1" dirty="0" smtClean="0">
                <a:latin typeface="Arial" panose="020B0604020202020204" pitchFamily="34" charset="0"/>
                <a:cs typeface="Arial" panose="020B0604020202020204" pitchFamily="34" charset="0"/>
              </a:rPr>
              <a:t>UNIVERSIDADE FEDERAL DE PELOTAS</a:t>
            </a:r>
            <a:r>
              <a:rPr lang="pt-BR" sz="2000" dirty="0" smtClean="0">
                <a:latin typeface="Arial" panose="020B0604020202020204" pitchFamily="34" charset="0"/>
                <a:cs typeface="Arial" panose="020B0604020202020204" pitchFamily="34" charset="0"/>
              </a:rPr>
              <a:t/>
            </a:r>
            <a:br>
              <a:rPr lang="pt-BR" sz="2000" dirty="0" smtClean="0">
                <a:latin typeface="Arial" panose="020B0604020202020204" pitchFamily="34" charset="0"/>
                <a:cs typeface="Arial" panose="020B0604020202020204" pitchFamily="34" charset="0"/>
              </a:rPr>
            </a:br>
            <a:r>
              <a:rPr lang="pt-BR" sz="2000" b="1" dirty="0" smtClean="0">
                <a:latin typeface="Arial" panose="020B0604020202020204" pitchFamily="34" charset="0"/>
                <a:cs typeface="Arial" panose="020B0604020202020204" pitchFamily="34" charset="0"/>
              </a:rPr>
              <a:t>Faculdade de Medicina</a:t>
            </a:r>
            <a:r>
              <a:rPr lang="pt-BR" sz="2000" dirty="0" smtClean="0">
                <a:latin typeface="Arial" panose="020B0604020202020204" pitchFamily="34" charset="0"/>
                <a:cs typeface="Arial" panose="020B0604020202020204" pitchFamily="34" charset="0"/>
              </a:rPr>
              <a:t/>
            </a:r>
            <a:br>
              <a:rPr lang="pt-BR" sz="2000" dirty="0" smtClean="0">
                <a:latin typeface="Arial" panose="020B0604020202020204" pitchFamily="34" charset="0"/>
                <a:cs typeface="Arial" panose="020B0604020202020204" pitchFamily="34" charset="0"/>
              </a:rPr>
            </a:br>
            <a:r>
              <a:rPr lang="pt-BR" sz="2000" b="1" dirty="0" smtClean="0">
                <a:latin typeface="Arial" panose="020B0604020202020204" pitchFamily="34" charset="0"/>
                <a:cs typeface="Arial" panose="020B0604020202020204" pitchFamily="34" charset="0"/>
              </a:rPr>
              <a:t>Departamento de Medicina Social</a:t>
            </a:r>
            <a:r>
              <a:rPr lang="pt-BR" sz="2000" dirty="0" smtClean="0">
                <a:latin typeface="Arial" panose="020B0604020202020204" pitchFamily="34" charset="0"/>
                <a:cs typeface="Arial" panose="020B0604020202020204" pitchFamily="34" charset="0"/>
              </a:rPr>
              <a:t/>
            </a:r>
            <a:br>
              <a:rPr lang="pt-BR" sz="2000" dirty="0" smtClean="0">
                <a:latin typeface="Arial" panose="020B0604020202020204" pitchFamily="34" charset="0"/>
                <a:cs typeface="Arial" panose="020B0604020202020204" pitchFamily="34" charset="0"/>
              </a:rPr>
            </a:br>
            <a:r>
              <a:rPr lang="pt-BR" sz="2000" b="1" dirty="0" smtClean="0">
                <a:latin typeface="Arial" panose="020B0604020202020204" pitchFamily="34" charset="0"/>
                <a:cs typeface="Arial" panose="020B0604020202020204" pitchFamily="34" charset="0"/>
              </a:rPr>
              <a:t>Curso de Especialização em Saúde da Família - </a:t>
            </a:r>
            <a:r>
              <a:rPr lang="pt-BR" sz="2000" b="1" dirty="0" err="1" smtClean="0">
                <a:latin typeface="Arial" panose="020B0604020202020204" pitchFamily="34" charset="0"/>
                <a:cs typeface="Arial" panose="020B0604020202020204" pitchFamily="34" charset="0"/>
              </a:rPr>
              <a:t>UnaSUS</a:t>
            </a:r>
            <a:r>
              <a:rPr lang="pt-BR" sz="2000" dirty="0" smtClean="0">
                <a:latin typeface="Arial" panose="020B0604020202020204" pitchFamily="34" charset="0"/>
                <a:cs typeface="Arial" panose="020B0604020202020204" pitchFamily="34" charset="0"/>
              </a:rPr>
              <a:t/>
            </a:r>
            <a:br>
              <a:rPr lang="pt-BR" sz="2000" dirty="0" smtClean="0">
                <a:latin typeface="Arial" panose="020B0604020202020204" pitchFamily="34" charset="0"/>
                <a:cs typeface="Arial" panose="020B0604020202020204" pitchFamily="34" charset="0"/>
              </a:rPr>
            </a:br>
            <a:endParaRPr lang="pt-BR" sz="20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85010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7319" y="42951"/>
            <a:ext cx="10515600" cy="1051753"/>
          </a:xfrm>
        </p:spPr>
        <p:txBody>
          <a:bodyPr/>
          <a:lstStyle/>
          <a:p>
            <a:r>
              <a:rPr lang="pt-BR" b="1" dirty="0" smtClean="0">
                <a:solidFill>
                  <a:srgbClr val="FF0000"/>
                </a:solidFill>
                <a:latin typeface="Arial" pitchFamily="34" charset="0"/>
                <a:cs typeface="Arial" pitchFamily="34" charset="0"/>
              </a:rPr>
              <a:t>Metodologia</a:t>
            </a:r>
            <a:endParaRPr lang="pt-BR" b="1"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296213" y="1248815"/>
            <a:ext cx="11694017" cy="5370925"/>
          </a:xfrm>
        </p:spPr>
        <p:txBody>
          <a:bodyPr>
            <a:normAutofit fontScale="32500" lnSpcReduction="20000"/>
          </a:bodyPr>
          <a:lstStyle/>
          <a:p>
            <a:pPr algn="just">
              <a:lnSpc>
                <a:spcPct val="120000"/>
              </a:lnSpc>
            </a:pPr>
            <a:r>
              <a:rPr lang="pt-BR" sz="6000" dirty="0" smtClean="0">
                <a:latin typeface="Arial" pitchFamily="34" charset="0"/>
                <a:cs typeface="Arial" pitchFamily="34" charset="0"/>
              </a:rPr>
              <a:t>Capacitação da equipe;</a:t>
            </a:r>
          </a:p>
          <a:p>
            <a:pPr algn="just">
              <a:lnSpc>
                <a:spcPct val="120000"/>
              </a:lnSpc>
            </a:pPr>
            <a:r>
              <a:rPr lang="pt-BR" sz="6000" dirty="0" smtClean="0">
                <a:latin typeface="Arial" pitchFamily="34" charset="0"/>
                <a:cs typeface="Arial" pitchFamily="34" charset="0"/>
              </a:rPr>
              <a:t>Organização da demanda espontânea;</a:t>
            </a:r>
          </a:p>
          <a:p>
            <a:pPr algn="just">
              <a:lnSpc>
                <a:spcPct val="120000"/>
              </a:lnSpc>
            </a:pPr>
            <a:r>
              <a:rPr lang="pt-BR" sz="6000" dirty="0" smtClean="0">
                <a:latin typeface="Arial" pitchFamily="34" charset="0"/>
                <a:cs typeface="Arial" pitchFamily="34" charset="0"/>
              </a:rPr>
              <a:t>Preenchimento da ficha espelho;</a:t>
            </a:r>
          </a:p>
          <a:p>
            <a:pPr algn="just">
              <a:lnSpc>
                <a:spcPct val="120000"/>
              </a:lnSpc>
            </a:pPr>
            <a:r>
              <a:rPr lang="pt-BR" sz="6000" dirty="0" smtClean="0">
                <a:latin typeface="Arial" pitchFamily="34" charset="0"/>
                <a:cs typeface="Arial" pitchFamily="34" charset="0"/>
              </a:rPr>
              <a:t>Registro na ficha de acompanhamento e no prontuário eletrônico;</a:t>
            </a:r>
          </a:p>
          <a:p>
            <a:pPr algn="just">
              <a:lnSpc>
                <a:spcPct val="120000"/>
              </a:lnSpc>
            </a:pPr>
            <a:r>
              <a:rPr lang="pt-BR" sz="6000" dirty="0" smtClean="0">
                <a:latin typeface="Arial" pitchFamily="34" charset="0"/>
                <a:cs typeface="Arial" pitchFamily="34" charset="0"/>
              </a:rPr>
              <a:t>Cadastramento das crianças no programa da criança;</a:t>
            </a:r>
          </a:p>
          <a:p>
            <a:pPr algn="just">
              <a:lnSpc>
                <a:spcPct val="120000"/>
              </a:lnSpc>
            </a:pPr>
            <a:r>
              <a:rPr lang="pt-BR" sz="6000" dirty="0" smtClean="0">
                <a:latin typeface="Arial" pitchFamily="34" charset="0"/>
                <a:cs typeface="Arial" pitchFamily="34" charset="0"/>
              </a:rPr>
              <a:t>Monitoramento dos indicadores da intervenção;</a:t>
            </a:r>
          </a:p>
          <a:p>
            <a:pPr algn="just">
              <a:lnSpc>
                <a:spcPct val="120000"/>
              </a:lnSpc>
            </a:pPr>
            <a:r>
              <a:rPr lang="pt-BR" sz="6000" dirty="0" smtClean="0">
                <a:latin typeface="Arial" pitchFamily="34" charset="0"/>
                <a:cs typeface="Arial" pitchFamily="34" charset="0"/>
              </a:rPr>
              <a:t>Atividades de promoção a saúde:</a:t>
            </a:r>
          </a:p>
          <a:p>
            <a:pPr marL="0" indent="0" algn="just">
              <a:lnSpc>
                <a:spcPct val="120000"/>
              </a:lnSpc>
              <a:buNone/>
            </a:pPr>
            <a:r>
              <a:rPr lang="pt-BR" sz="6000" dirty="0" smtClean="0">
                <a:latin typeface="Arial" pitchFamily="34" charset="0"/>
                <a:cs typeface="Arial" pitchFamily="34" charset="0"/>
              </a:rPr>
              <a:t>    - Reunião com os pais </a:t>
            </a:r>
          </a:p>
          <a:p>
            <a:pPr algn="just">
              <a:lnSpc>
                <a:spcPct val="120000"/>
              </a:lnSpc>
              <a:buNone/>
            </a:pPr>
            <a:r>
              <a:rPr lang="pt-BR" sz="6000" dirty="0" smtClean="0">
                <a:effectLst>
                  <a:outerShdw blurRad="38100" dist="38100" dir="2700000" algn="tl">
                    <a:srgbClr val="C0C0C0"/>
                  </a:outerShdw>
                </a:effectLst>
                <a:latin typeface="Arial" pitchFamily="34" charset="0"/>
                <a:cs typeface="Arial" pitchFamily="34" charset="0"/>
              </a:rPr>
              <a:t>   </a:t>
            </a:r>
            <a:r>
              <a:rPr lang="pt-BR" sz="6000" dirty="0" smtClean="0">
                <a:latin typeface="Arial" pitchFamily="34" charset="0"/>
                <a:cs typeface="Arial" pitchFamily="34" charset="0"/>
              </a:rPr>
              <a:t> - Escovação dental supervisionada</a:t>
            </a:r>
          </a:p>
          <a:p>
            <a:pPr algn="just">
              <a:lnSpc>
                <a:spcPct val="120000"/>
              </a:lnSpc>
              <a:buNone/>
            </a:pPr>
            <a:r>
              <a:rPr lang="pt-BR" sz="6000" dirty="0" smtClean="0">
                <a:latin typeface="Arial" pitchFamily="34" charset="0"/>
                <a:cs typeface="Arial" pitchFamily="34" charset="0"/>
              </a:rPr>
              <a:t>    - Orientação nutricional individual e coletiva</a:t>
            </a:r>
          </a:p>
          <a:p>
            <a:pPr algn="just">
              <a:lnSpc>
                <a:spcPct val="150000"/>
              </a:lnSpc>
            </a:pPr>
            <a:endParaRPr lang="pt-BR" sz="2000" dirty="0" smtClean="0">
              <a:latin typeface="Arial" pitchFamily="34" charset="0"/>
              <a:cs typeface="Arial" pitchFamily="34" charset="0"/>
            </a:endParaRPr>
          </a:p>
          <a:p>
            <a:pPr marL="0" indent="0" algn="just">
              <a:lnSpc>
                <a:spcPct val="170000"/>
              </a:lnSpc>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pic>
        <p:nvPicPr>
          <p:cNvPr id="20482" name="Picture 2"/>
          <p:cNvPicPr>
            <a:picLocks noChangeAspect="1" noChangeArrowheads="1"/>
          </p:cNvPicPr>
          <p:nvPr/>
        </p:nvPicPr>
        <p:blipFill>
          <a:blip r:embed="rId2"/>
          <a:srcRect/>
          <a:stretch>
            <a:fillRect/>
          </a:stretch>
        </p:blipFill>
        <p:spPr bwMode="auto">
          <a:xfrm>
            <a:off x="8269122" y="3026535"/>
            <a:ext cx="3227742" cy="26675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E:\PÓS ESF\Foto Raquel US Estrela.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8199" y="123154"/>
            <a:ext cx="3908494" cy="3122322"/>
          </a:xfrm>
          <a:prstGeom prst="rect">
            <a:avLst/>
          </a:prstGeom>
          <a:noFill/>
          <a:ln>
            <a:noFill/>
          </a:ln>
        </p:spPr>
      </p:pic>
      <p:pic>
        <p:nvPicPr>
          <p:cNvPr id="3" name="Imagem 2" descr="E:\DSC00046.JPG"/>
          <p:cNvPicPr/>
          <p:nvPr/>
        </p:nvPicPr>
        <p:blipFill>
          <a:blip r:embed="rId3" cstate="print"/>
          <a:srcRect/>
          <a:stretch>
            <a:fillRect/>
          </a:stretch>
        </p:blipFill>
        <p:spPr bwMode="auto">
          <a:xfrm>
            <a:off x="1983346" y="3342873"/>
            <a:ext cx="4457995" cy="3515127"/>
          </a:xfrm>
          <a:prstGeom prst="rect">
            <a:avLst/>
          </a:prstGeom>
          <a:noFill/>
          <a:ln w="9525">
            <a:noFill/>
            <a:miter lim="800000"/>
            <a:headEnd/>
            <a:tailEnd/>
          </a:ln>
        </p:spPr>
      </p:pic>
      <p:pic>
        <p:nvPicPr>
          <p:cNvPr id="4" name="Imagem 3"/>
          <p:cNvPicPr/>
          <p:nvPr/>
        </p:nvPicPr>
        <p:blipFill>
          <a:blip r:embed="rId4"/>
          <a:srcRect/>
          <a:stretch>
            <a:fillRect/>
          </a:stretch>
        </p:blipFill>
        <p:spPr bwMode="auto">
          <a:xfrm>
            <a:off x="6915954" y="965914"/>
            <a:ext cx="4674683" cy="5613393"/>
          </a:xfrm>
          <a:prstGeom prst="rect">
            <a:avLst/>
          </a:prstGeom>
          <a:noFill/>
          <a:ln w="9525">
            <a:noFill/>
            <a:miter lim="800000"/>
            <a:headEnd/>
            <a:tailEnd/>
          </a:ln>
        </p:spPr>
      </p:pic>
      <p:sp>
        <p:nvSpPr>
          <p:cNvPr id="5" name="AutoShape 2" descr="data:image/jpeg;base64,/9j/4AAQSkZJRgABAQAAAQABAAD/2wCEAAkGBxQTEhUUEhQVFRUXFBYYGBcXFxcUHBcaFxoXIBQWHBgaHSggGholHRcWIjEhJSkrLi4uHB8zODMuNygtLisBCgoKDg0OGxAQGy8kICYtLCwsLCwsLDQ0LCwsNCwsLDQsLCwsLCwsLC8sLCwsLCwsLCwsLCwsLCwsLCwsLCwsLP/AABEIAHgBQAMBEQACEQEDEQH/xAAbAAEAAgMBAQAAAAAAAAAAAAAABAUBAwYCB//EADsQAAIBAgQDBgUCBQQBBQAAAAECAAMRBAUSITFBURMiYXGBkQYyobHB0fAjQlJy4TNigrIVFDRDotL/xAAaAQEAAwEBAQAAAAAAAAAAAAAAAgMEAQUG/8QAMBEAAgIBBAECBQMEAgMAAAAAAAECAxEEEiExQRNRIjJhcZEzsfAFFIHBodEkQuH/2gAMAwEAAhEDEQA/AO7mU94QBAEAQBAEAQBAEAQABABFuM6BOAQBAEAQBAEAQBAEAQBAEAQBAEAQBAEAQADALDA5qyGzd5fHiPKTjNoz26aM+uGdHSqhgCpuDL08nlyi4vDPcERAEAQDiZlPeEAQBAEAQCZg8teoLiwXqZNRbKLNRGDx5NmIyh1XUCGA6Q4NEYaqEnh8FfIGknYjKnRNZt4jmJNwaWTPDUwnLaiLhqJdgo4mRSyy6c1CLkySCcPUIsC1tj0vzkvlZVhXwXsYw+DeqHe/DjfmYUW+Ts7Y1NRwYwWXPUBK2ABtvEYti2+NbwyQ2R1Oqn1/xO+mytayv6kA0GDaCLNe1vOQxzg0b47d3gsP/BVOq+5/ST9Nmb+8h7M14jKHRSxK2HjOODRKGqhKW1FfIGkQBAEAQBAEAQBAEAQDlM4+MRRqVKapqZbKvIX31EnjtsLDxklEoldhtGtPj2lzpVPO6+9rzu05/cL2L3K88o1/kJB/pYaT5+Mi00WxsjLospwmIBoFQuStKxI+ZjutPztxb/b9obUVmXRXOzHC5Za5TRHympUYcfnK+ey2t5TPXqZSeFwjJqKX8z7LV6mj5Hv/ALXJYH14j6zRLVRj2ZVVJ+D2My/qQ243UhrDrbj7CWQ1Fc+EyDg12T1N9xuJcRMwDiZlPeEAQBAEAQC+oKtagEDaSLXHl4dJcvijg86bdNrm1lGqjQrYfUQAykb28OdpxKUScp1X4TeGQsow+uoOg3Ppw+sjBZZfqZ7K3+C5o4oVKlSmeFrD02aWJ5bRilW4QjNd/wAwVOXUiuICniCR9DK4rEjZdJSpbRnPf9Y+QifZzSfpkzIf9Op5/iSh0ynV/qRGUf8At6n/AC/6xD5WNR+tH/H7lPQxDIQVJ2laeDbKEZrDRe5mgL0XHNgPsR+ZbLtM8+htQnH6GM3wD1GBS1gtuNuZicW3wNNfCEWpFZisuqIuprW87yDi0a69RCbwiFIF4gCAIAgCAIAgCAIBR5zmxpq/cOoMES52JIHesOPHnJIzWTbe0+fVssOoBW1Ene/Xmb+clko2ngZfuRe5ttYTuRtLv4bxHZWbXdeDqenIjxkX2SR9Bo1QwVlYMrC6sP5h+okWjVXZuNZXtHKElaaKC5GxYtfTTB5cCSelushZPZDccm23siZr4wAaUAVRsAoAHoBPMnOU3mTNFVCiRsFiWBax4A9TwE6lhoncltZKw2JLKr8CwB43tfx5yU4YbXsUR5SZOyzGntVBta+8lVXiSZTdFODOgysaQ1O99DG39rbr6C9vSeymn0eQTp0HEzKe8IAgCAIAgFrVy4Gkj0rk23/PsZZt4yjJG9qxxs6JeS9qL9pfTbbV19ZKGfJRqvT42d/QzgdNNKlXkzEjyvtEcJNi3dZKNft+5FpZjRVtQpEHr9+c4pR9i2VFslhyJGPUJWp1OR2J+x+v0nZcSTK6W5VSh5NGd4Jy+pQSCBw5WnJxeclmluiobW8G/AUjSouX2vc29LCditseSu2SttSiecnW9BwOJ1D/AOsQ+VndS8XRb+n7kChlNRiAV0jmTaQUGaJamtLKeSwzOuDVpIP5WBP0sJOT5SM1EGq5SflGM6w1RnBQEjTyNuZiabfB3S2QjF7n5Kyrg6oF2VrDxv8AmVuLNcbq28JkWRLRAEAQBAEAQBAEAxAPluP+ICzuyjZnJF+XQ28gJZtRhc8ts04fAVrU2LaFq30knqdieYBPOG0cSbNdfB16LhCCGIOm29wONoUlJZR2UZReGaEwbimK1u7q0jxPl05RlZwc2vG4nZBj6tOvSQM1hUAKEkDc2YWPAzrEG1JH0h20iuBctda1gOK20ke6/WYtSsxX3NleI2tvyirrVHdgid1jpckjUFDcBtxvY79B5CVVUp5b6XBdO7GFHtmMoq1Ar1KgZEdwFbbYbawL87A2PPeXuhNx847MtmoeGus9E/E5dqdKVFgV13YB7sluBsTdjxNudjwl6gm9+DJKTjiGfJjGVtFYBiFffVv3WNu4fWx8ZmVbisLn2/2afUWeeP5wdFl2LLFGIuyHcKRdlKnYH+YXsbTmmsUJvc+zPqa+NyOmpVAwDKbg8DPTMRxhEynvGIBmAYgCAZnQbsPinT5WI+3tOptdEJ1xn8yPVfH1HFmY26cIcmyMaYReUjw2JYoEJ7o5Rl4wSVcVLdjk1ThM21cQzKFYkheAhtshGuMW2l2baOPqKLBjbpxnVJojKiuTy0a8Rinf5yT4cvaG2yUK4Q+VChiXS+liL8YTa6E64T+ZGxswqn+dvtG5kVRWvBGF733vOFvBK/8AI1f629h+k7uZT/b1ex5qY6qQQWJB4xuZ1U1p5SI+nwkS0aT0gDSYAKnpAGk9DAyUud5v2fcT5uZ5jwHj4nhBXKeOEULZxUv8w9WY/Yicw2VuTLDLs7a9m6cdV1+u4895xtr6klJnS021AEA2P7tJFqaZmqLKSwOkAk7HhbedDaPm+H+FGesoTvUi66rEF0QniR77i8luMThyd18QUq1NQuGo0wpsWINmIAAVbEW4c9/KVvbj4iyG5Se0h1MKwoq9RV7X5WIF9KsRrA8xeV/bo0Zysy7NOVZPUd7F0NO4KppuAOWkcrcj4yWYvrsg90eXhojVspWhje1YFyxuqqNl5Fiebbk6RyBMsi+MFf8A77i4NYrResN3qlVQG+y3OkADnYM3rMtvxy2+ETg/iUn56I+WZQatWtSdyEWlZtOxbv3387t5AiXUY2bim+eZKOf5/GWq4OnS0qyk01uwLXPfGyWI2BG/TaWZbyytxUdq9uSVgqWHVw7Imsmyt1O528eO8Rm8YZ2yqOdy7IebJRDl3bs2N7PYndRzsDtw8+E5BvJ26K2/U8ZPWC0yy6QbkgAjuhiSF9LzBqU5WF1UV6aTOn+HsRxpn5t6l+odm5cjf3noaa1WQ+3B591eybRcFRNJSeBRX+kewnMIlvl7g0V/pHsIwhvl7mTSU8QPaMBSa8jsh0HtGBufuFpKOAHtGEHJvyBSXoPaMIbpe4NJeg9owhufuZNMdB7TuDm5gUx0HtGBuZgUwOAHtOYDk35HZDoPadwNz9zJpjoPaBljQOg9oGWAg6D2gZbApjoPaBljsx0EDLBQdBAyxoHQQMsBB0EDJhQp4W+kDLM6B0EHMmnG4lKSF6hAVR+wPGAfGcdiXd2YgDWSxJI7tzfSL+m8p4fJdyj3QpX+RL+IBP1tvINpdssSb6RlqL7hFIYWuCpI9RG6PljbLwjq/hPPEo6kdu5fcH5qZFuXMfbaShLHfkrnH28HfWl5SczX+G2R9eH0XtZQxK6RyW4BuOnCVSqz0zRC/C5WT1mTVKqKadgwsGB/lPMHxlU0/JdVJJPaypekxLFz2JJGpdNVr24G67HzEkq4+5F2y8RJmSUnT+JUColtNNQCGuSQLgnidtpxRW7KEpvbiX4LbBZGNS1KhJcb2NrAn048PaWxrUSmdzlwUWaraoaLc9TA3tYklkC9Oe3gesyajMZOX8x5L9PhxS+pT5fjnoVgxUuxRu0XmbkXC2vvcEi9vrJ1NYeOuhZFprw1yXeErUKhPZuDU3PY1lNwTx7rEWO/ES9fCVSam/Y8YsUqN3YBqh6BR42AGwA4/mVym5GiutQ5ZBpYZqyM9UXC09VrdSSyDhclVTfofGdSx0QlLd8xqUkarqFNlBsdV+jXFrhixt7cpnvWZJF+nwotnV5S4VkK/wDy7MP7FNmv4cLePvZo5fBtMmqi1Y2y+mwzCAIAgCAIAgCAIAgCAIAgCAIAgCAIBQfF3xOmCpgkaqjX0Je1+rHoBAPj+bZ/iMQxNWqxHJQSqj/iNoBBw+IdDemzIeqkr9oB3fwf8f1A60sW2pGNhUOxU8tXUQC9+N8RRraaSBHq6GYP2mkUgdNiSL3ubbHbaRk0Sim3wVmAyULSUMgaoo7w27zeJ5gTHucpvng9HYoVrC5J+Tqzd1xoNiQPAevl7yLrjue0nG2Sgtywb8kwdQ121aezG44bnntyk4QhLGOyqydkM568YImTYFaOOq6O+tVg3etZQWPAWJJBPG425TRCafRksqceZd9ney0pISZkjfIGcf1KNvQnY+k45JdsFVnOMYDWiBWUjcm7MtxrXQvEWvxMpd0Hxkkk0VGcZiNWtGpPT5d4g/22FyT4WBlbjmWDbGbUMpokYXNtRXunWBZibAKSt2Sn1I4X49TLtyUfhM0YObyyxwOZBLBxZj/KLnTxtqI4efWcjP3LLKvZFf8AElFzVR6SalLrcXt/EsQL8bC2g+hkbq9/K9sZI1T2JpmnNqC0KY4ux+bdlVmPEkDa3nyEjjalGPRdCO55l2yreizOrsqMFJOgXsb+ZNvQTu40f2fnKMVH1VAeyVadCzsg7xYMdwTYC9he3ORc4xaz5KbK5Lj6dI6X/wBFTdWeoFcOuxO/dYcR02PKSWY9kZKNmMHL1sWd6pUMjDTo4aVFxT/4m+/mJXZDfxnDRftcK92Mp/xF18M4hVen3tTFQnAj5+8GF+XdIPkOk7p3iTWO/wDRm1KeE85wdpNhjEAQBAEAQBAEAQBAEAQBAEAQBAEAwzWFzwEA+BfEuanE4mpVPyk2XwQfKPz6wCNgcJrZdRsD+JFvBJLJZDBDUP4Z3ZkHHciwA89x7yOSW0j43AFR2egK6vZrne5uLeW31nU/JxxxwdT8G4GnWw1SmAtOrRc6mPB1ccG8O76WBnZR3IQnsZbpmAp1AjvS747hpuHG38p4WP0MyTplDlcm+vURs+F8exjDJU1s1ipK2JDaha52ABBU+N4q24+YXb8/L39S2yvtSWGlRqWw0km3W56W3/WSjHLaiRslhJz/AAW+Ay1aIuzXIG7EBR4mXwrjDoyWXSs+Yi5niw6M2/YIpZuI7XY2Qc9O2558Os7OaivqVECrjzUZtN00AIRfa9gSAOo4TzrHueZeSxFZXqk85OKOmhQCb2F+tt/fjJeMA9UsEHe42Yi2obGx5XFjb9YdmxBcGujTeme45sr3e/eHMXNtyBa/HrJqxPvyWQm0+y9ywl/4pYMqAopGwdj8zbbWUd0ceLS3LUTuFKzgqamMq9pUpo3d2+YauN9vKVx9zXGrflN9HrC03CnXpvqJGnhJMuqjtSTIL4rSXUfKDra+1j3efPUNvSUWVptP/H8+xCxqM3jvz/j/AL6LnJhqw3Z2P8MlCrDlsUuP7SJc25RUkZa0lJxZV1cIKTtcXpVNgDuFvfVT8OJI/wATuc4aNNa4dcn30Zy+hUFXsmsSq01AUbvTDA61HK+51X2ItIxr22LHT5Mk5LY1Lvr8H0WazGIAgCAIAgCAIAgCAIAgCAIAgCAIBV/E7EYWrbmoX0YgH6EwD5LXwg1Oy0e4NQ2U6VIJ39Ocqz9S1Jexa5DglNNamlne7ABOIItp738osL8Lm8jnMmi3alFS8lplWWuvZ1KiC6UyUp73DsbszE8WNhIuWHhE1D4dzXRHxeVVmpVXIpaRd10qNR0kE2Nri9je9+EmsZK5Z254wVGVOVd6Q+Ssya+O6027y+R17n05yW74clSjmeC2GasNhTSzqbgBUHzEEHbkNvHeRrqlY3hkr9TXp0nNd/zkZbiQqnU+ltdtO2lVsLWLdN/ptI36ZxawsktJr42J5lj6Z8HQ5RnGm4Wz77FrqSNuYUi3GwsJqhRJR6wefbr6na4p5N+Mxo7TXXp3UhBT72tFcFuIsLE3WxseHKV27oxyi6E1LojYjEF6Thz8/wBhe1jPNy1PguwRcsBNF2v81VmBO2oWAv7icsaU0vp+AaKo/fH9/v1tR01gfv8AfnOguMqpBRqPE7TLdLPCOkHLanZ1KnhVe/qxP2Ilti3RX2RFEzCYkBaw6VmI/wCSqR95cpfAjRp485KvBb1avmv/AFEsj0jdX0/v/omOZ0sRW5pg2de5bUL2v5Hh7ziXuQvg5RxHsn/ClRhWqq5JNRFfc37yEhvoyzsElHCMmor2ST91+xY4tApKsNSMN1PMfr4yGdrJpepEqcFjmpVuxJBKuopVDxZHKlqbeh+l5oj9DNd8SzLtcZ9//p30sMogCAIAgCAYvAF4AvAAMAahABYQBeAA0DA1DqIO4MFh1EDDMlh1g5gqPiuqBhah4/L/ANlnMncM+dYPMadtTKwZCzqFU9/VuN+RG432sTKJRb4RqrlFLnwdPltdFW9MKAbkW2BJlOWnya1GLj8JvdKj6dQTbfUlmN/APYDz3lsdpnlvXBoxGJOGou9R9TMrLTpi1t72HdG533PCTWM8Fcs7cM5bLcKHU0d9ZsyHdb92xBPINsDJRkk8sonFtYXBuywBiSFYG+5a9yd+Z6XnoVuGMRPA1cb3h2csn/8ApbNfe/ra/lLMrsyNWNbcf8FhhEa1lcCQk4rsupqta+FnnFVtTVKVS+koo97kt53t7StJM1TlOtJYefcgVswdQwrbFF7rC9nsNj4NsNvaebPTbJccpnq03+pHlYfsdNgEVaKU9gAii3Tbcdes8uzc5uRpUX7FZmFAqZpqmmcwzRhaVz085OckkMPosg92AHyj93mfbw2+zri14PFVlGJYcVempbwYEgG/Ui3tOpS9LPlP/g5teeivxlLsKjMTemyi1tzqW+1upBHtL65b4/Uvoe1sxlKEKS3zMxY+Z5emw9JoWDfGLjFJ99m92kWy1LB6QTqOMgYzUpDLcMpupAub+XO9yIjnPBC9QdfxEgYyu2rWiAlrg6i1tt7KBwvva+1yJbKtM8uu2Uc4WSHUw9M71CznUCdVzcj5TbhtLFBLoolbLps+lzpEQBAEA04vErTUsx2+/hJwg5vCK7bY1x3SOWxudVHOx0L0H5M9KvTQj3yeLdrbJ9cIrixPEy/avYybpe4LHqZxRS6R1zk+2xqPUxtXeB6k8Yy/yAbcIcU+0FOS6bMXncL2G+S5yZJhRS6Qc5PtsFj1M5tivAdk323+QDG1ew9SeMZf5AM64p9oKcl02YvGF7DfLOcmSZxRS6Qc5PtsXjavYepPGMv8mNU7tXsc3P3F4whufuDG1ex1zk+WzJnFGK6Qc5vtv8mI2x7wPUnjGX+ReHFPtBTkumxO7V7DfLvIvOKKXSDnJ9tjV4xsXsHZJ8Nv8jV4w4RfaCskuE3+QIcU+0FOS6bE7tXsN8nzkTihFdIOycu2/wAi8bY94O+pPGMv8i8OMX2jismum/yJ3avYKck85YhRS8Bzk+2JxRiukHZN8Nv8i8bY94HqTxjL/IvDin2gpyj02ZvO7V7DfLvJi8YOZZ9Bnhn1IgCAIByXxBi9dTTyXb15z1NNXthn3PC11u+zHhFXNJiEAQBAEAQBAEAQBAEAQCbkqA1kBF9/wZTe8VvBo0iTuimXOaZuaVQoEUiwO/jMlOnU4bmz0NTrHVZtUUeKtJMTRLqoV1vw6jl47SUZSps2t5TIyjXqanOKw0VuQ4XXVF+C94/iX6meyH3Mmiq9S3npclpnaLVpdovFGI9AbH9Zm07dc9r8m3VqN1W+PhnNT0Txy2yDACoSz/KvLqf8fmZdTa4JKPbN2i08bG5S6RuqfERBsiLoHAHYkfiQWjTXxPksl/UWniEVg8Z1SptTWtTsCTYjr6dRJadzUnCRHVxrlBWw4z4LHHYrsKNMoq76RuP9pPLymeuv1bJJs13W+hTFxS8fsasrzDtyUqU1+W+3+ZK6n0luiyGn1C1DcJxRqyOgExFRRvpBt7iT1EnKqLK9HBQ1EorwU+YC1V/72+811/IvsefesWS+7OkyymtKmit81Q+9xex9Np51zdk210j2NPGNNcYy7kc7mmG7Oqy8r3HkeE30z3wTPJ1FXp2OJ0eX4dXwyq1rMv13385gtm43OS8Hr0Vxnp1F+Uc/SwxSuqNydfUX2M3OalU5L2PKjU671CXuixzfC9piVUbXUXPgL3MoonspcjXqqvU1KivKNuOzBcOezpItwNyfp5mQrpdy3zZO7UR079OtGFrJiabawq1FF7/Y+XhO7ZUTW3lM4p16qt7liSKPB0DUdUHM+w5mbJy2Rcjzaq3ZNRXk6rF0kqI9FQLoBbwJHdt7WnmQlKElY/J7lsYWRlUu0cfPWPAPoM8I+qEAQBAODxfztf8AqM9uHyo+Ys+dmqSICAIAgCAIAgCAIAgCAIBPyP8A108z9jKNR+mzTo/1omz4j/1z/asjpf0yzX/rP7IsPhwaaVRjwufoN5TquZxijToFtqlJ9GzI8IVoEiwdxsTy/p/JkdRYnbh9Ino6nGhtdv8AiNuT5e1NXRyrK3IX6WP0tIX3KbUo9onpdPKpOMmmmcxi6BpuyHkbeY5GejCW6KkeNbW65uL8F78P96hUUcbt9V2mPU8WRbPT0PxUziu+f2Odm88gl1suZaQqm1m5c9+BlUbk5uCNE9NKNSsfk6HMcUtOjTLIHB0ix2t3TvwPSYaoOdkkng9W+2NdUXKOev2MrV1US+GCg8xbfbiNuc444s22s6p7qd1CSf2Kz4Xa9VydyUJv6iaNYsQS+pj/AKc82Sb9jQmG7TFMvLWxPkDvLHPZSn9CqNXqalx+rLfNsA9R1ZWUBeFyeN9zw8BMlNsIRaa7N+p087ZqUWlg0/E+Guq1BxXY+R/Q/eT0k8NxK/6jVmKmvHZ4r1CuDpkGxBUg+pnYpPUNP6kZycdJFr6ElVGIFOquzowuPUXH5Ehl0uUH0y5JalRsXafIqMBjFvzp2+84l/47+4k0tWvsUmeoRXe/OxHlYTZp3mtHna1NXSyeMvy5q2rSQNI4nx4D6SVtyrxnyQo08rs48Fl8LYbdqh5bD8/iZ9ZPqJs/ptfLsf2JeBwFRKzVGZCGvcAnnw5ctpTZbCVaik+DRTRZC12Nrkp8+w2iqbcG7w/P1mvTT3Q+x5+tq2WvHnk7CeUe+IAgCAcfnuF0VSeTbj8z1dNPdD7Hga2rZY/ZldNBkEAQBAEAQBAEAQBAEAQCRgMR2dRXtex4SuyG+LiW0WenYpexbV81w7nU1Jiept/+pmjRdFYUv5+DdPV6abzKDb/x/wBkbMc41p2dNdC/vbbgJZVp9st0nllN+s3w2QWEYzfMlqKiICFXiD1tYD03iilwblLs5qtTG2MYxWEiDg6/ZurjkfccxLpx3xcTNVP05qS8EjOcWtWpqUEd0A35yFFbrjhl2rujbPdFGvLsc1FtQ3B2I4XnbalYsMhRfKmW5Fm+PwzHU1I6uew3PvaZ1VfFYUuDY9RpZPdKPJCzXMzWsANKjgPyZdTSq+e2Z9TqndhJYSNmZ5ktSlTQAgrYm/gLfmRppcJuTJ6jUxsrjBLo15NmPYsb3Ktxt4cDJX0+ouOyGk1Hoy56ZuwWZIld3sQrXt1G4PCQsplKtRzyiynUwhdKeOGMuzRUqVXZT39xbluTb7e0W0SlGMU+hRqoQnObXfRVVG1EseJJJ9ZpSwsIxSe5tss8HmarQekwJvfT6/od5nnS3Ypo2VaqMaXXJfYxXzFTh1pAHUCL9Np2NLVrmcnqYy06r8mrKcwNF78VPzD7HzkrqvUjjyQ0uodMs+H2es0x+uqHS4sBYnw5zlNW2G2R3U6j1Ld8PBZ4bG0sRtWUBhzJAvfpz9JmnXOnmD4Nld9Wo4tXJpzLMBTBo06ejqTbn0tx85Oqre/Uk8kNRqFWnVCOCMcyUYfslBDHYnla+59ZZ6Ldu99FP9zFaf0ornyVYE0mEtM2zJayILHUOJ9NwPM/aZqKXXJ88G7VamN0IrHKOtnlnuiAIAgEbH4Jaq6W9D0llVjreUU30RtjtZyeNy2pTO4uOo3H+J6dd0J9Hh3aayp8rj3IcuM4gCAIAgCAIAgCAIAgCAIAgCAIAgCAIAgCAIAgCAIAgCAIAgEnDYzQLaEO97stzK517vLLq7ti6T+6NWIrs7FmNyZKMVFYRCyyVkt0uzXJEBAEA//Z"/>
          <p:cNvSpPr>
            <a:spLocks noChangeAspect="1" noChangeArrowheads="1"/>
          </p:cNvSpPr>
          <p:nvPr/>
        </p:nvSpPr>
        <p:spPr bwMode="auto">
          <a:xfrm>
            <a:off x="155575" y="-685800"/>
            <a:ext cx="3810000" cy="14287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4" name="Picture 4" descr="http://www.telessaudeam.org.br/banner_animado_saude_crianca_2007.gif"/>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3965575" y="156156"/>
            <a:ext cx="2949261" cy="11059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7797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39" y="0"/>
            <a:ext cx="10515600" cy="1325563"/>
          </a:xfrm>
        </p:spPr>
        <p:txBody>
          <a:bodyPr/>
          <a:lstStyle/>
          <a:p>
            <a:r>
              <a:rPr lang="pt-BR" b="1" dirty="0" smtClean="0">
                <a:solidFill>
                  <a:srgbClr val="FF0000"/>
                </a:solidFill>
                <a:latin typeface="Arial" pitchFamily="34" charset="0"/>
                <a:cs typeface="Arial" pitchFamily="34" charset="0"/>
              </a:rPr>
              <a:t>Resultados</a:t>
            </a:r>
            <a:endParaRPr lang="pt-BR" b="1"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843509" y="1221385"/>
            <a:ext cx="10515600" cy="5434247"/>
          </a:xfrm>
        </p:spPr>
        <p:txBody>
          <a:bodyPr>
            <a:normAutofit fontScale="70000" lnSpcReduction="20000"/>
          </a:bodyPr>
          <a:lstStyle/>
          <a:p>
            <a:pPr algn="just">
              <a:buNone/>
            </a:pPr>
            <a:r>
              <a:rPr lang="pt-BR" dirty="0" smtClean="0">
                <a:latin typeface="Arial" pitchFamily="34" charset="0"/>
                <a:cs typeface="Arial" pitchFamily="34" charset="0"/>
              </a:rPr>
              <a:t>Meta-  Ampliar a cobertura da atenção à saúde de crianças da unidade saúde para 80%.</a:t>
            </a:r>
          </a:p>
          <a:p>
            <a:pPr>
              <a:buNone/>
            </a:pPr>
            <a:r>
              <a:rPr lang="pt-BR" dirty="0" smtClean="0">
                <a:latin typeface="Arial" pitchFamily="34" charset="0"/>
                <a:cs typeface="Arial" pitchFamily="34" charset="0"/>
              </a:rPr>
              <a:t>Indicador- Proporção de crianças entre zero e 72 meses inscritas no programa da unidade de saúde.</a:t>
            </a:r>
          </a:p>
          <a:p>
            <a:pPr>
              <a:buNone/>
            </a:pPr>
            <a:endParaRPr lang="pt-BR" sz="2400" dirty="0" smtClean="0"/>
          </a:p>
          <a:p>
            <a:pPr>
              <a:buNone/>
            </a:pPr>
            <a:endParaRPr lang="pt-BR" sz="2200"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buNone/>
            </a:pPr>
            <a:r>
              <a:rPr lang="pt-BR" sz="1100" dirty="0" smtClean="0"/>
              <a:t>         </a:t>
            </a:r>
            <a:r>
              <a:rPr lang="pt-BR" sz="1100" dirty="0" smtClean="0">
                <a:latin typeface="Arial" pitchFamily="34" charset="0"/>
                <a:cs typeface="Arial" pitchFamily="34" charset="0"/>
              </a:rPr>
              <a:t>Fonte: Planilha de Coleta de Dados Final</a:t>
            </a:r>
          </a:p>
          <a:p>
            <a:endParaRPr lang="pt-BR" dirty="0"/>
          </a:p>
        </p:txBody>
      </p:sp>
      <p:graphicFrame>
        <p:nvGraphicFramePr>
          <p:cNvPr id="4" name="Gráfico 3"/>
          <p:cNvGraphicFramePr/>
          <p:nvPr/>
        </p:nvGraphicFramePr>
        <p:xfrm>
          <a:off x="1073672" y="2269760"/>
          <a:ext cx="9044690" cy="393616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9643673" y="119920"/>
            <a:ext cx="2353455" cy="369332"/>
          </a:xfrm>
          <a:prstGeom prst="rect">
            <a:avLst/>
          </a:prstGeom>
          <a:solidFill>
            <a:schemeClr val="bg1"/>
          </a:solidFill>
        </p:spPr>
        <p:txBody>
          <a:bodyPr wrap="square" rtlCol="0">
            <a:spAutoFit/>
          </a:bodyPr>
          <a:lstStyle/>
          <a:p>
            <a:endParaRPr lang="pt-BR" dirty="0"/>
          </a:p>
        </p:txBody>
      </p:sp>
      <p:pic>
        <p:nvPicPr>
          <p:cNvPr id="4098"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23331" y="156055"/>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8090" y="360608"/>
            <a:ext cx="10804474" cy="6032697"/>
          </a:xfrm>
        </p:spPr>
        <p:txBody>
          <a:bodyPr>
            <a:normAutofit fontScale="70000" lnSpcReduction="20000"/>
          </a:bodyPr>
          <a:lstStyle/>
          <a:p>
            <a:pPr algn="just">
              <a:buNone/>
            </a:pPr>
            <a:r>
              <a:rPr lang="pt-BR" sz="3100" dirty="0" smtClean="0">
                <a:latin typeface="Arial" pitchFamily="34" charset="0"/>
                <a:cs typeface="Arial" pitchFamily="34" charset="0"/>
              </a:rPr>
              <a:t>Meta- Realizar a primeira consulta na primeira semana de vida para 100% das crianças cadastradas.</a:t>
            </a:r>
          </a:p>
          <a:p>
            <a:pPr algn="just">
              <a:buNone/>
            </a:pPr>
            <a:r>
              <a:rPr lang="pt-BR" sz="3100" dirty="0" smtClean="0">
                <a:latin typeface="Arial" pitchFamily="34" charset="0"/>
                <a:cs typeface="Arial" pitchFamily="34" charset="0"/>
              </a:rPr>
              <a:t>Indicador- Proporção de crianças com primeira consulta na primeira semana de vida. </a:t>
            </a:r>
          </a:p>
          <a:p>
            <a:pPr>
              <a:buNone/>
            </a:pPr>
            <a:endParaRPr lang="pt-BR" sz="2100" dirty="0" smtClean="0">
              <a:latin typeface="Arial" pitchFamily="34" charset="0"/>
              <a:cs typeface="Arial" pitchFamily="34" charset="0"/>
            </a:endParaRPr>
          </a:p>
          <a:p>
            <a:pPr>
              <a:buNone/>
            </a:pPr>
            <a:endParaRPr lang="pt-BR" dirty="0" smtClean="0"/>
          </a:p>
          <a:p>
            <a:endParaRPr lang="pt-BR" dirty="0" smtClean="0"/>
          </a:p>
          <a:p>
            <a:endParaRPr lang="pt-BR" dirty="0" smtClean="0"/>
          </a:p>
          <a:p>
            <a:endParaRPr lang="pt-BR" dirty="0" smtClean="0"/>
          </a:p>
          <a:p>
            <a:endParaRPr lang="pt-BR" dirty="0" smtClean="0"/>
          </a:p>
          <a:p>
            <a:endParaRPr lang="pt-BR" dirty="0" smtClean="0"/>
          </a:p>
          <a:p>
            <a:pPr>
              <a:buNone/>
            </a:pPr>
            <a:endParaRPr lang="pt-BR" dirty="0" smtClean="0"/>
          </a:p>
          <a:p>
            <a:pPr>
              <a:buNone/>
            </a:pPr>
            <a:endParaRPr lang="pt-BR" dirty="0" smtClean="0"/>
          </a:p>
          <a:p>
            <a:pPr>
              <a:buNone/>
            </a:pPr>
            <a:r>
              <a:rPr lang="pt-BR" dirty="0" smtClean="0"/>
              <a:t> </a:t>
            </a:r>
          </a:p>
          <a:p>
            <a:pPr>
              <a:buNone/>
            </a:pPr>
            <a:endParaRPr lang="pt-BR" sz="1600" dirty="0" smtClean="0"/>
          </a:p>
          <a:p>
            <a:pPr>
              <a:buNone/>
            </a:pPr>
            <a:endParaRPr lang="pt-BR" dirty="0" smtClean="0"/>
          </a:p>
          <a:p>
            <a:pPr>
              <a:buNone/>
            </a:pPr>
            <a:r>
              <a:rPr lang="pt-BR" sz="1200" dirty="0" smtClean="0"/>
              <a:t>       </a:t>
            </a:r>
          </a:p>
          <a:p>
            <a:pPr>
              <a:buNone/>
            </a:pPr>
            <a:endParaRPr lang="pt-BR" sz="1200" dirty="0" smtClean="0"/>
          </a:p>
          <a:p>
            <a:pPr>
              <a:buNone/>
            </a:pPr>
            <a:endParaRPr lang="pt-BR" sz="1200" dirty="0" smtClean="0"/>
          </a:p>
          <a:p>
            <a:pPr>
              <a:buNone/>
            </a:pPr>
            <a:r>
              <a:rPr lang="pt-BR" sz="1200" dirty="0" smtClean="0"/>
              <a:t>                      Fonte: Planilha de Coleta de Dados Final</a:t>
            </a:r>
          </a:p>
          <a:p>
            <a:endParaRPr lang="pt-BR" dirty="0"/>
          </a:p>
        </p:txBody>
      </p:sp>
      <p:graphicFrame>
        <p:nvGraphicFramePr>
          <p:cNvPr id="4" name="Gráfico 3"/>
          <p:cNvGraphicFramePr/>
          <p:nvPr>
            <p:extLst>
              <p:ext uri="{D42A27DB-BD31-4B8C-83A1-F6EECF244321}">
                <p14:modId xmlns="" xmlns:p14="http://schemas.microsoft.com/office/powerpoint/2010/main" val="954483787"/>
              </p:ext>
            </p:extLst>
          </p:nvPr>
        </p:nvGraphicFramePr>
        <p:xfrm>
          <a:off x="1297585" y="1635617"/>
          <a:ext cx="8625904" cy="445444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71816" y="5487909"/>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8397" y="321973"/>
            <a:ext cx="10515600" cy="6138788"/>
          </a:xfrm>
        </p:spPr>
        <p:txBody>
          <a:bodyPr/>
          <a:lstStyle/>
          <a:p>
            <a:pPr algn="just">
              <a:buNone/>
            </a:pPr>
            <a:r>
              <a:rPr lang="pt-PT" sz="2200" dirty="0" smtClean="0">
                <a:latin typeface="Arial" pitchFamily="34" charset="0"/>
                <a:cs typeface="Arial" pitchFamily="34" charset="0"/>
              </a:rPr>
              <a:t>Meta- </a:t>
            </a:r>
            <a:r>
              <a:rPr lang="pt-BR" sz="2200" dirty="0" smtClean="0">
                <a:latin typeface="Arial" pitchFamily="34" charset="0"/>
                <a:cs typeface="Arial" pitchFamily="34" charset="0"/>
              </a:rPr>
              <a:t>Ampliar a cobertura de primeira consulta odontológica para 100% das crianças moradoras da área de abrangência, de 6 a 72 meses de idade</a:t>
            </a:r>
          </a:p>
          <a:p>
            <a:pPr algn="just">
              <a:buNone/>
            </a:pPr>
            <a:r>
              <a:rPr lang="pt-BR" sz="2200" dirty="0" smtClean="0">
                <a:latin typeface="Arial" pitchFamily="34" charset="0"/>
                <a:cs typeface="Arial" pitchFamily="34" charset="0"/>
              </a:rPr>
              <a:t>Indicador- Proporção de crianças de 6 a 72 meses com primeira consulta odontológica.</a:t>
            </a:r>
          </a:p>
          <a:p>
            <a:pPr>
              <a:buNone/>
            </a:pPr>
            <a:endParaRPr lang="pt-BR" sz="1600" dirty="0" smtClean="0">
              <a:latin typeface="Arial" pitchFamily="34" charset="0"/>
              <a:cs typeface="Arial" pitchFamily="34" charset="0"/>
            </a:endParaRPr>
          </a:p>
          <a:p>
            <a:endParaRPr lang="pt-BR" dirty="0"/>
          </a:p>
        </p:txBody>
      </p:sp>
      <p:graphicFrame>
        <p:nvGraphicFramePr>
          <p:cNvPr id="4" name="Gráfico 3"/>
          <p:cNvGraphicFramePr/>
          <p:nvPr>
            <p:extLst>
              <p:ext uri="{D42A27DB-BD31-4B8C-83A1-F6EECF244321}">
                <p14:modId xmlns="" xmlns:p14="http://schemas.microsoft.com/office/powerpoint/2010/main" val="3965550179"/>
              </p:ext>
            </p:extLst>
          </p:nvPr>
        </p:nvGraphicFramePr>
        <p:xfrm>
          <a:off x="976858" y="1918952"/>
          <a:ext cx="8886669" cy="38972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905080" y="6032505"/>
            <a:ext cx="2319866" cy="369332"/>
          </a:xfrm>
          <a:prstGeom prst="rect">
            <a:avLst/>
          </a:prstGeom>
        </p:spPr>
        <p:txBody>
          <a:bodyPr wrap="none">
            <a:spAutoFit/>
          </a:bodyPr>
          <a:lstStyle/>
          <a:p>
            <a:r>
              <a:rPr lang="pt-BR" dirty="0" smtClean="0"/>
              <a:t> </a:t>
            </a:r>
            <a:r>
              <a:rPr lang="pt-BR" sz="1000" dirty="0" smtClean="0"/>
              <a:t>Fonte: Planilha de Coleta de Dados Final</a:t>
            </a:r>
            <a:endParaRPr lang="pt-BR" sz="1000" dirty="0"/>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29393" y="5388386"/>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8941" y="360608"/>
            <a:ext cx="11054286" cy="6017707"/>
          </a:xfrm>
        </p:spPr>
        <p:txBody>
          <a:bodyPr/>
          <a:lstStyle/>
          <a:p>
            <a:pPr algn="just">
              <a:buNone/>
            </a:pPr>
            <a:r>
              <a:rPr lang="pt-BR" sz="1900" dirty="0" smtClean="0">
                <a:latin typeface="Arial" pitchFamily="34" charset="0"/>
                <a:cs typeface="Arial" pitchFamily="34" charset="0"/>
              </a:rPr>
              <a:t>Meta- Ampliar a cobertura de ação coletiva de exame bucal com finalidade epidemiológica para estabelecimento de prioridade de atendimento (identificação das crianças de alto risco) em 100% das crianças de 6 a 72 meses de idade da(s) creche(s ) foco(s) da intervenção da área de abrangência.</a:t>
            </a:r>
          </a:p>
          <a:p>
            <a:pPr algn="just">
              <a:buNone/>
            </a:pPr>
            <a:r>
              <a:rPr lang="pt-BR" sz="1900" dirty="0" smtClean="0">
                <a:latin typeface="Arial" pitchFamily="34" charset="0"/>
                <a:cs typeface="Arial" pitchFamily="34" charset="0"/>
              </a:rPr>
              <a:t>Indicador- Proporção de crianças  de 6 a 72 meses </a:t>
            </a:r>
            <a:r>
              <a:rPr lang="pt-BR" sz="1900" dirty="0" err="1" smtClean="0">
                <a:latin typeface="Arial" pitchFamily="34" charset="0"/>
                <a:cs typeface="Arial" pitchFamily="34" charset="0"/>
              </a:rPr>
              <a:t>frequentadoras</a:t>
            </a:r>
            <a:r>
              <a:rPr lang="pt-BR" sz="1900" dirty="0" smtClean="0">
                <a:latin typeface="Arial" pitchFamily="34" charset="0"/>
                <a:cs typeface="Arial" pitchFamily="34" charset="0"/>
              </a:rPr>
              <a:t> da creche participantes </a:t>
            </a:r>
            <a:r>
              <a:rPr lang="pt-BR" sz="2000" dirty="0" smtClean="0">
                <a:latin typeface="Arial" pitchFamily="34" charset="0"/>
                <a:cs typeface="Arial" pitchFamily="34" charset="0"/>
              </a:rPr>
              <a:t>de ação coletiva de exame bucal.</a:t>
            </a:r>
          </a:p>
          <a:p>
            <a:pPr>
              <a:buNone/>
            </a:pPr>
            <a:endParaRPr lang="pt-BR" sz="2000" dirty="0" smtClean="0"/>
          </a:p>
          <a:p>
            <a:pPr>
              <a:buNone/>
            </a:pPr>
            <a:endParaRPr lang="pt-BR" sz="2000" dirty="0" smtClean="0"/>
          </a:p>
          <a:p>
            <a:pPr>
              <a:buNone/>
            </a:pPr>
            <a:endParaRPr lang="pt-BR" sz="2000" dirty="0" smtClean="0"/>
          </a:p>
          <a:p>
            <a:endParaRPr lang="pt-BR" dirty="0"/>
          </a:p>
        </p:txBody>
      </p:sp>
      <p:graphicFrame>
        <p:nvGraphicFramePr>
          <p:cNvPr id="4" name="Gráfico 3"/>
          <p:cNvGraphicFramePr/>
          <p:nvPr>
            <p:extLst>
              <p:ext uri="{D42A27DB-BD31-4B8C-83A1-F6EECF244321}">
                <p14:modId xmlns="" xmlns:p14="http://schemas.microsoft.com/office/powerpoint/2010/main" val="2671193161"/>
              </p:ext>
            </p:extLst>
          </p:nvPr>
        </p:nvGraphicFramePr>
        <p:xfrm>
          <a:off x="768557" y="2240924"/>
          <a:ext cx="8885108" cy="4437194"/>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875004" y="6596390"/>
            <a:ext cx="2473754" cy="261610"/>
          </a:xfrm>
          <a:prstGeom prst="rect">
            <a:avLst/>
          </a:prstGeom>
        </p:spPr>
        <p:txBody>
          <a:bodyPr wrap="none">
            <a:spAutoFit/>
          </a:bodyPr>
          <a:lstStyle/>
          <a:p>
            <a:pPr>
              <a:buNone/>
            </a:pPr>
            <a:r>
              <a:rPr lang="pt-BR" sz="1100" dirty="0" smtClean="0"/>
              <a:t>Fonte: Planilha de Coleta de Dados Final</a:t>
            </a: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23331" y="5473901"/>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4699" y="193183"/>
            <a:ext cx="11139081" cy="6462449"/>
          </a:xfrm>
        </p:spPr>
        <p:txBody>
          <a:bodyPr/>
          <a:lstStyle/>
          <a:p>
            <a:pPr algn="just">
              <a:buNone/>
            </a:pPr>
            <a:r>
              <a:rPr lang="pt-BR" sz="2200" dirty="0" smtClean="0">
                <a:latin typeface="Arial" pitchFamily="34" charset="0"/>
                <a:cs typeface="Arial" pitchFamily="34" charset="0"/>
              </a:rPr>
              <a:t>Meta- Ampliar cobertura de primeira consulta odontológica em 100% das crianças de 6 a 72 meses da área classificados como alto risco para doenças bucais</a:t>
            </a:r>
          </a:p>
          <a:p>
            <a:pPr>
              <a:buNone/>
            </a:pPr>
            <a:r>
              <a:rPr lang="pt-BR" sz="2200" dirty="0" smtClean="0">
                <a:latin typeface="Arial" pitchFamily="34" charset="0"/>
                <a:cs typeface="Arial" pitchFamily="34" charset="0"/>
              </a:rPr>
              <a:t>Indicador- Proporção de crianças de 6 a 72 meses classificadas como alto risco de saúde bucal.</a:t>
            </a:r>
          </a:p>
          <a:p>
            <a:pPr>
              <a:buNone/>
            </a:pPr>
            <a:endParaRPr lang="pt-BR" dirty="0"/>
          </a:p>
        </p:txBody>
      </p:sp>
      <p:graphicFrame>
        <p:nvGraphicFramePr>
          <p:cNvPr id="4" name="Gráfico 3"/>
          <p:cNvGraphicFramePr/>
          <p:nvPr>
            <p:extLst>
              <p:ext uri="{D42A27DB-BD31-4B8C-83A1-F6EECF244321}">
                <p14:modId xmlns="" xmlns:p14="http://schemas.microsoft.com/office/powerpoint/2010/main" val="2879509648"/>
              </p:ext>
            </p:extLst>
          </p:nvPr>
        </p:nvGraphicFramePr>
        <p:xfrm>
          <a:off x="1009650" y="1828800"/>
          <a:ext cx="8853878" cy="442209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00234" y="6197084"/>
            <a:ext cx="2266967" cy="246221"/>
          </a:xfrm>
          <a:prstGeom prst="rect">
            <a:avLst/>
          </a:prstGeom>
        </p:spPr>
        <p:txBody>
          <a:bodyPr wrap="none">
            <a:spAutoFit/>
          </a:bodyPr>
          <a:lstStyle/>
          <a:p>
            <a:pPr>
              <a:buNone/>
            </a:pPr>
            <a:r>
              <a:rPr lang="pt-BR" sz="1000" dirty="0" smtClean="0"/>
              <a:t>Fonte: Planilha de Coleta de Dados Final</a:t>
            </a: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33179" y="5306743"/>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1972" y="566670"/>
            <a:ext cx="11046818" cy="5849120"/>
          </a:xfrm>
        </p:spPr>
        <p:txBody>
          <a:bodyPr/>
          <a:lstStyle/>
          <a:p>
            <a:pPr>
              <a:buNone/>
            </a:pPr>
            <a:r>
              <a:rPr lang="pt-BR" sz="2200" dirty="0" smtClean="0">
                <a:latin typeface="Arial" pitchFamily="34" charset="0"/>
                <a:cs typeface="Arial" pitchFamily="34" charset="0"/>
              </a:rPr>
              <a:t>Meta - Monitorar o crescimento em 100% das crianças.</a:t>
            </a:r>
          </a:p>
          <a:p>
            <a:pPr>
              <a:buNone/>
            </a:pPr>
            <a:r>
              <a:rPr lang="pt-PT" sz="2200" dirty="0" smtClean="0">
                <a:latin typeface="Arial" pitchFamily="34" charset="0"/>
                <a:cs typeface="Arial" pitchFamily="34" charset="0"/>
              </a:rPr>
              <a:t>Indicador- Proporção de crianças com monitoramento de crescimento.</a:t>
            </a:r>
          </a:p>
          <a:p>
            <a:pPr>
              <a:buNone/>
            </a:pPr>
            <a:endParaRPr lang="pt-BR" sz="2400" dirty="0" smtClean="0"/>
          </a:p>
          <a:p>
            <a:endParaRPr lang="pt-BR" dirty="0"/>
          </a:p>
        </p:txBody>
      </p:sp>
      <p:graphicFrame>
        <p:nvGraphicFramePr>
          <p:cNvPr id="4" name="Gráfico 3"/>
          <p:cNvGraphicFramePr/>
          <p:nvPr>
            <p:extLst>
              <p:ext uri="{D42A27DB-BD31-4B8C-83A1-F6EECF244321}">
                <p14:modId xmlns="" xmlns:p14="http://schemas.microsoft.com/office/powerpoint/2010/main" val="4242347322"/>
              </p:ext>
            </p:extLst>
          </p:nvPr>
        </p:nvGraphicFramePr>
        <p:xfrm>
          <a:off x="1066798" y="1532586"/>
          <a:ext cx="8586867" cy="4448489"/>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90175" y="6092153"/>
            <a:ext cx="2266967" cy="246221"/>
          </a:xfrm>
          <a:prstGeom prst="rect">
            <a:avLst/>
          </a:prstGeom>
        </p:spPr>
        <p:txBody>
          <a:bodyPr wrap="none">
            <a:spAutoFit/>
          </a:bodyPr>
          <a:lstStyle/>
          <a:p>
            <a:pPr>
              <a:buNone/>
            </a:pPr>
            <a:r>
              <a:rPr lang="pt-BR" sz="1000" dirty="0" smtClean="0"/>
              <a:t>Fonte: Planilha de Coleta de Dados Final</a:t>
            </a: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61968" y="5201812"/>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6062" y="399245"/>
            <a:ext cx="11132748" cy="5507895"/>
          </a:xfrm>
        </p:spPr>
        <p:txBody>
          <a:bodyPr/>
          <a:lstStyle/>
          <a:p>
            <a:pPr algn="just">
              <a:buNone/>
            </a:pPr>
            <a:r>
              <a:rPr lang="pt-BR" sz="2600" dirty="0" smtClean="0">
                <a:latin typeface="Arial" pitchFamily="34" charset="0"/>
                <a:cs typeface="Arial" pitchFamily="34" charset="0"/>
              </a:rPr>
              <a:t>Meta - Monitorar o desenvolvimento em 100% das crianças.</a:t>
            </a:r>
          </a:p>
          <a:p>
            <a:pPr algn="just">
              <a:buNone/>
            </a:pPr>
            <a:r>
              <a:rPr lang="pt-PT" sz="2600" dirty="0" smtClean="0">
                <a:latin typeface="Arial" pitchFamily="34" charset="0"/>
                <a:cs typeface="Arial" pitchFamily="34" charset="0"/>
              </a:rPr>
              <a:t>Indicador- Proporção de crianças com monitoramento de desenvolvimento.</a:t>
            </a:r>
            <a:endParaRPr lang="pt-BR" sz="2600" dirty="0" smtClean="0">
              <a:latin typeface="Arial" pitchFamily="34" charset="0"/>
              <a:cs typeface="Arial" pitchFamily="34" charset="0"/>
            </a:endParaRPr>
          </a:p>
          <a:p>
            <a:pPr>
              <a:buNone/>
            </a:pPr>
            <a:endParaRPr lang="pt-BR" dirty="0"/>
          </a:p>
        </p:txBody>
      </p:sp>
      <p:graphicFrame>
        <p:nvGraphicFramePr>
          <p:cNvPr id="4" name="Gráfico 3"/>
          <p:cNvGraphicFramePr/>
          <p:nvPr>
            <p:extLst>
              <p:ext uri="{D42A27DB-BD31-4B8C-83A1-F6EECF244321}">
                <p14:modId xmlns="" xmlns:p14="http://schemas.microsoft.com/office/powerpoint/2010/main" val="2470609912"/>
              </p:ext>
            </p:extLst>
          </p:nvPr>
        </p:nvGraphicFramePr>
        <p:xfrm>
          <a:off x="912838" y="1712890"/>
          <a:ext cx="8590925" cy="41482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76434" y="6082784"/>
            <a:ext cx="2473754" cy="261610"/>
          </a:xfrm>
          <a:prstGeom prst="rect">
            <a:avLst/>
          </a:prstGeom>
        </p:spPr>
        <p:txBody>
          <a:bodyPr wrap="none">
            <a:spAutoFit/>
          </a:bodyPr>
          <a:lstStyle/>
          <a:p>
            <a:pPr>
              <a:buNone/>
            </a:pPr>
            <a:r>
              <a:rPr lang="pt-BR" sz="1100" dirty="0" smtClean="0"/>
              <a:t>Fonte: Planilha de Coleta de Dados Final</a:t>
            </a: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20300" y="5488237"/>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0761" y="283335"/>
            <a:ext cx="10888048" cy="5069168"/>
          </a:xfrm>
        </p:spPr>
        <p:txBody>
          <a:bodyPr/>
          <a:lstStyle/>
          <a:p>
            <a:pPr>
              <a:buNone/>
            </a:pPr>
            <a:r>
              <a:rPr lang="pt-BR" b="1" dirty="0" smtClean="0"/>
              <a:t> </a:t>
            </a:r>
            <a:r>
              <a:rPr lang="pt-BR" b="1" dirty="0" smtClean="0">
                <a:latin typeface="Arial" pitchFamily="34" charset="0"/>
                <a:cs typeface="Arial" pitchFamily="34" charset="0"/>
              </a:rPr>
              <a:t>Meta -</a:t>
            </a:r>
            <a:r>
              <a:rPr lang="pt-BR" dirty="0" smtClean="0">
                <a:latin typeface="Arial" pitchFamily="34" charset="0"/>
                <a:cs typeface="Arial" pitchFamily="34" charset="0"/>
              </a:rPr>
              <a:t>  Vacinar 100% das crianças de acordo com a idade.</a:t>
            </a:r>
          </a:p>
          <a:p>
            <a:pPr algn="just">
              <a:buNone/>
            </a:pPr>
            <a:r>
              <a:rPr lang="pt-BR" dirty="0" smtClean="0">
                <a:latin typeface="Arial" pitchFamily="34" charset="0"/>
                <a:cs typeface="Arial" pitchFamily="34" charset="0"/>
              </a:rPr>
              <a:t>Indicador </a:t>
            </a:r>
            <a:r>
              <a:rPr lang="pt-PT" dirty="0" smtClean="0">
                <a:latin typeface="Arial" pitchFamily="34" charset="0"/>
                <a:cs typeface="Arial" pitchFamily="34" charset="0"/>
              </a:rPr>
              <a:t>proporção de crianças com vacinação em dia para a idade.</a:t>
            </a:r>
          </a:p>
          <a:p>
            <a:endParaRPr lang="pt-BR" dirty="0" smtClean="0"/>
          </a:p>
          <a:p>
            <a:endParaRPr lang="pt-BR" dirty="0"/>
          </a:p>
        </p:txBody>
      </p:sp>
      <p:graphicFrame>
        <p:nvGraphicFramePr>
          <p:cNvPr id="4" name="Gráfico 3"/>
          <p:cNvGraphicFramePr/>
          <p:nvPr>
            <p:extLst>
              <p:ext uri="{D42A27DB-BD31-4B8C-83A1-F6EECF244321}">
                <p14:modId xmlns="" xmlns:p14="http://schemas.microsoft.com/office/powerpoint/2010/main" val="2445285472"/>
              </p:ext>
            </p:extLst>
          </p:nvPr>
        </p:nvGraphicFramePr>
        <p:xfrm>
          <a:off x="1238249" y="1700011"/>
          <a:ext cx="8700229" cy="417613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762000" y="592455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8"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61968" y="5434319"/>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QfrO4v1baUFebW5IGcPkbEdZpSESw2ryTefAS_wWXsvM42jLroEw"/>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416107" y="3252013"/>
            <a:ext cx="2298503" cy="276242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ângulo 2"/>
          <p:cNvSpPr/>
          <p:nvPr/>
        </p:nvSpPr>
        <p:spPr>
          <a:xfrm>
            <a:off x="2796115" y="606065"/>
            <a:ext cx="7769243" cy="707886"/>
          </a:xfrm>
          <a:prstGeom prst="rect">
            <a:avLst/>
          </a:prstGeom>
        </p:spPr>
        <p:txBody>
          <a:bodyPr wrap="none">
            <a:spAutoFit/>
          </a:bodyPr>
          <a:lstStyle/>
          <a:p>
            <a:r>
              <a:rPr lang="pt-BR" sz="4000" b="1" dirty="0" smtClean="0">
                <a:solidFill>
                  <a:srgbClr val="FF0000"/>
                </a:solidFill>
                <a:latin typeface="Arial" panose="020B0604020202020204" pitchFamily="34" charset="0"/>
                <a:cs typeface="Arial" panose="020B0604020202020204" pitchFamily="34" charset="0"/>
              </a:rPr>
              <a:t>ROTEIRO DA APRESENTAÇÃO</a:t>
            </a:r>
            <a:endParaRPr lang="pt-BR" sz="4000" dirty="0">
              <a:solidFill>
                <a:srgbClr val="FF0000"/>
              </a:solidFill>
              <a:latin typeface="Arial" panose="020B0604020202020204" pitchFamily="34" charset="0"/>
              <a:cs typeface="Arial" panose="020B0604020202020204" pitchFamily="34" charset="0"/>
            </a:endParaRPr>
          </a:p>
        </p:txBody>
      </p:sp>
      <p:sp>
        <p:nvSpPr>
          <p:cNvPr id="4" name="Retângulo 3"/>
          <p:cNvSpPr/>
          <p:nvPr/>
        </p:nvSpPr>
        <p:spPr>
          <a:xfrm>
            <a:off x="634583" y="1603311"/>
            <a:ext cx="8781524" cy="3970318"/>
          </a:xfrm>
          <a:prstGeom prst="rect">
            <a:avLst/>
          </a:prstGeom>
        </p:spPr>
        <p:txBody>
          <a:bodyPr wrap="square">
            <a:spAutoFit/>
          </a:bodyPr>
          <a:lstStyle/>
          <a:p>
            <a:pPr marL="342900" indent="-342900" algn="just">
              <a:spcBef>
                <a:spcPts val="1200"/>
              </a:spcBef>
              <a:buClr>
                <a:schemeClr val="tx2"/>
              </a:buClr>
              <a:buFontTx/>
              <a:buChar char="o"/>
            </a:pPr>
            <a:r>
              <a:rPr lang="pt-BR" sz="2400" dirty="0" smtClean="0">
                <a:latin typeface="Arial" panose="020B0604020202020204" pitchFamily="34" charset="0"/>
                <a:cs typeface="Arial" panose="020B0604020202020204" pitchFamily="34" charset="0"/>
              </a:rPr>
              <a:t>Introdução; </a:t>
            </a:r>
          </a:p>
          <a:p>
            <a:pPr marL="342900" indent="-342900" algn="just">
              <a:spcBef>
                <a:spcPts val="1200"/>
              </a:spcBef>
              <a:buClr>
                <a:schemeClr val="tx2"/>
              </a:buClr>
              <a:buFontTx/>
              <a:buChar char="o"/>
            </a:pPr>
            <a:r>
              <a:rPr lang="pt-BR" sz="2400" dirty="0" smtClean="0">
                <a:latin typeface="Arial" panose="020B0604020202020204" pitchFamily="34" charset="0"/>
                <a:cs typeface="Arial" panose="020B0604020202020204" pitchFamily="34" charset="0"/>
              </a:rPr>
              <a:t>Objetivos; </a:t>
            </a:r>
          </a:p>
          <a:p>
            <a:pPr marL="342900" indent="-342900" algn="just">
              <a:spcBef>
                <a:spcPts val="1200"/>
              </a:spcBef>
              <a:buClr>
                <a:schemeClr val="tx2"/>
              </a:buClr>
              <a:buFontTx/>
              <a:buChar char="o"/>
            </a:pPr>
            <a:r>
              <a:rPr lang="pt-BR" sz="2400" dirty="0" smtClean="0">
                <a:latin typeface="Arial" panose="020B0604020202020204" pitchFamily="34" charset="0"/>
                <a:cs typeface="Arial" panose="020B0604020202020204" pitchFamily="34" charset="0"/>
              </a:rPr>
              <a:t>Metas; </a:t>
            </a:r>
          </a:p>
          <a:p>
            <a:pPr marL="342900" indent="-342900" algn="just">
              <a:spcBef>
                <a:spcPts val="1200"/>
              </a:spcBef>
              <a:buClr>
                <a:schemeClr val="tx2"/>
              </a:buClr>
              <a:buFontTx/>
              <a:buChar char="o"/>
            </a:pPr>
            <a:r>
              <a:rPr lang="pt-BR" sz="2400" dirty="0" smtClean="0">
                <a:latin typeface="Arial" panose="020B0604020202020204" pitchFamily="34" charset="0"/>
                <a:cs typeface="Arial" panose="020B0604020202020204" pitchFamily="34" charset="0"/>
              </a:rPr>
              <a:t>Metodologia; </a:t>
            </a:r>
          </a:p>
          <a:p>
            <a:pPr marL="342900" indent="-342900" algn="just">
              <a:spcBef>
                <a:spcPts val="1200"/>
              </a:spcBef>
              <a:buClr>
                <a:schemeClr val="tx2"/>
              </a:buClr>
              <a:buFontTx/>
              <a:buChar char="o"/>
            </a:pPr>
            <a:r>
              <a:rPr lang="pt-BR" sz="2400" dirty="0" smtClean="0">
                <a:latin typeface="Arial" panose="020B0604020202020204" pitchFamily="34" charset="0"/>
                <a:cs typeface="Arial" panose="020B0604020202020204" pitchFamily="34" charset="0"/>
              </a:rPr>
              <a:t>Resultados;</a:t>
            </a:r>
          </a:p>
          <a:p>
            <a:pPr marL="342900" indent="-342900" algn="just">
              <a:spcBef>
                <a:spcPts val="1200"/>
              </a:spcBef>
              <a:buClr>
                <a:schemeClr val="tx2"/>
              </a:buClr>
              <a:buFontTx/>
              <a:buChar char="o"/>
            </a:pPr>
            <a:r>
              <a:rPr lang="pt-BR" sz="2400" dirty="0" smtClean="0">
                <a:latin typeface="Arial" panose="020B0604020202020204" pitchFamily="34" charset="0"/>
                <a:cs typeface="Arial" panose="020B0604020202020204" pitchFamily="34" charset="0"/>
              </a:rPr>
              <a:t>Discussão;</a:t>
            </a:r>
          </a:p>
          <a:p>
            <a:pPr marL="342900" indent="-342900" algn="just">
              <a:spcBef>
                <a:spcPts val="1200"/>
              </a:spcBef>
              <a:buClr>
                <a:schemeClr val="tx2"/>
              </a:buClr>
              <a:buFontTx/>
              <a:buChar char="o"/>
            </a:pPr>
            <a:r>
              <a:rPr lang="pt-BR" sz="2400" dirty="0" smtClean="0">
                <a:latin typeface="Arial" panose="020B0604020202020204" pitchFamily="34" charset="0"/>
                <a:cs typeface="Arial" panose="020B0604020202020204" pitchFamily="34" charset="0"/>
              </a:rPr>
              <a:t>Reflexão crítica sobre seu processo pessoal de aprendizagem e na implementação da intervenção; </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65984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0304" y="309094"/>
            <a:ext cx="11173496" cy="5867870"/>
          </a:xfrm>
        </p:spPr>
        <p:txBody>
          <a:bodyPr>
            <a:normAutofit/>
          </a:bodyPr>
          <a:lstStyle/>
          <a:p>
            <a:pPr>
              <a:buNone/>
            </a:pPr>
            <a:r>
              <a:rPr lang="pt-BR" dirty="0" smtClean="0"/>
              <a:t>Meta </a:t>
            </a:r>
            <a:r>
              <a:rPr lang="pt-BR" b="1" dirty="0" smtClean="0"/>
              <a:t>-</a:t>
            </a:r>
            <a:r>
              <a:rPr lang="pt-BR" dirty="0" smtClean="0"/>
              <a:t> Realizar suplementação de ferro em 100% das crianças.</a:t>
            </a:r>
          </a:p>
          <a:p>
            <a:pPr>
              <a:buNone/>
            </a:pPr>
            <a:r>
              <a:rPr lang="pt-PT" dirty="0" smtClean="0"/>
              <a:t>Indicador- Proporção de crianças com suplementação de ferro.</a:t>
            </a:r>
          </a:p>
          <a:p>
            <a:pPr>
              <a:buNone/>
            </a:pPr>
            <a:endParaRPr lang="pt-BR" sz="2000" dirty="0"/>
          </a:p>
        </p:txBody>
      </p:sp>
      <p:graphicFrame>
        <p:nvGraphicFramePr>
          <p:cNvPr id="4" name="Gráfico 3"/>
          <p:cNvGraphicFramePr/>
          <p:nvPr>
            <p:extLst>
              <p:ext uri="{D42A27DB-BD31-4B8C-83A1-F6EECF244321}">
                <p14:modId xmlns="" xmlns:p14="http://schemas.microsoft.com/office/powerpoint/2010/main" val="2689084857"/>
              </p:ext>
            </p:extLst>
          </p:nvPr>
        </p:nvGraphicFramePr>
        <p:xfrm>
          <a:off x="929391" y="1532586"/>
          <a:ext cx="8629650" cy="43676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762000" y="592455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20300" y="309094"/>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7425" y="437882"/>
            <a:ext cx="11156395" cy="5319356"/>
          </a:xfrm>
        </p:spPr>
        <p:txBody>
          <a:bodyPr/>
          <a:lstStyle/>
          <a:p>
            <a:pPr>
              <a:buNone/>
            </a:pPr>
            <a:r>
              <a:rPr lang="pt-BR" dirty="0" smtClean="0">
                <a:latin typeface="Arial" pitchFamily="34" charset="0"/>
                <a:cs typeface="Arial" pitchFamily="34" charset="0"/>
              </a:rPr>
              <a:t>Meta</a:t>
            </a:r>
            <a:r>
              <a:rPr lang="pt-BR" b="1" dirty="0" smtClean="0">
                <a:latin typeface="Arial" pitchFamily="34" charset="0"/>
                <a:cs typeface="Arial" pitchFamily="34" charset="0"/>
              </a:rPr>
              <a:t> -</a:t>
            </a:r>
            <a:r>
              <a:rPr lang="pt-BR" dirty="0" smtClean="0">
                <a:latin typeface="Arial" pitchFamily="34" charset="0"/>
                <a:cs typeface="Arial" pitchFamily="34" charset="0"/>
              </a:rPr>
              <a:t> Realizar triagem auditiva em 100% das crianças.</a:t>
            </a:r>
          </a:p>
          <a:p>
            <a:pPr algn="just">
              <a:buNone/>
            </a:pPr>
            <a:r>
              <a:rPr lang="pt-PT" dirty="0" smtClean="0">
                <a:latin typeface="Arial" pitchFamily="34" charset="0"/>
                <a:cs typeface="Arial" pitchFamily="34" charset="0"/>
              </a:rPr>
              <a:t>Proporção de crianças com triagem auditiva.</a:t>
            </a:r>
          </a:p>
          <a:p>
            <a:pPr>
              <a:buNone/>
            </a:pPr>
            <a:endParaRPr lang="pt-BR" dirty="0"/>
          </a:p>
        </p:txBody>
      </p:sp>
      <p:graphicFrame>
        <p:nvGraphicFramePr>
          <p:cNvPr id="4" name="Gráfico 3"/>
          <p:cNvGraphicFramePr/>
          <p:nvPr>
            <p:extLst>
              <p:ext uri="{D42A27DB-BD31-4B8C-83A1-F6EECF244321}">
                <p14:modId xmlns="" xmlns:p14="http://schemas.microsoft.com/office/powerpoint/2010/main" val="3075022601"/>
              </p:ext>
            </p:extLst>
          </p:nvPr>
        </p:nvGraphicFramePr>
        <p:xfrm>
          <a:off x="855688" y="1635617"/>
          <a:ext cx="8877300" cy="40088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933450" y="560070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23331" y="156055"/>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4699" y="347730"/>
            <a:ext cx="11154071" cy="5259607"/>
          </a:xfrm>
        </p:spPr>
        <p:txBody>
          <a:bodyPr>
            <a:normAutofit/>
          </a:bodyPr>
          <a:lstStyle/>
          <a:p>
            <a:pPr>
              <a:buNone/>
            </a:pPr>
            <a:r>
              <a:rPr lang="pt-BR" sz="2400" dirty="0" smtClean="0">
                <a:latin typeface="Arial" pitchFamily="34" charset="0"/>
                <a:cs typeface="Arial" pitchFamily="34" charset="0"/>
              </a:rPr>
              <a:t>Meta - Realizar teste do pezinho em100% das crianças até 7 dias de vida.</a:t>
            </a:r>
          </a:p>
          <a:p>
            <a:pPr>
              <a:buNone/>
            </a:pPr>
            <a:r>
              <a:rPr lang="pt-PT" sz="2400" dirty="0" smtClean="0">
                <a:latin typeface="Arial" pitchFamily="34" charset="0"/>
                <a:cs typeface="Arial" pitchFamily="34" charset="0"/>
              </a:rPr>
              <a:t>Indicador- Proporção de crianças com teste do pezinho até 7 dias de vida.</a:t>
            </a:r>
          </a:p>
          <a:p>
            <a:pPr>
              <a:buNone/>
            </a:pPr>
            <a:endParaRPr lang="pt-BR" sz="2400" dirty="0"/>
          </a:p>
        </p:txBody>
      </p:sp>
      <p:graphicFrame>
        <p:nvGraphicFramePr>
          <p:cNvPr id="4" name="Gráfico 3"/>
          <p:cNvGraphicFramePr/>
          <p:nvPr>
            <p:extLst>
              <p:ext uri="{D42A27DB-BD31-4B8C-83A1-F6EECF244321}">
                <p14:modId xmlns="" xmlns:p14="http://schemas.microsoft.com/office/powerpoint/2010/main" val="1170190944"/>
              </p:ext>
            </p:extLst>
          </p:nvPr>
        </p:nvGraphicFramePr>
        <p:xfrm>
          <a:off x="783548" y="1365161"/>
          <a:ext cx="8840137" cy="424865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933450" y="560070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33179" y="5110469"/>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1820" y="257578"/>
            <a:ext cx="11121980" cy="5919386"/>
          </a:xfrm>
        </p:spPr>
        <p:txBody>
          <a:bodyPr/>
          <a:lstStyle/>
          <a:p>
            <a:pPr algn="just">
              <a:buNone/>
            </a:pPr>
            <a:r>
              <a:rPr lang="pt-BR" sz="2000" dirty="0" smtClean="0">
                <a:latin typeface="Arial" pitchFamily="34" charset="0"/>
                <a:cs typeface="Arial" pitchFamily="34" charset="0"/>
              </a:rPr>
              <a:t>Meta -  Realizar a escovação supervisionada com creme dental em 100% das crianças com idade entre 36 a 72 meses freqüentadores da(s) creche(s) foco(s) da intervenção da área de abrangência da unidade de saúde.</a:t>
            </a:r>
          </a:p>
          <a:p>
            <a:pPr algn="just">
              <a:buNone/>
            </a:pPr>
            <a:r>
              <a:rPr lang="pt-PT" sz="2000" dirty="0" smtClean="0">
                <a:latin typeface="Arial" pitchFamily="34" charset="0"/>
                <a:cs typeface="Arial" pitchFamily="34" charset="0"/>
              </a:rPr>
              <a:t>Indicador- Proporção de crianças de 36 a 72 meses frequentadoras de creches com escovação supervisionada com creme dental.</a:t>
            </a:r>
            <a:endParaRPr lang="pt-BR" sz="2000" dirty="0" smtClean="0">
              <a:latin typeface="Arial" pitchFamily="34" charset="0"/>
              <a:cs typeface="Arial" pitchFamily="34" charset="0"/>
            </a:endParaRPr>
          </a:p>
          <a:p>
            <a:endParaRPr lang="pt-BR" dirty="0"/>
          </a:p>
        </p:txBody>
      </p:sp>
      <p:graphicFrame>
        <p:nvGraphicFramePr>
          <p:cNvPr id="4" name="Gráfico 3"/>
          <p:cNvGraphicFramePr/>
          <p:nvPr>
            <p:extLst>
              <p:ext uri="{D42A27DB-BD31-4B8C-83A1-F6EECF244321}">
                <p14:modId xmlns="" xmlns:p14="http://schemas.microsoft.com/office/powerpoint/2010/main" val="825427811"/>
              </p:ext>
            </p:extLst>
          </p:nvPr>
        </p:nvGraphicFramePr>
        <p:xfrm>
          <a:off x="901907" y="1906073"/>
          <a:ext cx="9171482" cy="4194924"/>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889416" y="6350168"/>
            <a:ext cx="6096000" cy="1015663"/>
          </a:xfrm>
          <a:prstGeom prst="rect">
            <a:avLst/>
          </a:prstGeom>
        </p:spPr>
        <p:txBody>
          <a:bodyPr wrap="square">
            <a:spAutoFit/>
          </a:bodyPr>
          <a:lstStyle/>
          <a:p>
            <a:pPr lvl="0" indent="449263" fontAlgn="base">
              <a:spcBef>
                <a:spcPct val="0"/>
              </a:spcBef>
              <a:spcAft>
                <a:spcPct val="0"/>
              </a:spcAft>
            </a:pPr>
            <a:endParaRPr lang="pt-BR" sz="1000" dirty="0" smtClean="0">
              <a:latin typeface="Arial" pitchFamily="34" charset="0"/>
              <a:cs typeface="Arial" pitchFamily="34" charset="0"/>
            </a:endParaRPr>
          </a:p>
          <a:p>
            <a:pPr lvl="0" indent="449263" fontAlgn="base">
              <a:spcBef>
                <a:spcPct val="0"/>
              </a:spcBef>
              <a:spcAft>
                <a:spcPct val="0"/>
              </a:spcAft>
            </a:pPr>
            <a:r>
              <a:rPr lang="pt-BR" sz="1000" dirty="0" smtClean="0">
                <a:latin typeface="Arial" pitchFamily="34" charset="0"/>
                <a:cs typeface="Arial" pitchFamily="34" charset="0"/>
              </a:rPr>
              <a:t>Fonte: Planilha de Coleta de Dados Final</a:t>
            </a:r>
            <a:endParaRPr lang="pt-BR" sz="1000" dirty="0" smtClean="0">
              <a:latin typeface="Arial" pitchFamily="34" charset="0"/>
            </a:endParaRPr>
          </a:p>
          <a:p>
            <a:pPr lvl="0" indent="449263" eaLnBrk="0" fontAlgn="base" hangingPunct="0">
              <a:spcBef>
                <a:spcPct val="0"/>
              </a:spcBef>
              <a:spcAft>
                <a:spcPct val="0"/>
              </a:spcAft>
            </a:pPr>
            <a:endParaRPr lang="pt-BR" sz="4000" dirty="0" smtClean="0">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93787" y="5336717"/>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7577" y="244699"/>
            <a:ext cx="11081232" cy="6261032"/>
          </a:xfrm>
        </p:spPr>
        <p:txBody>
          <a:bodyPr>
            <a:normAutofit/>
          </a:bodyPr>
          <a:lstStyle/>
          <a:p>
            <a:pPr algn="just">
              <a:buNone/>
            </a:pPr>
            <a:r>
              <a:rPr lang="pt-BR" sz="2400" dirty="0" smtClean="0">
                <a:latin typeface="Arial" pitchFamily="34" charset="0"/>
                <a:cs typeface="Arial" pitchFamily="34" charset="0"/>
              </a:rPr>
              <a:t>Meta -  Concluir o tratamento odontológico em 100% das crianças entre 6 a 72 meses de idade com primeira consulta odontológica programática.</a:t>
            </a:r>
          </a:p>
          <a:p>
            <a:pPr algn="just">
              <a:buNone/>
            </a:pPr>
            <a:r>
              <a:rPr lang="pt-PT" sz="2400" dirty="0" smtClean="0">
                <a:latin typeface="Arial" pitchFamily="34" charset="0"/>
                <a:cs typeface="Arial" pitchFamily="34" charset="0"/>
              </a:rPr>
              <a:t>Indicador- </a:t>
            </a:r>
            <a:r>
              <a:rPr lang="pt-BR" sz="2400" dirty="0" smtClean="0">
                <a:latin typeface="Arial" pitchFamily="34" charset="0"/>
                <a:cs typeface="Arial" pitchFamily="34" charset="0"/>
              </a:rPr>
              <a:t>Proporção de crianças de 6 a 72 meses com primeira consulta programática que tiveram tratamento odontológico concluído.    </a:t>
            </a:r>
            <a:endParaRPr lang="pt-PT" sz="2400" dirty="0" smtClean="0">
              <a:latin typeface="Arial" pitchFamily="34" charset="0"/>
              <a:cs typeface="Arial" pitchFamily="34" charset="0"/>
            </a:endParaRPr>
          </a:p>
          <a:p>
            <a:endParaRPr lang="pt-BR" sz="2000" dirty="0"/>
          </a:p>
        </p:txBody>
      </p:sp>
      <p:graphicFrame>
        <p:nvGraphicFramePr>
          <p:cNvPr id="4" name="Gráfico 3"/>
          <p:cNvGraphicFramePr/>
          <p:nvPr>
            <p:extLst>
              <p:ext uri="{D42A27DB-BD31-4B8C-83A1-F6EECF244321}">
                <p14:modId xmlns="" xmlns:p14="http://schemas.microsoft.com/office/powerpoint/2010/main" val="2453677088"/>
              </p:ext>
            </p:extLst>
          </p:nvPr>
        </p:nvGraphicFramePr>
        <p:xfrm>
          <a:off x="1123950" y="2009104"/>
          <a:ext cx="8877300" cy="420681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1085850" y="633478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61968" y="5321329"/>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4851" y="386366"/>
            <a:ext cx="11048929" cy="5056078"/>
          </a:xfrm>
        </p:spPr>
        <p:txBody>
          <a:bodyPr>
            <a:normAutofit/>
          </a:bodyPr>
          <a:lstStyle/>
          <a:p>
            <a:pPr algn="just">
              <a:buNone/>
            </a:pPr>
            <a:r>
              <a:rPr lang="pt-BR" sz="2400" dirty="0" smtClean="0">
                <a:latin typeface="Arial" pitchFamily="34" charset="0"/>
                <a:cs typeface="Arial" pitchFamily="34" charset="0"/>
              </a:rPr>
              <a:t>Meta- Manter registro na carteira de vacinas do prontuário eletrônico  100%  das crianças que consultam no serviço.</a:t>
            </a:r>
          </a:p>
          <a:p>
            <a:pPr algn="just">
              <a:buNone/>
            </a:pPr>
            <a:r>
              <a:rPr lang="pt-PT" sz="2400" dirty="0" smtClean="0">
                <a:latin typeface="Arial" pitchFamily="34" charset="0"/>
                <a:cs typeface="Arial" pitchFamily="34" charset="0"/>
              </a:rPr>
              <a:t>Indicador- Proporção de crianças com registro atualizado.</a:t>
            </a:r>
          </a:p>
          <a:p>
            <a:pPr>
              <a:buNone/>
            </a:pPr>
            <a:endParaRPr lang="pt-BR" sz="2000" dirty="0"/>
          </a:p>
        </p:txBody>
      </p:sp>
      <p:graphicFrame>
        <p:nvGraphicFramePr>
          <p:cNvPr id="4" name="Gráfico 3"/>
          <p:cNvGraphicFramePr/>
          <p:nvPr>
            <p:extLst>
              <p:ext uri="{D42A27DB-BD31-4B8C-83A1-F6EECF244321}">
                <p14:modId xmlns="" xmlns:p14="http://schemas.microsoft.com/office/powerpoint/2010/main" val="3429554863"/>
              </p:ext>
            </p:extLst>
          </p:nvPr>
        </p:nvGraphicFramePr>
        <p:xfrm>
          <a:off x="873490" y="1661375"/>
          <a:ext cx="9467850" cy="4222576"/>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991489" y="5957553"/>
            <a:ext cx="2266967" cy="246221"/>
          </a:xfrm>
          <a:prstGeom prst="rect">
            <a:avLst/>
          </a:prstGeom>
        </p:spPr>
        <p:txBody>
          <a:bodyPr wrap="none">
            <a:spAutoFit/>
          </a:bodyPr>
          <a:lstStyle/>
          <a:p>
            <a:pPr>
              <a:buNone/>
            </a:pPr>
            <a:r>
              <a:rPr lang="pt-BR" sz="1000" dirty="0" smtClean="0"/>
              <a:t>Fonte: Planilha de Coleta de Dados Final</a:t>
            </a: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21032" y="5450827"/>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5910" y="321972"/>
            <a:ext cx="11282860" cy="5240394"/>
          </a:xfrm>
        </p:spPr>
        <p:txBody>
          <a:bodyPr/>
          <a:lstStyle/>
          <a:p>
            <a:pPr algn="just">
              <a:buNone/>
            </a:pPr>
            <a:r>
              <a:rPr lang="pt-BR" dirty="0" smtClean="0"/>
              <a:t>Meta - Realizar avaliação de risco em 100%  das crianças cadastradas no programa.</a:t>
            </a:r>
          </a:p>
          <a:p>
            <a:pPr algn="just">
              <a:buNone/>
            </a:pPr>
            <a:r>
              <a:rPr lang="pt-PT" dirty="0" smtClean="0"/>
              <a:t>Indicador- Proporção de crianças com avaliação de risco</a:t>
            </a:r>
          </a:p>
          <a:p>
            <a:pPr>
              <a:buNone/>
            </a:pPr>
            <a:endParaRPr lang="pt-BR" dirty="0"/>
          </a:p>
        </p:txBody>
      </p:sp>
      <p:graphicFrame>
        <p:nvGraphicFramePr>
          <p:cNvPr id="4" name="Gráfico 3"/>
          <p:cNvGraphicFramePr/>
          <p:nvPr>
            <p:extLst>
              <p:ext uri="{D42A27DB-BD31-4B8C-83A1-F6EECF244321}">
                <p14:modId xmlns="" xmlns:p14="http://schemas.microsoft.com/office/powerpoint/2010/main" val="1181631874"/>
              </p:ext>
            </p:extLst>
          </p:nvPr>
        </p:nvGraphicFramePr>
        <p:xfrm>
          <a:off x="933450" y="1918952"/>
          <a:ext cx="9715500" cy="433944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964680" y="633478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36022" y="5562366"/>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4699" y="270456"/>
            <a:ext cx="11094110" cy="5351871"/>
          </a:xfrm>
        </p:spPr>
        <p:txBody>
          <a:bodyPr/>
          <a:lstStyle/>
          <a:p>
            <a:pPr algn="just">
              <a:buNone/>
            </a:pPr>
            <a:r>
              <a:rPr lang="pt-BR" sz="2400" dirty="0" smtClean="0">
                <a:latin typeface="Arial" pitchFamily="34" charset="0"/>
                <a:cs typeface="Arial" pitchFamily="34" charset="0"/>
              </a:rPr>
              <a:t>Meta-  Dar orientações para prevenir acidentes na infância em 100% das consultas de saúde crianças</a:t>
            </a:r>
            <a:endParaRPr lang="pt-PT" sz="2400" dirty="0" smtClean="0">
              <a:latin typeface="Arial" pitchFamily="34" charset="0"/>
              <a:cs typeface="Arial" pitchFamily="34" charset="0"/>
            </a:endParaRPr>
          </a:p>
          <a:p>
            <a:pPr algn="just">
              <a:buNone/>
            </a:pPr>
            <a:r>
              <a:rPr lang="pt-PT" sz="2400" dirty="0" smtClean="0">
                <a:latin typeface="Arial" pitchFamily="34" charset="0"/>
                <a:cs typeface="Arial" pitchFamily="34" charset="0"/>
              </a:rPr>
              <a:t>Proporção de crianças cujas mães receberam orientações sobre prevenção de acidentes na infância.</a:t>
            </a:r>
          </a:p>
          <a:p>
            <a:pPr>
              <a:buNone/>
            </a:pPr>
            <a:endParaRPr lang="pt-BR" sz="2000" dirty="0" smtClean="0"/>
          </a:p>
          <a:p>
            <a:endParaRPr lang="pt-BR" dirty="0"/>
          </a:p>
        </p:txBody>
      </p:sp>
      <p:graphicFrame>
        <p:nvGraphicFramePr>
          <p:cNvPr id="4" name="Gráfico 3"/>
          <p:cNvGraphicFramePr/>
          <p:nvPr>
            <p:extLst>
              <p:ext uri="{D42A27DB-BD31-4B8C-83A1-F6EECF244321}">
                <p14:modId xmlns="" xmlns:p14="http://schemas.microsoft.com/office/powerpoint/2010/main" val="3265717839"/>
              </p:ext>
            </p:extLst>
          </p:nvPr>
        </p:nvGraphicFramePr>
        <p:xfrm>
          <a:off x="535927" y="1908209"/>
          <a:ext cx="10039350" cy="442657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1017770" y="633478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66505" y="5582939"/>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1" y="334851"/>
            <a:ext cx="10515600" cy="5062624"/>
          </a:xfrm>
        </p:spPr>
        <p:txBody>
          <a:bodyPr>
            <a:normAutofit/>
          </a:bodyPr>
          <a:lstStyle/>
          <a:p>
            <a:pPr algn="just">
              <a:buNone/>
            </a:pPr>
            <a:r>
              <a:rPr lang="pt-BR" sz="2400" dirty="0" smtClean="0">
                <a:latin typeface="Arial" pitchFamily="34" charset="0"/>
                <a:cs typeface="Arial" pitchFamily="34" charset="0"/>
              </a:rPr>
              <a:t>Meta </a:t>
            </a:r>
            <a:r>
              <a:rPr lang="pt-BR" sz="2400" b="1" dirty="0" smtClean="0">
                <a:latin typeface="Arial" pitchFamily="34" charset="0"/>
                <a:cs typeface="Arial" pitchFamily="34" charset="0"/>
              </a:rPr>
              <a:t>-</a:t>
            </a:r>
            <a:r>
              <a:rPr lang="pt-BR" sz="2400" dirty="0" smtClean="0">
                <a:latin typeface="Arial" pitchFamily="34" charset="0"/>
                <a:cs typeface="Arial" pitchFamily="34" charset="0"/>
              </a:rPr>
              <a:t> Colocar 100% das crianças para mamar durante a primeira consulta</a:t>
            </a:r>
            <a:endParaRPr lang="pt-PT" sz="2400" dirty="0" smtClean="0">
              <a:latin typeface="Arial" pitchFamily="34" charset="0"/>
              <a:cs typeface="Arial" pitchFamily="34" charset="0"/>
            </a:endParaRPr>
          </a:p>
          <a:p>
            <a:pPr>
              <a:buNone/>
            </a:pPr>
            <a:r>
              <a:rPr lang="pt-PT" sz="2400" dirty="0" smtClean="0">
                <a:latin typeface="Arial" pitchFamily="34" charset="0"/>
                <a:cs typeface="Arial" pitchFamily="34" charset="0"/>
              </a:rPr>
              <a:t>Indicador- Número de crianças colocadas para mamar durante a primeira consulta.</a:t>
            </a:r>
            <a:endParaRPr lang="pt-BR" sz="2400" dirty="0" smtClean="0">
              <a:latin typeface="Arial" pitchFamily="34" charset="0"/>
              <a:cs typeface="Arial" pitchFamily="34" charset="0"/>
            </a:endParaRPr>
          </a:p>
          <a:p>
            <a:endParaRPr lang="pt-BR" sz="2400" dirty="0"/>
          </a:p>
        </p:txBody>
      </p:sp>
      <p:graphicFrame>
        <p:nvGraphicFramePr>
          <p:cNvPr id="4" name="Gráfico 3"/>
          <p:cNvGraphicFramePr/>
          <p:nvPr>
            <p:extLst>
              <p:ext uri="{D42A27DB-BD31-4B8C-83A1-F6EECF244321}">
                <p14:modId xmlns="" xmlns:p14="http://schemas.microsoft.com/office/powerpoint/2010/main" val="3064403243"/>
              </p:ext>
            </p:extLst>
          </p:nvPr>
        </p:nvGraphicFramePr>
        <p:xfrm>
          <a:off x="1123950" y="1558344"/>
          <a:ext cx="8382000" cy="417570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1104900" y="583948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61968" y="5397475"/>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3190" y="296214"/>
            <a:ext cx="10515600" cy="5251162"/>
          </a:xfrm>
        </p:spPr>
        <p:txBody>
          <a:bodyPr>
            <a:normAutofit/>
          </a:bodyPr>
          <a:lstStyle/>
          <a:p>
            <a:pPr algn="just">
              <a:buNone/>
            </a:pPr>
            <a:r>
              <a:rPr lang="pt-BR" sz="2400" dirty="0" smtClean="0">
                <a:latin typeface="Arial" pitchFamily="34" charset="0"/>
                <a:cs typeface="Arial" pitchFamily="34" charset="0"/>
              </a:rPr>
              <a:t>Meta - Fornecer orientações nutricionais de acordo com a faixa etária para100% das crianças.</a:t>
            </a:r>
          </a:p>
          <a:p>
            <a:pPr>
              <a:buNone/>
            </a:pPr>
            <a:r>
              <a:rPr lang="pt-PT" sz="2400" dirty="0" smtClean="0">
                <a:latin typeface="Arial" pitchFamily="34" charset="0"/>
                <a:cs typeface="Arial" pitchFamily="34" charset="0"/>
              </a:rPr>
              <a:t>Proporção de crianças cujas mães receberam orientações nutricionais de acordo com a faixa etária.</a:t>
            </a:r>
          </a:p>
          <a:p>
            <a:pPr>
              <a:buNone/>
            </a:pPr>
            <a:endParaRPr lang="pt-BR" sz="2400" dirty="0"/>
          </a:p>
        </p:txBody>
      </p:sp>
      <p:graphicFrame>
        <p:nvGraphicFramePr>
          <p:cNvPr id="4" name="Gráfico 3"/>
          <p:cNvGraphicFramePr/>
          <p:nvPr>
            <p:extLst>
              <p:ext uri="{D42A27DB-BD31-4B8C-83A1-F6EECF244321}">
                <p14:modId xmlns="" xmlns:p14="http://schemas.microsoft.com/office/powerpoint/2010/main" val="3072719958"/>
              </p:ext>
            </p:extLst>
          </p:nvPr>
        </p:nvGraphicFramePr>
        <p:xfrm>
          <a:off x="857250" y="1970468"/>
          <a:ext cx="9886950" cy="404683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588676" y="633478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8"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70437" y="5434353"/>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QlGhthA1yKLAW1k-JfxMNkfrcnPW_H7afxlcLl4OxqAKl1mP4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7548" y="4082065"/>
            <a:ext cx="1802014" cy="253832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ângulo 2"/>
          <p:cNvSpPr/>
          <p:nvPr/>
        </p:nvSpPr>
        <p:spPr>
          <a:xfrm>
            <a:off x="4352126" y="381213"/>
            <a:ext cx="3337828" cy="769441"/>
          </a:xfrm>
          <a:prstGeom prst="rect">
            <a:avLst/>
          </a:prstGeom>
        </p:spPr>
        <p:txBody>
          <a:bodyPr wrap="square">
            <a:spAutoFit/>
          </a:bodyPr>
          <a:lstStyle/>
          <a:p>
            <a:pPr algn="ctr"/>
            <a:r>
              <a:rPr lang="pt-BR" sz="4400" b="1" dirty="0" smtClean="0">
                <a:solidFill>
                  <a:srgbClr val="FF0000"/>
                </a:solidFill>
                <a:latin typeface="Arial" panose="020B0604020202020204" pitchFamily="34" charset="0"/>
                <a:cs typeface="Arial" panose="020B0604020202020204" pitchFamily="34" charset="0"/>
              </a:rPr>
              <a:t>Introdução</a:t>
            </a:r>
            <a:endParaRPr lang="pt-BR" sz="4400" b="1" dirty="0">
              <a:solidFill>
                <a:srgbClr val="FF0000"/>
              </a:solidFill>
              <a:latin typeface="Arial" panose="020B0604020202020204" pitchFamily="34" charset="0"/>
              <a:cs typeface="Arial" panose="020B0604020202020204" pitchFamily="34" charset="0"/>
            </a:endParaRPr>
          </a:p>
        </p:txBody>
      </p:sp>
      <p:sp>
        <p:nvSpPr>
          <p:cNvPr id="2049" name="Rectangle 1"/>
          <p:cNvSpPr>
            <a:spLocks noChangeArrowheads="1"/>
          </p:cNvSpPr>
          <p:nvPr/>
        </p:nvSpPr>
        <p:spPr bwMode="auto">
          <a:xfrm>
            <a:off x="404734" y="1401900"/>
            <a:ext cx="115468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pt-BR"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A Puericultura foi a primeira ação programática estabelecida na Atenção</a:t>
            </a:r>
            <a:r>
              <a:rPr lang="pt-BR" sz="2400" dirty="0" smtClean="0">
                <a:latin typeface="Arial" panose="020B0604020202020204" pitchFamily="34" charset="0"/>
                <a:ea typeface="Times New Roman" pitchFamily="18" charset="0"/>
                <a:cs typeface="Arial" panose="020B0604020202020204" pitchFamily="34" charset="0"/>
              </a:rPr>
              <a:t> </a:t>
            </a:r>
            <a:r>
              <a:rPr kumimoji="0" lang="pt-BR"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Básica e foi um fator importante para a redução dos índices de  mortalidade infantil no país. A atenção na redução dos índices de </a:t>
            </a:r>
            <a:r>
              <a:rPr kumimoji="0" lang="pt-BR" sz="2400"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morbi-mortalidade</a:t>
            </a:r>
            <a:r>
              <a:rPr kumimoji="0" lang="pt-BR"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e o acompanhamento do desenvolvimento infantil deve ser uma prioridade  da atenção básica.</a:t>
            </a:r>
            <a:r>
              <a:rPr kumimoji="0" lang="pt-B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r>
              <a:rPr lang="pt-BR" sz="2400" i="1" dirty="0" smtClean="0">
                <a:latin typeface="Calibri" pitchFamily="34" charset="0"/>
              </a:rPr>
              <a:t>                       </a:t>
            </a:r>
          </a:p>
          <a:p>
            <a:endParaRPr lang="pt-BR" sz="2400" i="1" dirty="0" smtClean="0">
              <a:latin typeface="Arial" panose="020B0604020202020204" pitchFamily="34" charset="0"/>
              <a:cs typeface="Arial" panose="020B0604020202020204" pitchFamily="34" charset="0"/>
            </a:endParaRPr>
          </a:p>
          <a:p>
            <a:endParaRPr lang="pt-BR" sz="2400" i="1" dirty="0" smtClean="0">
              <a:latin typeface="Arial" panose="020B0604020202020204" pitchFamily="34" charset="0"/>
              <a:cs typeface="Arial" panose="020B0604020202020204" pitchFamily="34" charset="0"/>
            </a:endParaRPr>
          </a:p>
          <a:p>
            <a:pPr algn="r"/>
            <a:r>
              <a:rPr lang="pt-BR" sz="2400" i="1" dirty="0" smtClean="0">
                <a:latin typeface="Arial" panose="020B0604020202020204" pitchFamily="34" charset="0"/>
                <a:cs typeface="Arial" panose="020B0604020202020204" pitchFamily="34" charset="0"/>
              </a:rPr>
              <a:t>                          A Atenção à Saúde da Criança deve estar voltada </a:t>
            </a:r>
            <a:r>
              <a:rPr lang="pt-BR" sz="2400" b="1" i="1" dirty="0" smtClean="0">
                <a:solidFill>
                  <a:srgbClr val="FF0000"/>
                </a:solidFill>
                <a:latin typeface="Arial" panose="020B0604020202020204" pitchFamily="34" charset="0"/>
                <a:cs typeface="Arial" panose="020B0604020202020204" pitchFamily="34" charset="0"/>
              </a:rPr>
              <a:t>à promoção da   saúde da criança,a prevenção de agravos e assistência adequados</a:t>
            </a:r>
            <a:r>
              <a:rPr lang="pt-BR" sz="2400" i="1" dirty="0" smtClean="0">
                <a:latin typeface="Arial" panose="020B0604020202020204" pitchFamily="34" charset="0"/>
                <a:cs typeface="Arial" panose="020B0604020202020204" pitchFamily="34" charset="0"/>
              </a:rPr>
              <a:t>.</a:t>
            </a:r>
            <a:endParaRPr kumimoji="0" lang="pt-B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84859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0456" y="296215"/>
            <a:ext cx="11023384" cy="6089596"/>
          </a:xfrm>
        </p:spPr>
        <p:txBody>
          <a:bodyPr>
            <a:normAutofit/>
          </a:bodyPr>
          <a:lstStyle/>
          <a:p>
            <a:pPr algn="just">
              <a:buNone/>
            </a:pPr>
            <a:r>
              <a:rPr lang="pt-BR" sz="2400" dirty="0" smtClean="0">
                <a:latin typeface="Arial" pitchFamily="34" charset="0"/>
                <a:cs typeface="Arial" pitchFamily="34" charset="0"/>
              </a:rPr>
              <a:t>Meta - Fornecer orientações sobre higiene bucal, etiologia e prevenção da cárie para 100% das crianças e seus responsáveis </a:t>
            </a:r>
            <a:r>
              <a:rPr lang="pt-BR" sz="2400" dirty="0" err="1" smtClean="0">
                <a:latin typeface="Arial" pitchFamily="34" charset="0"/>
                <a:cs typeface="Arial" pitchFamily="34" charset="0"/>
              </a:rPr>
              <a:t>frequentadores</a:t>
            </a:r>
            <a:r>
              <a:rPr lang="pt-BR" sz="2400" dirty="0" smtClean="0">
                <a:latin typeface="Arial" pitchFamily="34" charset="0"/>
                <a:cs typeface="Arial" pitchFamily="34" charset="0"/>
              </a:rPr>
              <a:t> da(s) creche(s) foco(s) da intervenção da área de abrangência da unidade de saúde.</a:t>
            </a:r>
          </a:p>
          <a:p>
            <a:pPr>
              <a:buNone/>
            </a:pPr>
            <a:r>
              <a:rPr lang="pt-PT" sz="2400" dirty="0" smtClean="0">
                <a:latin typeface="Arial" pitchFamily="34" charset="0"/>
                <a:cs typeface="Arial" pitchFamily="34" charset="0"/>
              </a:rPr>
              <a:t>Indicador- Proporção de crianças cujas mães receberam orientação coletiva sobre higiene bucal, etiologia e prevenção da cárie.</a:t>
            </a:r>
          </a:p>
          <a:p>
            <a:pPr>
              <a:buNone/>
            </a:pPr>
            <a:endParaRPr lang="pt-PT" sz="2000" dirty="0" smtClean="0"/>
          </a:p>
          <a:p>
            <a:pPr>
              <a:buNone/>
            </a:pPr>
            <a:endParaRPr lang="pt-BR" sz="1600" dirty="0"/>
          </a:p>
        </p:txBody>
      </p:sp>
      <p:graphicFrame>
        <p:nvGraphicFramePr>
          <p:cNvPr id="4" name="Gráfico 3"/>
          <p:cNvGraphicFramePr/>
          <p:nvPr>
            <p:extLst>
              <p:ext uri="{D42A27DB-BD31-4B8C-83A1-F6EECF244321}">
                <p14:modId xmlns="" xmlns:p14="http://schemas.microsoft.com/office/powerpoint/2010/main" val="2766639914"/>
              </p:ext>
            </p:extLst>
          </p:nvPr>
        </p:nvGraphicFramePr>
        <p:xfrm>
          <a:off x="886918" y="2228045"/>
          <a:ext cx="9456295" cy="423271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528715" y="659639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31092" y="5230331"/>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7577" y="218942"/>
            <a:ext cx="11224889" cy="5642212"/>
          </a:xfrm>
        </p:spPr>
        <p:txBody>
          <a:bodyPr/>
          <a:lstStyle/>
          <a:p>
            <a:pPr algn="just">
              <a:buNone/>
            </a:pPr>
            <a:r>
              <a:rPr lang="pt-BR" dirty="0" smtClean="0"/>
              <a:t> </a:t>
            </a:r>
            <a:r>
              <a:rPr lang="pt-BR" sz="2000" dirty="0" smtClean="0">
                <a:latin typeface="Arial" pitchFamily="34" charset="0"/>
                <a:cs typeface="Arial" pitchFamily="34" charset="0"/>
              </a:rPr>
              <a:t>Meta -Orientar sobre higiene bucal, etiologia e prevenção da cárie para 100% responsáveis das crianças de 0 a 72 meses cadastradas no programa de puericultura da unidade de saúde.</a:t>
            </a:r>
          </a:p>
          <a:p>
            <a:pPr algn="just">
              <a:buNone/>
            </a:pPr>
            <a:r>
              <a:rPr lang="pt-PT" sz="2000" dirty="0" smtClean="0">
                <a:latin typeface="Arial" pitchFamily="34" charset="0"/>
                <a:cs typeface="Arial" pitchFamily="34" charset="0"/>
              </a:rPr>
              <a:t>Indicador - Proporção de crianças cujas mães receberam orientações sobre higiene bucal, etiologia e prevenção da cárie.</a:t>
            </a:r>
          </a:p>
          <a:p>
            <a:pPr>
              <a:buNone/>
            </a:pPr>
            <a:endParaRPr lang="pt-BR" sz="2000" dirty="0"/>
          </a:p>
        </p:txBody>
      </p:sp>
      <p:graphicFrame>
        <p:nvGraphicFramePr>
          <p:cNvPr id="4" name="Gráfico 3"/>
          <p:cNvGraphicFramePr/>
          <p:nvPr>
            <p:extLst>
              <p:ext uri="{D42A27DB-BD31-4B8C-83A1-F6EECF244321}">
                <p14:modId xmlns="" xmlns:p14="http://schemas.microsoft.com/office/powerpoint/2010/main" val="2452379406"/>
              </p:ext>
            </p:extLst>
          </p:nvPr>
        </p:nvGraphicFramePr>
        <p:xfrm>
          <a:off x="916899" y="1777285"/>
          <a:ext cx="8856688" cy="406138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813529" y="5900066"/>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23331" y="5148225"/>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7577" y="296214"/>
            <a:ext cx="11126204" cy="5924703"/>
          </a:xfrm>
        </p:spPr>
        <p:txBody>
          <a:bodyPr>
            <a:normAutofit/>
          </a:bodyPr>
          <a:lstStyle/>
          <a:p>
            <a:pPr algn="just">
              <a:buNone/>
            </a:pPr>
            <a:r>
              <a:rPr lang="pt-BR" sz="2400" dirty="0" smtClean="0">
                <a:latin typeface="Arial" pitchFamily="34" charset="0"/>
                <a:cs typeface="Arial" pitchFamily="34" charset="0"/>
              </a:rPr>
              <a:t>Meta - Orientar sobre hábitos de sucção nutritiva e não nutritiva e prevenção de </a:t>
            </a:r>
            <a:r>
              <a:rPr lang="pt-BR" sz="2400" dirty="0" err="1" smtClean="0">
                <a:latin typeface="Arial" pitchFamily="34" charset="0"/>
                <a:cs typeface="Arial" pitchFamily="34" charset="0"/>
              </a:rPr>
              <a:t>oclusopatias</a:t>
            </a:r>
            <a:r>
              <a:rPr lang="pt-BR" sz="2400" dirty="0" smtClean="0">
                <a:latin typeface="Arial" pitchFamily="34" charset="0"/>
                <a:cs typeface="Arial" pitchFamily="34" charset="0"/>
              </a:rPr>
              <a:t> para100%  dos responsáveis de crianças de 0 a 72 meses de idade cadastradas no programa de puericultura da unidade de saúde.</a:t>
            </a:r>
          </a:p>
          <a:p>
            <a:pPr algn="just">
              <a:buNone/>
            </a:pPr>
            <a:r>
              <a:rPr lang="pt-PT" sz="2400" dirty="0" smtClean="0">
                <a:latin typeface="Arial" pitchFamily="34" charset="0"/>
                <a:cs typeface="Arial" pitchFamily="34" charset="0"/>
              </a:rPr>
              <a:t>Indicador- Proporção de crianças cujas mães receberam orientações sobre hábitos de sucção nutritiva e não nutritiva e prevenção de oclusopatias</a:t>
            </a:r>
          </a:p>
          <a:p>
            <a:pPr algn="just">
              <a:buNone/>
            </a:pPr>
            <a:endParaRPr lang="pt-BR" sz="1800" dirty="0"/>
          </a:p>
        </p:txBody>
      </p:sp>
      <p:graphicFrame>
        <p:nvGraphicFramePr>
          <p:cNvPr id="4" name="Gráfico 3"/>
          <p:cNvGraphicFramePr/>
          <p:nvPr>
            <p:extLst>
              <p:ext uri="{D42A27DB-BD31-4B8C-83A1-F6EECF244321}">
                <p14:modId xmlns="" xmlns:p14="http://schemas.microsoft.com/office/powerpoint/2010/main" val="2034120715"/>
              </p:ext>
            </p:extLst>
          </p:nvPr>
        </p:nvGraphicFramePr>
        <p:xfrm>
          <a:off x="901909" y="2163651"/>
          <a:ext cx="9246433" cy="443202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753568" y="659639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77878" y="5582939"/>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4699" y="193183"/>
            <a:ext cx="11079121" cy="6057715"/>
          </a:xfrm>
        </p:spPr>
        <p:txBody>
          <a:bodyPr>
            <a:normAutofit/>
          </a:bodyPr>
          <a:lstStyle/>
          <a:p>
            <a:pPr algn="just">
              <a:buNone/>
            </a:pPr>
            <a:r>
              <a:rPr lang="pt-BR" sz="2400" dirty="0" smtClean="0">
                <a:latin typeface="Arial" pitchFamily="34" charset="0"/>
                <a:cs typeface="Arial" pitchFamily="34" charset="0"/>
              </a:rPr>
              <a:t>Meta - Fornecer orientações nutricionais para 100%  das crianças e seus responsáveis freqüentadores da(s) creche(s) foco(s) da intervenção da área de abrangência da unidade de saúde.</a:t>
            </a:r>
          </a:p>
          <a:p>
            <a:pPr algn="just">
              <a:buNone/>
            </a:pPr>
            <a:r>
              <a:rPr lang="pt-PT" sz="2400" dirty="0" smtClean="0">
                <a:latin typeface="Arial" pitchFamily="34" charset="0"/>
                <a:cs typeface="Arial" pitchFamily="34" charset="0"/>
              </a:rPr>
              <a:t>Indicador- Proporção de crianças frequentadoras da (s) creche (s) foco da intervenção cujas mães receberam orientações nutricionais.</a:t>
            </a:r>
          </a:p>
          <a:p>
            <a:pPr>
              <a:buNone/>
            </a:pPr>
            <a:endParaRPr lang="pt-BR" sz="2000" dirty="0"/>
          </a:p>
        </p:txBody>
      </p:sp>
      <p:graphicFrame>
        <p:nvGraphicFramePr>
          <p:cNvPr id="4" name="Gráfico 3"/>
          <p:cNvGraphicFramePr/>
          <p:nvPr>
            <p:extLst>
              <p:ext uri="{D42A27DB-BD31-4B8C-83A1-F6EECF244321}">
                <p14:modId xmlns="" xmlns:p14="http://schemas.microsoft.com/office/powerpoint/2010/main" val="508853425"/>
              </p:ext>
            </p:extLst>
          </p:nvPr>
        </p:nvGraphicFramePr>
        <p:xfrm>
          <a:off x="856935" y="2112135"/>
          <a:ext cx="9186473" cy="425868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
          <p:cNvSpPr>
            <a:spLocks noChangeArrowheads="1"/>
          </p:cNvSpPr>
          <p:nvPr/>
        </p:nvSpPr>
        <p:spPr bwMode="auto">
          <a:xfrm>
            <a:off x="753568" y="6334780"/>
            <a:ext cx="342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cs typeface="Arial" pitchFamily="34" charset="0"/>
              </a:rPr>
              <a:t> Fonte: Planilha de Coleta de Dados Final</a:t>
            </a:r>
            <a:endParaRPr kumimoji="0" lang="pt-BR" sz="15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7" name="Picture 2" descr="http://2.bp.blogspot.com/-HO_ilLlMHXw/TpRMWe-BoNI/AAAAAAAAG2M/DEd4PuYJJR0/s1600/Ser+crian%25C3%25A7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68029" y="5321329"/>
            <a:ext cx="1325495" cy="1013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093" y="365125"/>
            <a:ext cx="11044707" cy="1325563"/>
          </a:xfrm>
        </p:spPr>
        <p:txBody>
          <a:bodyPr/>
          <a:lstStyle/>
          <a:p>
            <a:r>
              <a:rPr lang="pt-BR" b="1" dirty="0" smtClean="0">
                <a:solidFill>
                  <a:srgbClr val="FF0000"/>
                </a:solidFill>
                <a:latin typeface="Arial" pitchFamily="34" charset="0"/>
                <a:cs typeface="Arial" pitchFamily="34" charset="0"/>
              </a:rPr>
              <a:t>Discussão</a:t>
            </a:r>
            <a:br>
              <a:rPr lang="pt-BR" b="1" dirty="0" smtClean="0">
                <a:solidFill>
                  <a:srgbClr val="FF0000"/>
                </a:solidFill>
                <a:latin typeface="Arial" pitchFamily="34" charset="0"/>
                <a:cs typeface="Arial" pitchFamily="34" charset="0"/>
              </a:rPr>
            </a:br>
            <a:endParaRPr lang="pt-BR" b="1"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793228" y="1570791"/>
            <a:ext cx="10515600" cy="4785037"/>
          </a:xfrm>
        </p:spPr>
        <p:txBody>
          <a:bodyPr>
            <a:normAutofit/>
          </a:bodyPr>
          <a:lstStyle/>
          <a:p>
            <a:pPr>
              <a:buNone/>
            </a:pPr>
            <a:r>
              <a:rPr lang="pt-BR" dirty="0" smtClean="0">
                <a:latin typeface="Arial" pitchFamily="34" charset="0"/>
                <a:cs typeface="Arial" pitchFamily="34" charset="0"/>
              </a:rPr>
              <a:t>Importância para a </a:t>
            </a:r>
            <a:r>
              <a:rPr lang="pt-BR" b="1" dirty="0" smtClean="0">
                <a:solidFill>
                  <a:srgbClr val="FF0000"/>
                </a:solidFill>
                <a:latin typeface="Arial" pitchFamily="34" charset="0"/>
                <a:cs typeface="Arial" pitchFamily="34" charset="0"/>
              </a:rPr>
              <a:t>equipe</a:t>
            </a:r>
          </a:p>
          <a:p>
            <a:r>
              <a:rPr lang="pt-BR" dirty="0" smtClean="0">
                <a:latin typeface="Arial" pitchFamily="34" charset="0"/>
                <a:cs typeface="Arial" pitchFamily="34" charset="0"/>
              </a:rPr>
              <a:t>     Capacitação e Qualificação;</a:t>
            </a:r>
          </a:p>
          <a:p>
            <a:r>
              <a:rPr lang="pt-BR" dirty="0" smtClean="0">
                <a:latin typeface="Arial" pitchFamily="34" charset="0"/>
                <a:cs typeface="Arial" pitchFamily="34" charset="0"/>
              </a:rPr>
              <a:t>     União e atuação multidisciplinar;</a:t>
            </a:r>
          </a:p>
          <a:p>
            <a:endParaRPr lang="pt-BR" dirty="0" smtClean="0">
              <a:latin typeface="Arial" pitchFamily="34" charset="0"/>
              <a:cs typeface="Arial" pitchFamily="34" charset="0"/>
            </a:endParaRPr>
          </a:p>
          <a:p>
            <a:pPr algn="just">
              <a:buNone/>
            </a:pPr>
            <a:r>
              <a:rPr lang="pt-BR" dirty="0" smtClean="0">
                <a:latin typeface="Arial" pitchFamily="34" charset="0"/>
                <a:cs typeface="Arial" pitchFamily="34" charset="0"/>
              </a:rPr>
              <a:t>Importância para o </a:t>
            </a:r>
            <a:r>
              <a:rPr lang="pt-BR" b="1" dirty="0" smtClean="0">
                <a:solidFill>
                  <a:srgbClr val="FF0000"/>
                </a:solidFill>
                <a:latin typeface="Arial" pitchFamily="34" charset="0"/>
                <a:cs typeface="Arial" pitchFamily="34" charset="0"/>
              </a:rPr>
              <a:t>serviço</a:t>
            </a:r>
            <a:endParaRPr lang="pt-BR" dirty="0" smtClean="0">
              <a:solidFill>
                <a:srgbClr val="FF0000"/>
              </a:solidFill>
              <a:latin typeface="Arial" pitchFamily="34" charset="0"/>
              <a:cs typeface="Arial" pitchFamily="34" charset="0"/>
            </a:endParaRPr>
          </a:p>
          <a:p>
            <a:pPr algn="just"/>
            <a:r>
              <a:rPr lang="pt-BR" dirty="0" smtClean="0">
                <a:latin typeface="Arial" pitchFamily="34" charset="0"/>
                <a:cs typeface="Arial" pitchFamily="34" charset="0"/>
              </a:rPr>
              <a:t> Reestruturação do Programa da criança;</a:t>
            </a:r>
          </a:p>
          <a:p>
            <a:pPr algn="just"/>
            <a:r>
              <a:rPr lang="pt-BR" dirty="0" smtClean="0">
                <a:latin typeface="Arial" pitchFamily="34" charset="0"/>
                <a:cs typeface="Arial" pitchFamily="34" charset="0"/>
              </a:rPr>
              <a:t> Revisão dos protocolos;</a:t>
            </a:r>
          </a:p>
          <a:p>
            <a:pPr algn="just"/>
            <a:r>
              <a:rPr lang="pt-BR" dirty="0" smtClean="0">
                <a:latin typeface="Arial" pitchFamily="34" charset="0"/>
                <a:cs typeface="Arial" pitchFamily="34" charset="0"/>
              </a:rPr>
              <a:t> Reestruturação do sistema de registro;</a:t>
            </a:r>
          </a:p>
          <a:p>
            <a:pPr algn="just"/>
            <a:r>
              <a:rPr lang="pt-BR" dirty="0" smtClean="0">
                <a:latin typeface="Arial" pitchFamily="34" charset="0"/>
                <a:cs typeface="Arial" pitchFamily="34" charset="0"/>
              </a:rPr>
              <a:t> Reorganização do acolhimento.</a:t>
            </a:r>
          </a:p>
          <a:p>
            <a:pPr algn="just"/>
            <a:endParaRPr lang="pt-BR" dirty="0" smtClean="0"/>
          </a:p>
          <a:p>
            <a:pPr algn="just"/>
            <a:endParaRPr lang="pt-BR" dirty="0" smtClean="0"/>
          </a:p>
          <a:p>
            <a:endParaRPr lang="pt-BR" dirty="0"/>
          </a:p>
        </p:txBody>
      </p:sp>
      <p:sp>
        <p:nvSpPr>
          <p:cNvPr id="5" name="CaixaDeTexto 4"/>
          <p:cNvSpPr txBox="1"/>
          <p:nvPr/>
        </p:nvSpPr>
        <p:spPr>
          <a:xfrm>
            <a:off x="8964118" y="269823"/>
            <a:ext cx="2788169" cy="369332"/>
          </a:xfrm>
          <a:prstGeom prst="rect">
            <a:avLst/>
          </a:prstGeom>
          <a:solidFill>
            <a:schemeClr val="bg1"/>
          </a:solidFill>
        </p:spPr>
        <p:txBody>
          <a:bodyPr wrap="square" rtlCol="0">
            <a:spAutoFit/>
          </a:bodyPr>
          <a:lstStyle/>
          <a:p>
            <a:endParaRPr lang="pt-BR" dirty="0"/>
          </a:p>
        </p:txBody>
      </p:sp>
      <p:pic>
        <p:nvPicPr>
          <p:cNvPr id="1026" name="Picture 2" descr="http://www.barrazine.com.br/wp-content/uploads/2011/05/saude-crian%C3%A7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63204" y="1248577"/>
            <a:ext cx="3943350" cy="4267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214" y="365125"/>
            <a:ext cx="11057586" cy="1325563"/>
          </a:xfrm>
        </p:spPr>
        <p:txBody>
          <a:bodyPr/>
          <a:lstStyle/>
          <a:p>
            <a:r>
              <a:rPr lang="pt-BR" b="1" dirty="0" smtClean="0">
                <a:solidFill>
                  <a:srgbClr val="FF0000"/>
                </a:solidFill>
                <a:latin typeface="Arial" pitchFamily="34" charset="0"/>
                <a:cs typeface="Arial" pitchFamily="34" charset="0"/>
              </a:rPr>
              <a:t>Discussão</a:t>
            </a:r>
            <a:endParaRPr lang="pt-BR" b="1"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296214" y="1825625"/>
            <a:ext cx="11057586" cy="4351338"/>
          </a:xfrm>
        </p:spPr>
        <p:txBody>
          <a:bodyPr>
            <a:normAutofit lnSpcReduction="10000"/>
          </a:bodyPr>
          <a:lstStyle/>
          <a:p>
            <a:pPr algn="just">
              <a:buNone/>
            </a:pPr>
            <a:r>
              <a:rPr lang="pt-BR" dirty="0" smtClean="0">
                <a:latin typeface="Arial" pitchFamily="34" charset="0"/>
                <a:cs typeface="Arial" pitchFamily="34" charset="0"/>
              </a:rPr>
              <a:t>Importância para a </a:t>
            </a:r>
            <a:r>
              <a:rPr lang="pt-BR" b="1" dirty="0" smtClean="0">
                <a:solidFill>
                  <a:srgbClr val="FF0000"/>
                </a:solidFill>
                <a:latin typeface="Arial" pitchFamily="34" charset="0"/>
                <a:cs typeface="Arial" pitchFamily="34" charset="0"/>
              </a:rPr>
              <a:t>comunidade</a:t>
            </a:r>
            <a:endParaRPr lang="pt-BR" dirty="0" smtClean="0">
              <a:solidFill>
                <a:srgbClr val="FF0000"/>
              </a:solidFill>
              <a:latin typeface="Arial" pitchFamily="34" charset="0"/>
              <a:cs typeface="Arial" pitchFamily="34" charset="0"/>
            </a:endParaRPr>
          </a:p>
          <a:p>
            <a:pPr algn="just"/>
            <a:r>
              <a:rPr lang="pt-BR" dirty="0" smtClean="0">
                <a:latin typeface="Arial" pitchFamily="34" charset="0"/>
                <a:cs typeface="Arial" pitchFamily="34" charset="0"/>
              </a:rPr>
              <a:t>Melhora do vínculo entre usuários e profissionais;</a:t>
            </a:r>
          </a:p>
          <a:p>
            <a:pPr algn="just"/>
            <a:r>
              <a:rPr lang="pt-BR" dirty="0" smtClean="0">
                <a:latin typeface="Arial" pitchFamily="34" charset="0"/>
                <a:cs typeface="Arial" pitchFamily="34" charset="0"/>
              </a:rPr>
              <a:t>Crianças mais saudáveis;</a:t>
            </a:r>
          </a:p>
          <a:p>
            <a:pPr algn="just"/>
            <a:r>
              <a:rPr lang="pt-BR" dirty="0" smtClean="0">
                <a:latin typeface="Arial" pitchFamily="34" charset="0"/>
                <a:cs typeface="Arial" pitchFamily="34" charset="0"/>
              </a:rPr>
              <a:t>Promoção a saúde.</a:t>
            </a:r>
          </a:p>
          <a:p>
            <a:pPr algn="just"/>
            <a:endParaRPr lang="pt-BR" dirty="0" smtClean="0">
              <a:latin typeface="Arial" pitchFamily="34" charset="0"/>
              <a:cs typeface="Arial" pitchFamily="34" charset="0"/>
            </a:endParaRPr>
          </a:p>
          <a:p>
            <a:pPr algn="just">
              <a:buNone/>
            </a:pPr>
            <a:r>
              <a:rPr lang="pt-BR" b="1" dirty="0" smtClean="0">
                <a:solidFill>
                  <a:srgbClr val="FF0000"/>
                </a:solidFill>
              </a:rPr>
              <a:t>Dificuldades da incorporação a rotina do serviço</a:t>
            </a:r>
            <a:endParaRPr lang="pt-BR" dirty="0" smtClean="0">
              <a:solidFill>
                <a:srgbClr val="FF0000"/>
              </a:solidFill>
            </a:endParaRPr>
          </a:p>
          <a:p>
            <a:pPr algn="just"/>
            <a:r>
              <a:rPr lang="pt-BR" dirty="0" smtClean="0">
                <a:latin typeface="Arial" pitchFamily="34" charset="0"/>
                <a:cs typeface="Arial" pitchFamily="34" charset="0"/>
              </a:rPr>
              <a:t>Aceitação parcial por parte da equipe;</a:t>
            </a:r>
          </a:p>
          <a:p>
            <a:pPr algn="just"/>
            <a:r>
              <a:rPr lang="pt-BR" dirty="0" smtClean="0">
                <a:latin typeface="Arial" pitchFamily="34" charset="0"/>
                <a:cs typeface="Arial" pitchFamily="34" charset="0"/>
              </a:rPr>
              <a:t>Aceitação de mudanças pela equipe;</a:t>
            </a:r>
          </a:p>
          <a:p>
            <a:pPr algn="just"/>
            <a:r>
              <a:rPr lang="pt-BR" dirty="0" smtClean="0">
                <a:latin typeface="Arial" pitchFamily="34" charset="0"/>
                <a:cs typeface="Arial" pitchFamily="34" charset="0"/>
              </a:rPr>
              <a:t>Investimento em promoção  á saúde.</a:t>
            </a:r>
          </a:p>
          <a:p>
            <a:endParaRPr lang="pt-BR" dirty="0">
              <a:latin typeface="Arial" pitchFamily="34" charset="0"/>
              <a:cs typeface="Arial" pitchFamily="34" charset="0"/>
            </a:endParaRPr>
          </a:p>
        </p:txBody>
      </p:sp>
      <p:pic>
        <p:nvPicPr>
          <p:cNvPr id="2050" name="Picture 2" descr="http://2.bp.blogspot.com/_xJGhQe034LE/SiOJ6NJEd4I/AAAAAAAAAGw/kQehje6Gucg/s400/crian%C3%A7a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44676" y="1825625"/>
            <a:ext cx="2876550" cy="3810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latin typeface="Arial" pitchFamily="34" charset="0"/>
                <a:cs typeface="Arial" pitchFamily="34" charset="0"/>
              </a:rPr>
              <a:t>Reflexão crítica</a:t>
            </a:r>
            <a:endParaRPr lang="pt-BR" b="1"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296214" y="1886945"/>
            <a:ext cx="11333408" cy="4351338"/>
          </a:xfrm>
        </p:spPr>
        <p:txBody>
          <a:bodyPr/>
          <a:lstStyle/>
          <a:p>
            <a:pPr algn="just"/>
            <a:r>
              <a:rPr lang="pt-BR" dirty="0" smtClean="0">
                <a:latin typeface="Arial" pitchFamily="34" charset="0"/>
                <a:cs typeface="Arial" pitchFamily="34" charset="0"/>
              </a:rPr>
              <a:t>Avaliar os indicadores que deveriam ser melhorados;</a:t>
            </a:r>
          </a:p>
          <a:p>
            <a:pPr algn="just"/>
            <a:r>
              <a:rPr lang="pt-BR" dirty="0" smtClean="0">
                <a:latin typeface="Arial" pitchFamily="34" charset="0"/>
                <a:cs typeface="Arial" pitchFamily="34" charset="0"/>
              </a:rPr>
              <a:t>Construção de um cuidado voltado a família</a:t>
            </a:r>
            <a:r>
              <a:rPr lang="pt-BR" dirty="0">
                <a:latin typeface="Arial" pitchFamily="34" charset="0"/>
                <a:cs typeface="Arial" pitchFamily="34" charset="0"/>
              </a:rPr>
              <a:t>;</a:t>
            </a:r>
            <a:endParaRPr lang="pt-BR" dirty="0" smtClean="0">
              <a:latin typeface="Arial" pitchFamily="34" charset="0"/>
              <a:cs typeface="Arial" pitchFamily="34" charset="0"/>
            </a:endParaRPr>
          </a:p>
          <a:p>
            <a:pPr algn="just"/>
            <a:r>
              <a:rPr lang="pt-BR" dirty="0" smtClean="0">
                <a:latin typeface="Arial" pitchFamily="34" charset="0"/>
                <a:cs typeface="Arial" pitchFamily="34" charset="0"/>
              </a:rPr>
              <a:t>Desafio do trabalho em equipe;</a:t>
            </a:r>
          </a:p>
          <a:p>
            <a:pPr algn="just"/>
            <a:r>
              <a:rPr lang="pt-BR" b="1" dirty="0" smtClean="0">
                <a:solidFill>
                  <a:srgbClr val="FF0000"/>
                </a:solidFill>
                <a:latin typeface="Arial" pitchFamily="34" charset="0"/>
                <a:cs typeface="Arial" pitchFamily="34" charset="0"/>
              </a:rPr>
              <a:t>Aprender a ouvir e a delegar;</a:t>
            </a:r>
          </a:p>
          <a:p>
            <a:pPr algn="just"/>
            <a:r>
              <a:rPr lang="pt-BR" b="1" dirty="0" smtClean="0">
                <a:solidFill>
                  <a:srgbClr val="FF0000"/>
                </a:solidFill>
                <a:latin typeface="Arial" pitchFamily="34" charset="0"/>
                <a:cs typeface="Arial" pitchFamily="34" charset="0"/>
              </a:rPr>
              <a:t>Desenvolvimento profissional e pessoal;</a:t>
            </a:r>
          </a:p>
          <a:p>
            <a:pPr algn="just"/>
            <a:r>
              <a:rPr lang="pt-BR" dirty="0" smtClean="0">
                <a:latin typeface="Arial" pitchFamily="34" charset="0"/>
                <a:cs typeface="Arial" pitchFamily="34" charset="0"/>
              </a:rPr>
              <a:t>Prosseguir com a melhoria do serviço de  saúde;</a:t>
            </a:r>
          </a:p>
          <a:p>
            <a:pPr algn="just"/>
            <a:r>
              <a:rPr lang="pt-BR" b="1" dirty="0" smtClean="0">
                <a:solidFill>
                  <a:srgbClr val="FF0000"/>
                </a:solidFill>
                <a:latin typeface="Arial" pitchFamily="34" charset="0"/>
                <a:cs typeface="Arial" pitchFamily="34" charset="0"/>
              </a:rPr>
              <a:t>Desafio vencido.</a:t>
            </a:r>
            <a:endParaRPr lang="pt-BR" b="1" dirty="0">
              <a:solidFill>
                <a:srgbClr val="FF0000"/>
              </a:solidFill>
              <a:latin typeface="Arial" pitchFamily="34" charset="0"/>
              <a:cs typeface="Arial" pitchFamily="34" charset="0"/>
            </a:endParaRPr>
          </a:p>
        </p:txBody>
      </p:sp>
      <p:pic>
        <p:nvPicPr>
          <p:cNvPr id="3074" name="Picture 2" descr="http://1.bp.blogspot.com/-L5_HLjCKwlo/UH2wveabBbI/AAAAAAAAD2U/rjF20789Xqw/s1600/12+DE+OUTUBRO+DESENH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16238" y="3641530"/>
            <a:ext cx="2819445" cy="259675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hQWFhUWFRYVGBYYGB0aFRgYGBgcGh0fHRcaHiggGB0lIBwYITEhKCktLi4wGB8zODMsNygtLisBCgoKDg0OGxAQGywmICYwLDUyLiwvLC8sNywsLSw0LCwsLDUsLCw0LSwsNCwsNC8vLDQvLywsLCw0LywsLCwsLP/AABEIALsBDgMBIgACEQEDEQH/xAAbAAACAgMBAAAAAAAAAAAAAAAAAQUGAwQHAv/EADsQAAEDAgQDBgQDCAMAAwAAAAEAAhEDIQQSMUEFBlETImFxgfAykaGxFELhByNSYnKCwdEzkvFjosL/xAAaAQEAAwEBAQAAAAAAAAAAAAAAAwQFAgEG/8QAMxEAAgIBAwEGBQMDBQEAAAAAAAECAxEEEiExEyJBUZHwBWFxgaEUsfEjwdEzQlJT4TL/2gAMAwEAAhEDEQA/AO3T79nROUk0AT79lEpJn39UASiUk0AAon37OqB7+ip/7QOMmmxtBhyueMz3TcMG3m4z6By8lLass7qrdk1FeJvcZ5woUJa2ar9MrPhFt36fKT4KAPPlYn/jpAebifnI+aq9DCueLyBEWgfXafBb9PhTANGm27f86rPs1bT6m1HQ0w4ks/fH4RZMBz33or04abZqcmOstJkjxHyVzo1mvaHNIc1wkEaEeF1xapR7N8CzTtsD0FtDr81ZeSuN9jV7F5/d1TY7NqEx8nSAfEDqSp6b3J4ZBq9DFQ7Svw6o6PKJ9+yhUvnHmNzXdjQflj/kqDYwDladjBBJ281YnJRWWZtVUrJKMS6In37Oi5FQ4xUpZarKjyQQ6MxLXgkSCDrMm66vhcQKjGvabOEhcVWqxZRJqNPKlpN9TNKJ9+zohc95s5hq1X9lhqnZ02uIc8HvVCNYI+FoMjWTE6RPc5qKyyOqqVktsUT3NHNjcG5jA0VHOJLhnALGiNdbmbAxobrR4n+0Ck1o/DtdUcdc4cxrR4yO8fAfPrSG8H1kuPU6a+W/zWOrwmPhcQf5r/T/AEqb1ib4NOHw9LG46lgOaKD6FOtUqMpZxo54gEGCJMTcfopljwQCDI6/LxuuC1qTgbgB8WPh4Hp4bLp/K/NuHfTo0XfuqkCmGZXZRs0ZyIuAIk79VahYpFLUaZ1crlFsn37Oqc+/e6SakKop9+zqmSkmff1QBKJQhAMJpBNACEIQAhCEB4TSTQCT9/dJM+/qgBCEIAC5NzviS/H1GkGKbabf/oHD6vd8l1ke/oud88YYNxecsnNRaRAEuLHEO/qIBb9FDe8QbLehaVyya2HFhaNPSQs5prAxoeGkG1iI0No9RdZqoPd7xABNgBeRYaaDVYL6mu3lkXxfCS2dwJHmAbf49VEsdIBEiRIjUeqluKViC1rbWnb0/wAqGa1zSARZxJadpuSPDcj1VynO3ks19Oej49+/IsB5xxDqQYO44NLX1SZdI3aNGz1M+V1DEES9wMDvXPec47ydfXUlYnAtcXNbm6t62i06HQX6BXPhgwIZL69Nxc0gh7g0gQQRkPeBudb9PHRr/qPc308DI1KenXZwjhPx8/kVDCABwlrWNJguLnEMBPxRlgRvC6/wXCdjSbTmYm8RM3mOl1yDiAZ2ruwJNMiGnvQ4k2s4TYWldT5RxDn4Zua+WWTv3bLutvlMr6qEFtlHKyuj6+2ZeasY6lhajmGHkZGmJhzzlBjwmfRc54RgcroJjIGkDYgggG/kVdefyexpxp27J8sryPrl+irb2OBD2XgQ5uz2zMD+YHQ6XPW1HXTaaj8ifRNxrlJeL/BtVawblDvzHKLamCdtLBD6AcLiUqGIa8S0k9QdR4FuoPgV6qUy7dwuD3TBMGY8jv4FZmMFhN9UQ/E+HjTbr0PmN/fnFcJLmYmkDlltRov8En4CfCY9fJWbiNUNYSRO3jKqfEKgcWy0SQR4G4y7dT9Vd0k5ZJrVvpbf0ydxabD2F6UDyVSyYVjIMNJAJtmk5rCLNkkDyU8tg+eYkz7+qUJn39UAIQhAMJpBNACEIQAhCEBjJXpKPfvdVHn3ib2BlFjsoeC55BgkTAE6ibz5R1XMpKKyySqqVs1CPVmxxjnGnScWUm9q4bgwwf3QZPkI8VDHnfETPZ0onTvffNrqqq6qAQAROkb/ACWKpVIIgTJ210lVHdNvg3YfD6Ix73J0Lh/PVJxArMNMk/ECHMGskmxA0239VbGmQCNPD/C4hSwud4JYSA0gkjr9ZV25J44WO/C1Xd2P3JOoA1YSem3hClqu3Pa+pn6zRqtOcOnv+C9D39FBc0cE/EtYWuDKlMktJEiCAC0+BgH0CksZxKjRjtajGEiQCQDAjQakKv8AFubWD/ga6pFp+Bn/AGIn5BTvDWGU6oWNpwTKayoA4g5qVX8zdJIsTDgQ7+rfr02qTXnWqdf4G/6UdjcU7EOc6s0ucDEAS1oAsG9LGfNa7A9hPee1u182Xzmfpos2zSf8X6m3CLcVuXPjgnDSF88ujcmflGg8AobH12OIZIgG5n4Y2B/i97pFwdrUfUOwa6L/ANsAeq2MKxtNrRAJgTuZ8/muqtK4vM2dyjKUdsWaL2PHwgvb1Iy/eyy4HDGo0vdLWt1Ed7MDB+q2quNGgEkDTV0f4SwNGv3sg1l+SM2WdTLYOsmJUt1Tkv6a5I5X9ilGc2/TJp4cEVSBeACM5yvynoAImZ1AtCnuX8S/Cdk5gMOyiuzWZgF2/fbrbUSL2UOcLVzZ3NY6/dc6crTGzYObe+bos9KrWfkbDmOEZu7dzzAhoM+JnpCjcL8xSKk7KJKTbz+/v+xe+P46jiMM8UqtNz/iY3MA5z6ZD8oBvmMAR4qr4PFNLQQbR7B8Vo4XDnPVFYg1AchBADg1s3Im8yfCIWDE4cUO/StJuw3a4npuDr9bKDUTV01BrvI708FXFvPd6kxWptcZgh0fE0lpI9InyM6r01jotVcPMNP/AOVE4bicmHNcDBPwkxGukrYPG6U2eCZiN50063VaVFsXhp+hMnVJZi16m5isMC3945zvkBPgAL+sqO4fwnt67Q0OIaYHSdybaNgeqdTEvrOyNDhM6ghzv6Rr5k6WV+5T4L+HpguHfcB/aP4f9rQ0dEl35FXVXqMOyj9yao0w1oaBYAAeQGnkvaUe/eyce/ey0DMF79+CD7+qI9+9kyPfzQAhEIQDCaQTQAhCEAIQhAePfvxXJ+aMY5+KrSSctTs2A7AAW8BMldY9+/Fco5iwbqWPqhzYa4Gqwg/FnPe9QRf+oKG//wCC/wDDpJXfYw0OGFzI8ZzZoM9Z9hZsHwbKZdJPiQftYL3wnHEnI4WMx4HX13UlWLrZY1EyNW7+visic5rhmtZKUZYwYRhw3b6/qoHjoBewETDmkjreIKn6ti5xNoFthBJn6/QKD4m7OJDSSXMDQbSAZJnUAjrsNLryhPecOeE3LyZhbUHaOaAbNaAOmtvH9VkdXy6ugX/VS/LnABiahFQSBJe4WuRAAM+Xo1bfMHKraFB7jUBzFrAAyM2ZwGub+En5LZjW1FJsqR+I/wC2Mec8fdkJg6ha1rQLkB7ierpMAD/ayYjMdMogec9JMjWOi918NbM2MwEeB8D7t8wjD0i+xBaDqJ72ugg28/tqu8MtLCMtOjLQRaQHQfG+ijm4PPXDBH72AB+XPfWNTAGv8JU45nTz+608dhLd0kOEOBBuCNCDNjIHyToRzTsg4t8lnwHJLGwaj5/laMo+f6BWTBYKnSEU2hotPj5k3Ufyvxn8TS71qrIa8dTHxDwN49RsphdZyYkouLw+oi0EQQI8feq1qvDqTqgqOYC9ujtx/iVte/t9Ue/fihyQHMHK9PEkOkNeNyJm86yCD4hc847hOwr9lndUbTHecCXZXkdHd4kC9idR6dS5h4h+Hw9SoIzBpDJ0LzZo+ZC5S15cSXElzi5zidS4mSfnNlJVWpSy10IrbXGOF4mvgK+R4LYflFyZEAnodwG6W9Fj7Vz5MHvNJzdCb+hBlbjje/SPQea1XYVpkxrM3sbRpup+yjvc8ctEDtltUPBFj4e7OxlRvddZ7SIJEjpuLkEdDHlfuB8QFekHQA4Esc0bOEaeBEHyIXKuDYGu5tYYd0lpBLYDsktB7onWTtOospHhfHH4Rv7psGo5zXU3kkB7bOeDN4iDFjvBWLXCemm1J91vg2W/1STiu9wdQq1WsGZxDQNyQB8zsoSvzjhG2bUzmJ7jS4H+6Mv1XOcRXNV2eq41H9XXjybo0eAQ90afou5arwii5X8K/wCyXp/n/wAL1S55okw6nVa2/ehp+jSTHop/h/E6VcF1Go14GsG4mfiGrfVcmGnjsvWFrPpVG1KZyvbvsRuHDQtOkeuwK5hqnnvHV3wuO3Nb5+Z2JC0+D8RbiKLKrbZhcfwuBgg+RlbqvGK008MYTSCaHgIQhACEIQHj378VDc0cIOIpgsgVaclk6GRdh6T12IB2hTPv3fVY8U8hji25DXEDqQDAXjSawzqMnF5Ry+g1pBDm5HAkdHtcNQSLgrYlwt2gPQlv+iAfkoZjGOl7qsPdJccwuTvH1WPGFzQS3EAutDZbJ8BF5hY8q8ywn6o1Fra5LMk8/L+SUxVVoE1XyARAMZZ2houT89tFiwuHfXqN7suIOVg/KN5OnST6LS4TSl2ao0wY75u8XgxJmN4811bg3B6eHb3buNy4gSR0HQDor+n08Yd58sqX6netsVhGxwzBijTbTboB8zqT81W/2g4xop0qeYZjUDi3V2UNdBiZAmB81sc1cffSc2jR+NwzPfrkbtANsxg9QI3kTUvw/jJNySZJ6yTcrzUaqNfd6sl0emlJqx8JGqcQbnK7fUXKeHxYn79R6LcbQn3Hv9Vjr4UEeuo1GuhCrR17z3ka3HQ99t4+k9VkpkblRjKxYcr9RfNMSPt5/qFhGNdUJZRhx6z3Rf59Por6tjt3Z4OHFG9iMa6i9r6LoqiwjcdHDQt01/0ulcG4kMRSa8WOjh0dad7+C5AA6m8NfTJe7vOkxIab94Ta9hG+iulPnRlKg0U6UVA4M7MmGtEE5gRdw7pGkzr49KUcbsmVqI2WzWI/L+S54rFMpML6jgxjRJc4wBpqSVxjjf7UcVVltHLRbmkFol5aDYEukX1MD9Y7nnnGvi3upl2WiAz90DaQ0EkuiSQ4kdLDzVQXZRaxwTWN5oxVUEVaz3hzg+HGQHCwgaAQSI0votjBcxOkCoBG7hrPWNIVf8tkEevTouoycehxKCl1L22u0wAQc2gEX+S9n/FveyrvB8YS11OJdlDWxbu3n5TPyUlhqL3OLnkwCCACRBsSI6SYvNsvVTV37ptYOLdNsrjNPrn+C+/sxrTUxLeopO+kKscbL6dQMe1xdTc4P3kvIgg/mnX1v0U9+zZ0YqsL3pNPyd/6p3n7AMNJtbJLm1aUuFjlzASY1Akaqrqa1Jtvw/wW9FdKGMeOP3OefiHgAhhyzDnEEQOvvqvZxBIPZjORc5dQPt6Kd7vdEHvGJG1iZJ20jzIXvsmNgHVxyi8jNBPpYG/gsTtl5H0buazyQDscy0uFyABvMxcTZZr+i2+MYVjWG9ybeev0UO2s/Vw7oMOIkm8wY8FJDEo5R3Gx4y+heP2f45wqVKLvhc0VG9ARDXfOWnwg9VelyXlzGxiqBYZ7+UxcZXAtM9NZ84XWlpadtwWTB18Yq57fEYTSCanKQIQhACEIQHhRPNGPNGg7KYc7uA3Mal0RuGh0HrCllSucsSX120os1oP/AGufOwA9Sorp7INnqKtXdcNc3NmAgDaJvcWEFqwPL22bSeREQASZsR8QAA+Ia6wtvEYcl7nscW5Tl0mQI2O2vRMU6uYNNSMzbENE9d5usrcsZ4/JZiqdvebz8jJwyq6hWZUqsL6clzw0A5SdYbMuA13M6LqOFrtqMa9hlrgHAjcEAjyXHGCrUc6m6oYncd2AZh9hb8ut4PrLcLxxwdZvZ53MLHDIXHs5gQIggRBPXaYV2i5pquXXwwd20xlDta+hkxdc1K1d5uTVeLnQMdkA+TQsjHEbLXpsIfUBblPaPcWm8Z3Z+n8wW3Tb/pZmp/1JZ82adb/pR+i/Y9sE7IqMGW4ATb7sk90qpzk853ERxCkAWutZ4Ho45Y8NR8grXS5Pw1Wm2o0uuzNMNBkjWcs6qs8XOZuW3eLRbxcPkf8ASv3KZJwtOdswHkHELe0Dbq58yh8Q4sT+RyyhQGXQy4STMmDJjMNhMWUVR4eG1CWvd3DFzeT4RpB+qvvHuT6rHl2HOZjnE5S2XU5Mw2DcXMWtZbPAeSBBNaWzBER2hM3zGIHkPorHZtrBJPWVYjiOWvt+fqcPqak6XMD1Xgkef2Vj554L+Exj6ecOBioOsPJgG2ttvD0rbRqpTLCYt9EztKHDyTDfceqHhs8KrllQGYbMEiND6ERorpSoxfUkX+W3vZVPg3DXVHCR3ZiTpIE+ojZW9+AAmHOnqbx6DZcfqK6pd5cliGkv1FeIPu+XzJ3kIxjDY3pH6H/1dHx2FFWm+m6Ye0tMawRHpqub8jYKoKwrOEgBzDFgD5anb5rpFOta4vupZNSeUV4xcVtfVHM6IfSe6hWB7Rhs4j427OB8omNFl/GskguAIMHMYNvOPp/5eeP8CpYunFQHMLteLPB8/wDC5vQZVGbJUa9gc7IXtJkN0MyDeD1tCx9VpYw76fD8DTq1mVifqbOIa3EQG6Ce/Hd6ED+L7fZeXUG0QZJJ6WkmNAOvuydR9eCQaYMSIBcT5zAE+W6snLXLTHNbXqu7Qu7wGvodraZQBpuo9NS7eM8L1JZ6/ZHEeTPyTwVraLar2zUcXOkiwlxIgb+BVrSAjS0fRNbSWODJbbeWMJpBNDwEIQgBCEIDwueftLazt6EkyWuzNaINiMpLwJjUAT6ar3if2gOfnbSolozupteXS8Bpy5hTDd4MCTqCdwoGkz8SQyDLj3mG9SobQS+dD/i5Gi47TvJJZLD0zUHKfC8Pv0NAshwIqPAdb436wSN/P6L27CDck+bnf7sp+vyViBTEumXCzRLhF2lx0gbx11C0cfwjFUoz0YzEgHOC2fDLOuokK4uxz0XoZrjb7ZF4DDU2VQ1ze47oPhI8N7XH9J6qzcW5dFGmX0yX0vie0C7d87ANt8ouNROirLqT801O7kqjMBOYGxBJMWuNtD4LoOCwzquDFPPlJEAxPdDvhIkWIBaROir2Rrtyl7ZdqdtOHL2insrv7j6kZS0MDtHPDZyudsLQI8G+kk2pYbLDzGXAik8NpujMHA52wNHCwNiIggesKNqPqPJpgt7oBJa4nMDaNsk+Zss3V6RzluX3NiicNqivsb54ozPkuNgdiRrBOpB92Wd1VR5BcwM7BgGgOc2jT8tvC6x0MS6mcj3NLhABcYcQYju3m8gGZMKr+jm1lRJ90Y9TNV79VrBtBJ/mdIAPX9QunUAzDUWh7g1rGgFzjAnz6krluGhrK1QEdrTJqNqFsOBbDmwHSLRHjF9VsirVxDxlzvfqHv7z+9rlZYMB9NrLShF1QUYrL/HqZmojvnunLC/PoS+I5orsf2wPdc5zG0SO7AJynYhxaC4z1jaFIcu849rUDK7BTL3ZWQDDTHwEkXmLOFjpAtMLxXlnGdjeKrSQ5zO72rWiTY2b00v0N1DVKmrHs70tLGyROhkEaQdSJhRqV8H3ueTqMNPZF4eHj3ktX7SOUximtrMaS+nZ+X4jTibCO8Wm8eYXJcRy1UAz0yKjdRlsSPLddEONxtNgce2ayBD2vzjxjOJN7RB8FBGuyoC81CK5IzBrQyepLQAJJ3ifmpZzl1XH16fueUaeE+62n9G8+mCmU+C13CRTdrGl/Ue9Ct+jwTszmrkBojugyXeFgrAXVJjtdTuBPpAH1lD6AY6Qc51zG876dPJRu6bLlfw2Cfj9+n4/bJs8DqYZtOox9Nzs47oa34XHTK4kGRAEjxXrDtw5JbV7Zrx+WC4AQYnvbkHbzstXGYx4OeACIO4gAa7+cKX4TyxUxL89WWtLfi70HfYtLpkRsu4Sc+iRDfTVQu9KWX5fxgyYHjzMNSc2jTcHH81RzWhvQhrc0xJ36XUO3GVMOx/Z1HNbUcyYFzG5qaibyQQr5geQ6DJzXkXgR5zYz81CcT5HeztHB5dSpsc5g/MWi+Q6lzrRMfVdThY2uSvXdRFNOL9c/wCDXHFsQ2m6m17nseMrg52Z7Af4HuMyRaCbTIuIMc7Glz2N7J5ay9mRDhYakAgAzAm8dAngcIKlNrm1SfEP08BHyuL2WwzAVDOas4Cdg23rlHvdZdlifE3nHnk6lLTzlnDX0wFLiDahaKZnvOz911gAbEuAi8D3KtfJ2MLar6J+Eg1W9Q4GHiI3lp+armFwjWNiR+nz9Vu8Pf2eJoPbs/IT/I8Fv3LT6LnTWRjelHo+CpLodETSTW6RDCaQTQAhCEAIQhAcx5h5dqYd7nMYXUXEuDm3LJM5SNYEwDpFrKGwwJe1zD3mnUbCDuNzaPnsuyT797LVrcOpPMuptJ1uPqeqj7Nbtxe/XTdPZNJ8YMfBcS6pRY947xF/GJE+R1W97+/0QBFhYD38k/f3UhRObftCxQ/EFtMXNLLUMx3iZYYjVonzzAbWjsBzBiKLcrXscJmHMsNNMpBAPqrnzNyr+Jf2tKp2dSA12YSxw8QDId0I9RYRS+K8s4qiC54bkBAlhkkmwuSCJJAVdxmpNxNSiel7NKxZfvoY2Y59Rzqrg52cySI7tpDYn8ogW11i698OoB9U2IbERBBBE9fup7hfD20qLWSHANuYmSbnTxKzsowZAF5nb/KljRGM966nUZ9xQfgaRwLBHed5z+qjWPZTqPDs3ejWXTYfrbaVPlgIB67oFFt7T4le3VKyO1s6jPbyVqqwVKjMjTvq21wYtqTO+1107hOAZRZDARm7xn4iT70VLdU7HFUXj4Scrtrg/aHO+i6DK8hWq47UZ2pk5WNsFixOHbUbleA4GLeXRZkl2QCa0AQAAOg0208FTv2h4HD9jmdTHavIpscLEE3Jt0aD6wrl79+C5hz1j3PxhY4ENpMaGDrmu5w8D3R/YVxZLbFssaSrtbVFkK57QwNDb3706jay8uoOABOhkjxErK4te4BoDBYaztc+qxPdBImQCfKx1VBn1EfIzODqpc4uEtbN4FgVa/2c8UPewz9WjPSPVhN2/wBpPyPgqbUrMIApgueAc17A/wCB5rLwsvo1W1ge+y8XyxuPXr/4pIWbJZkUtXT21e2PVdPfzOzrzVqBrS42ABJPgL/NR3A+OU8SDkMPbGZh1E6HxB6+ijee8cWUW0261XQf6GwXT590epVxzSjuMGNUpWKvxyc9xGEbUc6oW3e5zrCIDjYa2tAQ3DNbaXDTc29Z8/mpHMTr6+/msNeoGgkbDc38v8eqx3bKT5Po401qKW1eiM/LnDRicQ+kar2xSzRmJcZdFpdrv6hW7AckUKbg8ue9wMzPjOsk7dVROHVXsIqtcW1Acwv8JOx/iECCNDddN5b4yMVSzwA5rix4BkZgNvA+K0NNKLW3xRj67TuEt/g/eCVQmhWjPG1NIJoAQhCAEIQgPHv3fRHv34IlNAL37vog+/qhM+/qgEtLjOA7ekWB5YczXAwCJaQQHA6iY6HxC3kpQFGxtY4d4ZiCGFw7rgZpujWCdNRYgG+6z5gQCJI6/wDnmoXj2MNd1Srs/wDd0QZswTDrnU959tso2Uny5ypTqUS5/aMkjJkeWQG/yiwkyuK7d7eOiL0rNiW7qzOTaPPyTkesea9cU5fqUaVSpSxFR2VjnZKga6comJABmARKrFOtVc9jH1SGVACHABtgRIkX0INo3uupWJNR8z2M04uXkbvHMSP3YBBcHkmNQ3I7X1gLouHfLGnq0Hpt52UPwrlmjROY990k3+GdPh621M/6nF02U5z3PI0k0Lw4Mdeu1jS95Aa0FxJMAACSddFyfiFb8TUfVe27zIBE5WxDRvEAXjeeqvPPeJLMNESx72tedgzW/QEgD+5USjiGF2UG8SYFo89JHRUdZNrEV9TV+GwjzOXXojUdw0fzf9j9ifcJfgR0J2uZ8dJhSWZsxIzETB+8arzWrNEZzqQNN9vsqXaSNbMV4I1G0BFh9LLMaY/89/RKvi2sIaRAdPeGgIjXzn6J8Ow3b1ajRVbSENdNUQD+WWE6G2hF4+fcK52PCI7dVCtZfgYcNjKrXCthw5rqeYklv5YIcC3Rw1PTug7BM9rXqgio5zm94uqOLgGnUQSdTsI0nZdP5c4OMLRFOcxJJc7WZ2vr5+aiMVyaGuc/CVOyLtabhmpeQAgtFzYGLq7ZRJV4rfPzMf8AW5cm0svGH5FOrvfT/wCVsAfmbLmTvNgR5xC8DAV67XVabC6nTPw3zkzcgfmPRusX6K14flnEVHxiDTDA6e4Sc0R19/RXDsG5S0AAEEWtqPuuNPpWo5sXPyEviFuEkcfwEV3hmbI2Ji4c+Ngdup36dRasBXFCtR7MRmcKRaBdzXeWmWxnz6qKrcnYlrxTY0ENcMlWYgN0JAFvET12Vw4Hy52Tu1rO7SrED+Fvg0be/NcR0k+2U84S9/kau+M+jz/Yn00IWiUBhNIJoAQhCAEIQgPCaSaAEe/ukn7+6AFVOceK1Q19KgIgNFRwBLg1+oaOobeb6i2sWtRPFeCCq7O15p1IDSQA5rmg6Fp11NxB+yHcGlLLKIxjXzUfLaVJtpaWumLkZhaBA8ZKtfJGOq1GFtT4WBjW2iNe7pe0LAeT3vfNWuXNGkNi+3d0B8bmysmAwTKLcrBA1PUkxMndc1wjXBRR3db2jybBbIg6afouVcToZGhrrHD1TTIn8s5QZH8jmu+S6suZ8RZWr1qrhTEVHEC9m5P3fem4PdBsNfJRXwb2yj1TR3puW0+jReuB8Up4ik0seHHKMwnvAxBkbX3Ukua43uFjKbiawIMtkEbbfxGLTsuiYXNkbn+PKM39UX+qsMhnFReEzMkmkvDgoXEud6mfLSZSyOc5gc+XEgT3oBAgxYfVVrF48V3taaNKmAal6YLcxBAFie6fiNj9lMcw8svovc5rDUoOJcIElgNy1zY0Gx6CCq9+7LfywDpa3p1VOxzy0zb09FEkpxx934/MsPJHA6WIFbtQTlMNeHnO3vO31kQNfkrJhuSqLXZnvdUH8LwIiN4F/QBRH7NsM8PqvAim4aRAzWgxrm+JX1WYxWE2uTKtm1OST4z9jnnO3CqOGFPsWHO95cJccrWs1AtqcwHhfxVRxx7QyWCQI2J+IHppAI9V1zmXgoxVLLOV7XZ2O1ANxfqCCQVR3co4zPlytH/yZ5H2Bm+/iobam5ZSL2kvpjW1Y3nPvwNnkjjD2V24cuJpvBIBk5CAIyzoDERpuuij39FX+WOWW4XvOOaqdXRYeVullYPf2U8IuMcMo32RsscorCEmkmuiESZST9/dACEIQDCaQTQAhCEAIQhAecqeVNCAWVGVNCAWVGVNCAWVGVNCA85VHYvgNGoSYc0uMkscWzOsgGL9YlSaEPU2uhE8M5eoUHFzGkuM95xk318PXVSuVNCHgsqMqaEAsq1MRwujUOZ9Njj1LRPzjwC3EIDwykGgBoAA0AFgvWVNCAWVEJoQCyoypoQHnKnlTQgPOVPKmhALKjKmhAIJoQgBCEIAQhCAEIQgBCEIAQhCAEIQgBCEIAQhCAEIQgBCEIAQhCAEIQgBCEIAQhCAEIQgBCEIAQhCAEIQgBCEID//2Q=="/>
          <p:cNvSpPr>
            <a:spLocks noChangeAspect="1" noChangeArrowheads="1"/>
          </p:cNvSpPr>
          <p:nvPr/>
        </p:nvSpPr>
        <p:spPr bwMode="auto">
          <a:xfrm>
            <a:off x="155575" y="-1265238"/>
            <a:ext cx="3810000" cy="26384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00" name="Picture 4" descr="https://encrypted-tbn0.gstatic.com/images?q=tbn:ANd9GcSLa3y04NRIxI5AFVJy-pgIExHCVAvxmSeMZHRyW34Cs5ASvjXSt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56398" y="4986808"/>
            <a:ext cx="1665383" cy="125944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ângulo 3"/>
          <p:cNvSpPr/>
          <p:nvPr/>
        </p:nvSpPr>
        <p:spPr>
          <a:xfrm>
            <a:off x="4268247" y="53975"/>
            <a:ext cx="3337828" cy="769441"/>
          </a:xfrm>
          <a:prstGeom prst="rect">
            <a:avLst/>
          </a:prstGeom>
        </p:spPr>
        <p:txBody>
          <a:bodyPr wrap="square">
            <a:spAutoFit/>
          </a:bodyPr>
          <a:lstStyle/>
          <a:p>
            <a:r>
              <a:rPr lang="pt-BR" sz="4400" b="1" dirty="0" smtClean="0">
                <a:solidFill>
                  <a:srgbClr val="FF0000"/>
                </a:solidFill>
                <a:latin typeface="Arial" panose="020B0604020202020204" pitchFamily="34" charset="0"/>
                <a:cs typeface="Arial" panose="020B0604020202020204" pitchFamily="34" charset="0"/>
              </a:rPr>
              <a:t>Introdução</a:t>
            </a:r>
            <a:endParaRPr lang="pt-BR" sz="4400" b="1" dirty="0">
              <a:solidFill>
                <a:srgbClr val="FF0000"/>
              </a:solidFill>
              <a:latin typeface="Arial" panose="020B0604020202020204" pitchFamily="34" charset="0"/>
              <a:cs typeface="Arial" panose="020B0604020202020204" pitchFamily="34" charset="0"/>
            </a:endParaRPr>
          </a:p>
        </p:txBody>
      </p:sp>
      <p:sp>
        <p:nvSpPr>
          <p:cNvPr id="5" name="Retângulo 4"/>
          <p:cNvSpPr/>
          <p:nvPr/>
        </p:nvSpPr>
        <p:spPr>
          <a:xfrm>
            <a:off x="1" y="952550"/>
            <a:ext cx="11874320" cy="5747727"/>
          </a:xfrm>
          <a:prstGeom prst="rect">
            <a:avLst/>
          </a:prstGeom>
        </p:spPr>
        <p:txBody>
          <a:bodyPr wrap="square">
            <a:spAutoFit/>
          </a:bodyPr>
          <a:lstStyle/>
          <a:p>
            <a:pPr algn="just">
              <a:lnSpc>
                <a:spcPct val="150000"/>
              </a:lnSpc>
            </a:pPr>
            <a:r>
              <a:rPr lang="pt-BR" sz="2000" dirty="0" smtClean="0"/>
              <a:t>	</a:t>
            </a:r>
            <a:r>
              <a:rPr lang="pt-BR" sz="2000" dirty="0" smtClean="0">
                <a:latin typeface="Arial" pitchFamily="34" charset="0"/>
                <a:cs typeface="Arial" pitchFamily="34" charset="0"/>
              </a:rPr>
              <a:t>A taxa de mortalidade infantil (referente às crianças menores de um ano) caiu muito nas últimas décadas no Brasil. Graças às ações de diminuição da pobreza, ampliação da cobertura da Estratégia Saúde da Família e a outros fatores, os óbitos infantis diminuíram  de 47,1 a cada mil nascidos vivos, em 1990, para 15,6 em 2010 (IBGE, 2010).</a:t>
            </a:r>
          </a:p>
          <a:p>
            <a:pPr>
              <a:lnSpc>
                <a:spcPct val="150000"/>
              </a:lnSpc>
            </a:pPr>
            <a:endParaRPr lang="pt-BR" sz="2000" dirty="0" smtClean="0">
              <a:latin typeface="Arial" pitchFamily="34" charset="0"/>
              <a:cs typeface="Arial" pitchFamily="34" charset="0"/>
            </a:endParaRPr>
          </a:p>
          <a:p>
            <a:pPr algn="just">
              <a:lnSpc>
                <a:spcPct val="150000"/>
              </a:lnSpc>
            </a:pPr>
            <a:r>
              <a:rPr lang="pt-BR" sz="2000" dirty="0" smtClean="0">
                <a:latin typeface="Arial" pitchFamily="34" charset="0"/>
                <a:cs typeface="Arial" pitchFamily="34" charset="0"/>
              </a:rPr>
              <a:t> 	Entretanto, ainda persistem as desigualdades regionais e sociais inaceitáveis. Além disso, 68,6% das mortes de crianças com menos de um ano acontecem no  período neonatal (até 27 dias de vida), sendo a maioria no primeiro dia de vida.</a:t>
            </a:r>
          </a:p>
          <a:p>
            <a:pPr>
              <a:lnSpc>
                <a:spcPct val="150000"/>
              </a:lnSpc>
            </a:pPr>
            <a:endParaRPr lang="pt-BR" sz="2000" dirty="0" smtClean="0">
              <a:latin typeface="Arial" pitchFamily="34" charset="0"/>
              <a:cs typeface="Arial" pitchFamily="34" charset="0"/>
            </a:endParaRPr>
          </a:p>
          <a:p>
            <a:pPr algn="just">
              <a:lnSpc>
                <a:spcPct val="150000"/>
              </a:lnSpc>
            </a:pPr>
            <a:r>
              <a:rPr lang="pt-BR" sz="2000" dirty="0" smtClean="0">
                <a:latin typeface="Arial" pitchFamily="34" charset="0"/>
                <a:cs typeface="Arial" pitchFamily="34" charset="0"/>
              </a:rPr>
              <a:t>	Assim, um número expressivo de mortes por causas evitáveis por ações dos </a:t>
            </a:r>
          </a:p>
          <a:p>
            <a:pPr algn="just">
              <a:lnSpc>
                <a:spcPct val="150000"/>
              </a:lnSpc>
            </a:pPr>
            <a:r>
              <a:rPr lang="pt-BR" sz="2000" dirty="0" smtClean="0">
                <a:latin typeface="Arial" pitchFamily="34" charset="0"/>
                <a:cs typeface="Arial" pitchFamily="34" charset="0"/>
              </a:rPr>
              <a:t>serviços de saúde –</a:t>
            </a:r>
            <a:r>
              <a:rPr lang="pt-BR" sz="2400" dirty="0" smtClean="0">
                <a:latin typeface="Arial" pitchFamily="34" charset="0"/>
                <a:cs typeface="Arial" pitchFamily="34" charset="0"/>
              </a:rPr>
              <a:t> </a:t>
            </a:r>
            <a:r>
              <a:rPr lang="pt-BR" sz="2100" dirty="0" smtClean="0">
                <a:latin typeface="Arial" pitchFamily="34" charset="0"/>
                <a:cs typeface="Arial" pitchFamily="34" charset="0"/>
              </a:rPr>
              <a:t>tais como a atenção pré-natal, ao parto e ao recém-nascido </a:t>
            </a:r>
          </a:p>
          <a:p>
            <a:pPr algn="just">
              <a:lnSpc>
                <a:spcPct val="150000"/>
              </a:lnSpc>
            </a:pPr>
            <a:r>
              <a:rPr lang="pt-BR" sz="2100" dirty="0" smtClean="0">
                <a:latin typeface="Arial" pitchFamily="34" charset="0"/>
                <a:cs typeface="Arial" pitchFamily="34" charset="0"/>
              </a:rPr>
              <a:t>(RN) – faz parte da realidade social sanitária de nosso País.</a:t>
            </a:r>
            <a:endParaRPr lang="pt-BR" sz="2100" dirty="0">
              <a:latin typeface="Arial" pitchFamily="34" charset="0"/>
              <a:cs typeface="Arial" pitchFamily="34" charset="0"/>
            </a:endParaRPr>
          </a:p>
        </p:txBody>
      </p:sp>
    </p:spTree>
    <p:extLst>
      <p:ext uri="{BB962C8B-B14F-4D97-AF65-F5344CB8AC3E}">
        <p14:creationId xmlns="" xmlns:p14="http://schemas.microsoft.com/office/powerpoint/2010/main" val="3211455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3190" y="0"/>
            <a:ext cx="10515600" cy="1325563"/>
          </a:xfrm>
        </p:spPr>
        <p:txBody>
          <a:bodyPr/>
          <a:lstStyle/>
          <a:p>
            <a:pPr algn="ctr"/>
            <a:r>
              <a:rPr lang="pt-BR" b="1" dirty="0" smtClean="0">
                <a:solidFill>
                  <a:srgbClr val="FF0000"/>
                </a:solidFill>
                <a:latin typeface="Arial" panose="020B0604020202020204" pitchFamily="34" charset="0"/>
                <a:cs typeface="Arial" panose="020B0604020202020204" pitchFamily="34" charset="0"/>
              </a:rPr>
              <a:t>Introdução</a:t>
            </a:r>
            <a:endParaRPr lang="pt-BR"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18941" y="1016156"/>
            <a:ext cx="11809927" cy="4994899"/>
          </a:xfrm>
        </p:spPr>
        <p:txBody>
          <a:bodyPr/>
          <a:lstStyle/>
          <a:p>
            <a:pPr algn="just">
              <a:lnSpc>
                <a:spcPct val="150000"/>
              </a:lnSpc>
              <a:buNone/>
            </a:pPr>
            <a:r>
              <a:rPr lang="pt-BR" sz="2000" dirty="0" smtClean="0"/>
              <a:t>		</a:t>
            </a:r>
            <a:r>
              <a:rPr lang="pt-BR" sz="2000" dirty="0" smtClean="0">
                <a:latin typeface="Arial" pitchFamily="34" charset="0"/>
                <a:cs typeface="Arial" pitchFamily="34" charset="0"/>
              </a:rPr>
              <a:t>Em 2013, dados preliminares indicam a ocorrência de 217 óbitos infantis o que representa  uma taxa de mortalidade infantil de 8,7. Só em relação a 2012, foi registrado uma redução de 9,6%, foram 217 óbitos de crianças com até um ano de idade em 2013 e 239 em 2012. </a:t>
            </a:r>
          </a:p>
          <a:p>
            <a:pPr algn="ctr">
              <a:buNone/>
            </a:pPr>
            <a:r>
              <a:rPr lang="pt-BR" sz="2400" b="1" dirty="0" smtClean="0">
                <a:latin typeface="Arial" pitchFamily="34" charset="0"/>
                <a:cs typeface="Arial" pitchFamily="34" charset="0"/>
              </a:rPr>
              <a:t>Taxa de mortalidade infantil em Curitiba 1997-2011</a:t>
            </a:r>
          </a:p>
          <a:p>
            <a:pPr algn="ctr">
              <a:buNone/>
            </a:pPr>
            <a:r>
              <a:rPr lang="pt-BR" sz="2400" b="1" dirty="0" smtClean="0"/>
              <a:t> </a:t>
            </a:r>
            <a:endParaRPr lang="pt-BR" sz="2400" dirty="0" smtClean="0"/>
          </a:p>
          <a:p>
            <a:pPr>
              <a:buNone/>
            </a:pPr>
            <a:endParaRPr lang="pt-BR" dirty="0"/>
          </a:p>
        </p:txBody>
      </p:sp>
      <p:sp>
        <p:nvSpPr>
          <p:cNvPr id="5" name="CaixaDeTexto 4"/>
          <p:cNvSpPr txBox="1"/>
          <p:nvPr/>
        </p:nvSpPr>
        <p:spPr>
          <a:xfrm>
            <a:off x="674556" y="5996066"/>
            <a:ext cx="4077325" cy="246221"/>
          </a:xfrm>
          <a:prstGeom prst="rect">
            <a:avLst/>
          </a:prstGeom>
          <a:noFill/>
        </p:spPr>
        <p:txBody>
          <a:bodyPr wrap="square" rtlCol="0">
            <a:spAutoFit/>
          </a:bodyPr>
          <a:lstStyle/>
          <a:p>
            <a:r>
              <a:rPr lang="pt-BR" sz="1000" dirty="0" smtClean="0"/>
              <a:t>Relatório de Gestão –Secretaria Municipal da Saúde – 2013- Curitiba- </a:t>
            </a:r>
            <a:r>
              <a:rPr lang="pt-BR" sz="1000" dirty="0" err="1" smtClean="0"/>
              <a:t>Pr</a:t>
            </a:r>
            <a:r>
              <a:rPr lang="pt-BR" sz="1000" dirty="0" smtClean="0"/>
              <a:t> </a:t>
            </a:r>
            <a:endParaRPr lang="pt-BR" sz="1000" dirty="0"/>
          </a:p>
        </p:txBody>
      </p:sp>
      <p:pic>
        <p:nvPicPr>
          <p:cNvPr id="6" name="Imagem 5"/>
          <p:cNvPicPr/>
          <p:nvPr/>
        </p:nvPicPr>
        <p:blipFill>
          <a:blip r:embed="rId2"/>
          <a:srcRect/>
          <a:stretch>
            <a:fillRect/>
          </a:stretch>
        </p:blipFill>
        <p:spPr bwMode="auto">
          <a:xfrm>
            <a:off x="3746605" y="3600760"/>
            <a:ext cx="4153212" cy="2140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33891"/>
          </a:xfrm>
        </p:spPr>
        <p:txBody>
          <a:bodyPr>
            <a:normAutofit/>
          </a:bodyPr>
          <a:lstStyle/>
          <a:p>
            <a:pPr algn="ctr"/>
            <a:r>
              <a:rPr lang="pt-BR" sz="4000" b="1" dirty="0" smtClean="0">
                <a:solidFill>
                  <a:srgbClr val="FF0000"/>
                </a:solidFill>
                <a:latin typeface="Arial" panose="020B0604020202020204" pitchFamily="34" charset="0"/>
                <a:cs typeface="Arial" panose="020B0604020202020204" pitchFamily="34" charset="0"/>
              </a:rPr>
              <a:t>Barreiras Assistenciais</a:t>
            </a:r>
            <a:endParaRPr lang="pt-BR" sz="4000" b="1" dirty="0">
              <a:solidFill>
                <a:srgbClr val="FF0000"/>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 xmlns:p14="http://schemas.microsoft.com/office/powerpoint/2010/main" val="608831690"/>
              </p:ext>
            </p:extLst>
          </p:nvPr>
        </p:nvGraphicFramePr>
        <p:xfrm>
          <a:off x="1270000" y="1439333"/>
          <a:ext cx="8483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800" b="1" dirty="0" smtClean="0">
                <a:solidFill>
                  <a:srgbClr val="FF0000"/>
                </a:solidFill>
                <a:latin typeface="Arial" panose="020B0604020202020204" pitchFamily="34" charset="0"/>
                <a:cs typeface="Arial" panose="020B0604020202020204" pitchFamily="34" charset="0"/>
              </a:rPr>
              <a:t>Objetivo Geral</a:t>
            </a:r>
            <a:endParaRPr lang="pt-BR" sz="4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28789" y="2300366"/>
            <a:ext cx="11163801" cy="3725680"/>
          </a:xfrm>
        </p:spPr>
        <p:txBody>
          <a:bodyPr>
            <a:normAutofit/>
          </a:bodyPr>
          <a:lstStyle/>
          <a:p>
            <a:pPr algn="just">
              <a:lnSpc>
                <a:spcPct val="150000"/>
              </a:lnSpc>
              <a:buNone/>
            </a:pPr>
            <a:r>
              <a:rPr lang="pt-BR" sz="4800" dirty="0" smtClean="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Melhorar a atenção à saúde da criança na Unidade de Saúde Estrela em </a:t>
            </a:r>
            <a:r>
              <a:rPr lang="pt-BR" sz="4400" dirty="0" err="1" smtClean="0">
                <a:latin typeface="Arial" panose="020B0604020202020204" pitchFamily="34" charset="0"/>
                <a:cs typeface="Arial" panose="020B0604020202020204" pitchFamily="34" charset="0"/>
              </a:rPr>
              <a:t>Curitiba-PR</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p:txBody>
      </p:sp>
      <p:pic>
        <p:nvPicPr>
          <p:cNvPr id="5122" name="Picture 2" descr="https://encrypted-tbn1.gstatic.com/images?q=tbn:ANd9GcTQz5z6d-ug2c3Zz6AJPlfEVXI04QY_Q7lPhhQ_4I4yG1fXTyCqTitSsyIs">
            <a:hlinkClick r:id="rId2"/>
          </p:cNvPr>
          <p:cNvPicPr>
            <a:picLocks noChangeAspect="1" noChangeArrowheads="1"/>
          </p:cNvPicPr>
          <p:nvPr/>
        </p:nvPicPr>
        <p:blipFill>
          <a:blip r:embed="rId3"/>
          <a:srcRect/>
          <a:stretch>
            <a:fillRect/>
          </a:stretch>
        </p:blipFill>
        <p:spPr bwMode="auto">
          <a:xfrm>
            <a:off x="9719300" y="0"/>
            <a:ext cx="1988018" cy="21550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FF0000"/>
                </a:solidFill>
                <a:latin typeface="Arial" panose="020B0604020202020204" pitchFamily="34" charset="0"/>
                <a:cs typeface="Arial" panose="020B0604020202020204" pitchFamily="34" charset="0"/>
              </a:rPr>
              <a:t>Objetivos Específicos</a:t>
            </a:r>
            <a:endParaRPr lang="pt-BR"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8298" y="1855605"/>
            <a:ext cx="10659256" cy="4351338"/>
          </a:xfrm>
        </p:spPr>
        <p:txBody>
          <a:bodyPr>
            <a:normAutofit fontScale="85000" lnSpcReduction="10000"/>
          </a:bodyPr>
          <a:lstStyle/>
          <a:p>
            <a:pPr marL="514350" lvl="0" indent="-514350">
              <a:lnSpc>
                <a:spcPct val="150000"/>
              </a:lnSpc>
              <a:spcBef>
                <a:spcPts val="0"/>
              </a:spcBef>
              <a:spcAft>
                <a:spcPts val="1200"/>
              </a:spcAft>
              <a:buFont typeface="+mj-lt"/>
              <a:buAutoNum type="arabicPeriod"/>
            </a:pPr>
            <a:r>
              <a:rPr lang="pt-BR" sz="3000" dirty="0" smtClean="0">
                <a:latin typeface="Arial" panose="020B0604020202020204" pitchFamily="34" charset="0"/>
                <a:cs typeface="Arial" panose="020B0604020202020204" pitchFamily="34" charset="0"/>
              </a:rPr>
              <a:t>Ampliar a cobertura da atenção à Saúde da criança;</a:t>
            </a:r>
          </a:p>
          <a:p>
            <a:pPr marL="514350" lvl="0" indent="-514350">
              <a:lnSpc>
                <a:spcPct val="150000"/>
              </a:lnSpc>
              <a:spcBef>
                <a:spcPts val="0"/>
              </a:spcBef>
              <a:spcAft>
                <a:spcPts val="1200"/>
              </a:spcAft>
              <a:buFont typeface="+mj-lt"/>
              <a:buAutoNum type="arabicPeriod"/>
            </a:pPr>
            <a:r>
              <a:rPr lang="pt-BR" sz="3000" dirty="0" smtClean="0">
                <a:latin typeface="Arial" panose="020B0604020202020204" pitchFamily="34" charset="0"/>
                <a:cs typeface="Arial" panose="020B0604020202020204" pitchFamily="34" charset="0"/>
              </a:rPr>
              <a:t>Melhorar a adesão ao programa de Saúde da Criança;</a:t>
            </a:r>
          </a:p>
          <a:p>
            <a:pPr marL="514350" lvl="0" indent="-514350">
              <a:lnSpc>
                <a:spcPct val="150000"/>
              </a:lnSpc>
              <a:spcBef>
                <a:spcPts val="0"/>
              </a:spcBef>
              <a:spcAft>
                <a:spcPts val="1200"/>
              </a:spcAft>
              <a:buFont typeface="+mj-lt"/>
              <a:buAutoNum type="arabicPeriod"/>
            </a:pPr>
            <a:r>
              <a:rPr lang="pt-BR" sz="3000" dirty="0" smtClean="0">
                <a:latin typeface="Arial" panose="020B0604020202020204" pitchFamily="34" charset="0"/>
                <a:cs typeface="Arial" panose="020B0604020202020204" pitchFamily="34" charset="0"/>
              </a:rPr>
              <a:t>Melhorar a qualidade do atendimento à criança;</a:t>
            </a:r>
          </a:p>
          <a:p>
            <a:pPr marL="514350" lvl="0" indent="-514350">
              <a:lnSpc>
                <a:spcPct val="150000"/>
              </a:lnSpc>
              <a:spcBef>
                <a:spcPts val="0"/>
              </a:spcBef>
              <a:spcAft>
                <a:spcPts val="1200"/>
              </a:spcAft>
              <a:buFont typeface="+mj-lt"/>
              <a:buAutoNum type="arabicPeriod"/>
            </a:pPr>
            <a:r>
              <a:rPr lang="pt-BR" sz="3000" dirty="0" smtClean="0">
                <a:latin typeface="Arial" panose="020B0604020202020204" pitchFamily="34" charset="0"/>
                <a:cs typeface="Arial" panose="020B0604020202020204" pitchFamily="34" charset="0"/>
              </a:rPr>
              <a:t>Melhorar registros das informações;</a:t>
            </a:r>
          </a:p>
          <a:p>
            <a:pPr marL="514350" lvl="0" indent="-514350">
              <a:lnSpc>
                <a:spcPct val="150000"/>
              </a:lnSpc>
              <a:spcBef>
                <a:spcPts val="0"/>
              </a:spcBef>
              <a:spcAft>
                <a:spcPts val="1200"/>
              </a:spcAft>
              <a:buFont typeface="+mj-lt"/>
              <a:buAutoNum type="arabicPeriod"/>
            </a:pPr>
            <a:r>
              <a:rPr lang="pt-BR" sz="3000" dirty="0" smtClean="0">
                <a:latin typeface="Arial" panose="020B0604020202020204" pitchFamily="34" charset="0"/>
                <a:cs typeface="Arial" panose="020B0604020202020204" pitchFamily="34" charset="0"/>
              </a:rPr>
              <a:t>Mapear as crianças de risco pertencentes à área de abrangência;</a:t>
            </a:r>
          </a:p>
          <a:p>
            <a:pPr marL="514350" lvl="0" indent="-514350">
              <a:lnSpc>
                <a:spcPct val="150000"/>
              </a:lnSpc>
              <a:spcBef>
                <a:spcPts val="0"/>
              </a:spcBef>
              <a:spcAft>
                <a:spcPts val="1200"/>
              </a:spcAft>
              <a:buFont typeface="+mj-lt"/>
              <a:buAutoNum type="arabicPeriod"/>
            </a:pPr>
            <a:r>
              <a:rPr lang="pt-BR" sz="3000" dirty="0" smtClean="0">
                <a:latin typeface="Arial" panose="020B0604020202020204" pitchFamily="34" charset="0"/>
                <a:cs typeface="Arial" panose="020B0604020202020204" pitchFamily="34" charset="0"/>
              </a:rPr>
              <a:t>Promover a saúde.</a:t>
            </a:r>
          </a:p>
          <a:p>
            <a:endParaRPr lang="pt-BR" dirty="0"/>
          </a:p>
        </p:txBody>
      </p:sp>
      <p:pic>
        <p:nvPicPr>
          <p:cNvPr id="22531" name="Picture 3"/>
          <p:cNvPicPr>
            <a:picLocks noChangeAspect="1" noChangeArrowheads="1"/>
          </p:cNvPicPr>
          <p:nvPr/>
        </p:nvPicPr>
        <p:blipFill>
          <a:blip r:embed="rId2"/>
          <a:srcRect/>
          <a:stretch>
            <a:fillRect/>
          </a:stretch>
        </p:blipFill>
        <p:spPr bwMode="auto">
          <a:xfrm>
            <a:off x="9008281" y="264358"/>
            <a:ext cx="2816927" cy="1735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latin typeface="Arial" pitchFamily="34" charset="0"/>
                <a:cs typeface="Arial" pitchFamily="34" charset="0"/>
              </a:rPr>
              <a:t>Metodologia</a:t>
            </a:r>
            <a:endParaRPr lang="pt-BR" b="1"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838200" y="1481070"/>
            <a:ext cx="10515600" cy="4695893"/>
          </a:xfrm>
        </p:spPr>
        <p:txBody>
          <a:bodyPr>
            <a:normAutofit/>
          </a:bodyPr>
          <a:lstStyle/>
          <a:p>
            <a:pPr algn="just"/>
            <a:r>
              <a:rPr lang="pt-BR" dirty="0" smtClean="0">
                <a:latin typeface="Arial" pitchFamily="34" charset="0"/>
                <a:cs typeface="Arial" pitchFamily="34" charset="0"/>
              </a:rPr>
              <a:t>Cadernos de Atenção Básica, n° 33. 2012, 236 páginas;</a:t>
            </a:r>
          </a:p>
          <a:p>
            <a:pPr algn="just"/>
            <a:r>
              <a:rPr lang="pt-BR" dirty="0" smtClean="0">
                <a:latin typeface="Arial" pitchFamily="34" charset="0"/>
                <a:cs typeface="Arial" pitchFamily="34" charset="0"/>
              </a:rPr>
              <a:t>Diretriz de Atenção à Saúde da Criança Curitibana, 2012, 250 páginas;</a:t>
            </a:r>
          </a:p>
          <a:p>
            <a:pPr algn="just"/>
            <a:r>
              <a:rPr lang="pt-BR" dirty="0" smtClean="0">
                <a:latin typeface="Arial" pitchFamily="34" charset="0"/>
                <a:cs typeface="Arial" pitchFamily="34" charset="0"/>
              </a:rPr>
              <a:t>Período de 16 semanas;</a:t>
            </a:r>
          </a:p>
          <a:p>
            <a:pPr algn="just"/>
            <a:r>
              <a:rPr lang="pt-BR" dirty="0" smtClean="0">
                <a:latin typeface="Arial" pitchFamily="34" charset="0"/>
                <a:cs typeface="Arial" pitchFamily="34" charset="0"/>
              </a:rPr>
              <a:t>Ações em quatro eixos:</a:t>
            </a:r>
          </a:p>
          <a:p>
            <a:pPr algn="just">
              <a:buNone/>
            </a:pPr>
            <a:r>
              <a:rPr lang="pt-BR" dirty="0" smtClean="0">
                <a:latin typeface="Arial" pitchFamily="34" charset="0"/>
                <a:cs typeface="Arial" pitchFamily="34" charset="0"/>
              </a:rPr>
              <a:t>      -Organização e Gestão dos Serviços</a:t>
            </a:r>
          </a:p>
          <a:p>
            <a:pPr algn="just">
              <a:buNone/>
            </a:pPr>
            <a:r>
              <a:rPr lang="pt-BR" dirty="0" smtClean="0">
                <a:latin typeface="Arial" pitchFamily="34" charset="0"/>
                <a:cs typeface="Arial" pitchFamily="34" charset="0"/>
              </a:rPr>
              <a:t>      -Qualificação da Prática Clínica</a:t>
            </a:r>
          </a:p>
          <a:p>
            <a:pPr algn="just">
              <a:buNone/>
            </a:pPr>
            <a:r>
              <a:rPr lang="pt-BR" dirty="0" smtClean="0">
                <a:latin typeface="Arial" pitchFamily="34" charset="0"/>
                <a:cs typeface="Arial" pitchFamily="34" charset="0"/>
              </a:rPr>
              <a:t>      -Engajamento Público</a:t>
            </a:r>
          </a:p>
          <a:p>
            <a:pPr algn="just">
              <a:buNone/>
            </a:pPr>
            <a:r>
              <a:rPr lang="pt-BR" dirty="0" smtClean="0">
                <a:latin typeface="Arial" pitchFamily="34" charset="0"/>
                <a:cs typeface="Arial" pitchFamily="34" charset="0"/>
              </a:rPr>
              <a:t>      -Monitoramento e Avaliação</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1240</Words>
  <Application>Microsoft Office PowerPoint</Application>
  <PresentationFormat>Personalizar</PresentationFormat>
  <Paragraphs>201</Paragraphs>
  <Slides>36</Slides>
  <Notes>0</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UNIVERSIDADE FEDERAL DE PELOTAS Faculdade de Medicina Departamento de Medicina Social Curso de Especialização em Saúde da Família - UnaSUS </vt:lpstr>
      <vt:lpstr>Slide 2</vt:lpstr>
      <vt:lpstr>Slide 3</vt:lpstr>
      <vt:lpstr>Slide 4</vt:lpstr>
      <vt:lpstr>Introdução</vt:lpstr>
      <vt:lpstr>Barreiras Assistenciais</vt:lpstr>
      <vt:lpstr>Objetivo Geral</vt:lpstr>
      <vt:lpstr>Objetivos Específicos</vt:lpstr>
      <vt:lpstr>Metodologia</vt:lpstr>
      <vt:lpstr>Metodologia</vt:lpstr>
      <vt:lpstr>Slide 11</vt:lpstr>
      <vt:lpstr>Resultados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Discussão </vt:lpstr>
      <vt:lpstr>Discussão</vt:lpstr>
      <vt:lpstr>Reflexão crítica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fabiana vargas ferreira</dc:creator>
  <cp:lastModifiedBy>Atom</cp:lastModifiedBy>
  <cp:revision>233</cp:revision>
  <dcterms:created xsi:type="dcterms:W3CDTF">2014-03-21T00:10:40Z</dcterms:created>
  <dcterms:modified xsi:type="dcterms:W3CDTF">2014-05-01T21:22:31Z</dcterms:modified>
</cp:coreProperties>
</file>