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0" r:id="rId20"/>
    <p:sldId id="275" r:id="rId21"/>
    <p:sldId id="276" r:id="rId22"/>
    <p:sldId id="277" r:id="rId23"/>
    <p:sldId id="279" r:id="rId24"/>
    <p:sldId id="278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80" autoAdjust="0"/>
  </p:normalViewPr>
  <p:slideViewPr>
    <p:cSldViewPr>
      <p:cViewPr>
        <p:scale>
          <a:sx n="55" d="100"/>
          <a:sy n="55" d="100"/>
        </p:scale>
        <p:origin x="-1710" y="-546"/>
      </p:cViewPr>
      <p:guideLst>
        <p:guide orient="horz" pos="3748"/>
        <p:guide pos="2109"/>
      </p:guideLst>
    </p:cSldViewPr>
  </p:slideViewPr>
  <p:outlineViewPr>
    <p:cViewPr>
      <p:scale>
        <a:sx n="33" d="100"/>
        <a:sy n="33" d="100"/>
      </p:scale>
      <p:origin x="258" y="1469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Unidade%203%20INTERVEN&#199;&#195;O\Semana%209%20Planilhas\Raquel%20eli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2925537085641"/>
          <c:y val="0.27934253991912888"/>
          <c:w val="0.82916835361400065"/>
          <c:h val="0.53585004394539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de 0 a 6 anos residentes na área de abrangência da UBS cadastradas no programa de saúde bucal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0.70896845090393468</c:v>
                </c:pt>
                <c:pt idx="1">
                  <c:v>0.80349757769112595</c:v>
                </c:pt>
                <c:pt idx="2">
                  <c:v>0.81531371853952495</c:v>
                </c:pt>
                <c:pt idx="3">
                  <c:v>0.85076214108472159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60800"/>
        <c:axId val="42601856"/>
      </c:barChart>
      <c:catAx>
        <c:axId val="436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01856"/>
        <c:crosses val="autoZero"/>
        <c:auto val="1"/>
        <c:lblAlgn val="ctr"/>
        <c:lblOffset val="100"/>
        <c:noMultiLvlLbl val="0"/>
      </c:catAx>
      <c:valAx>
        <c:axId val="42601856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608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2710186227919"/>
          <c:y val="0.20917428639379021"/>
          <c:w val="0.86411113541362883"/>
          <c:h val="0.68835362598071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de 0 a 6 anos cadastradas pela equipe que receberam avaliação odontológica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  <a:bevelB/>
            </a:sp3d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0.56666666666666654</c:v>
                </c:pt>
                <c:pt idx="1">
                  <c:v>0.58823529411764597</c:v>
                </c:pt>
                <c:pt idx="2">
                  <c:v>0.66666666666666663</c:v>
                </c:pt>
                <c:pt idx="3">
                  <c:v>0.7777777777777789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25184"/>
        <c:axId val="42619968"/>
      </c:barChart>
      <c:catAx>
        <c:axId val="361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19968"/>
        <c:crosses val="autoZero"/>
        <c:auto val="1"/>
        <c:lblAlgn val="ctr"/>
        <c:lblOffset val="100"/>
        <c:noMultiLvlLbl val="0"/>
      </c:catAx>
      <c:valAx>
        <c:axId val="42619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251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170506464469"/>
          <c:y val="0.22003306361890917"/>
          <c:w val="0.87819298629338116"/>
          <c:h val="0.68405251529172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de 0 a 6 anos avaliadas pela equipe que receberam tratamento odontológico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59776"/>
        <c:axId val="42647552"/>
      </c:barChart>
      <c:catAx>
        <c:axId val="436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2647552"/>
        <c:crosses val="autoZero"/>
        <c:auto val="1"/>
        <c:lblAlgn val="ctr"/>
        <c:lblOffset val="100"/>
        <c:noMultiLvlLbl val="0"/>
      </c:catAx>
      <c:valAx>
        <c:axId val="426475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43659776"/>
        <c:crosses val="autoZero"/>
        <c:crossBetween val="between"/>
        <c:majorUnit val="0.15000000000000013"/>
      </c:valAx>
    </c:plotArea>
    <c:plotVisOnly val="1"/>
    <c:dispBlanksAs val="gap"/>
    <c:showDLblsOverMax val="0"/>
  </c:chart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1247964680429"/>
          <c:y val="0.26016263338273232"/>
          <c:w val="0.83125169118589648"/>
          <c:h val="0.56742642394557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de 0 a 6 anos  cadastrados pela equipe que receberam acompanhamento odontológico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0.32352941176470701</c:v>
                </c:pt>
                <c:pt idx="2">
                  <c:v>0.31884057971014601</c:v>
                </c:pt>
                <c:pt idx="3">
                  <c:v>0.63888888888889028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1408"/>
        <c:axId val="42650432"/>
      </c:barChart>
      <c:catAx>
        <c:axId val="4392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50432"/>
        <c:crosses val="autoZero"/>
        <c:auto val="1"/>
        <c:lblAlgn val="ctr"/>
        <c:lblOffset val="100"/>
        <c:noMultiLvlLbl val="0"/>
      </c:catAx>
      <c:valAx>
        <c:axId val="4265043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921408"/>
        <c:crosses val="autoZero"/>
        <c:crossBetween val="between"/>
        <c:majorUnit val="0.15000000000000013"/>
        <c:minorUnit val="2.0000000000000011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039808893991"/>
          <c:y val="7.8027586971641805E-2"/>
          <c:w val="0.87742118866755869"/>
          <c:h val="0.72699470866359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de 0 a 6 anos cadastradas pela equipe que participaram das atividades educativas em saúde bucal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0.13333333333333341</c:v>
                </c:pt>
                <c:pt idx="1">
                  <c:v>0.20588235294117646</c:v>
                </c:pt>
                <c:pt idx="2">
                  <c:v>0.31884057971014601</c:v>
                </c:pt>
                <c:pt idx="3">
                  <c:v>0.34722222222222232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4480"/>
        <c:axId val="42653312"/>
      </c:barChart>
      <c:catAx>
        <c:axId val="439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53312"/>
        <c:crosses val="autoZero"/>
        <c:auto val="1"/>
        <c:lblAlgn val="ctr"/>
        <c:lblOffset val="100"/>
        <c:noMultiLvlLbl val="0"/>
      </c:catAx>
      <c:valAx>
        <c:axId val="426533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92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317050646447"/>
          <c:y val="0.23519458731766041"/>
          <c:w val="0.87819298629338072"/>
          <c:h val="0.64242946749675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crianças de 0 a 6 anos cadastradas pela equipe que possuem registro atualizado no programa de saúde bucal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0.56666666666666654</c:v>
                </c:pt>
                <c:pt idx="1">
                  <c:v>0.58823529411764597</c:v>
                </c:pt>
                <c:pt idx="2">
                  <c:v>0.66666666666666663</c:v>
                </c:pt>
                <c:pt idx="3">
                  <c:v>0.81944444444444464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36224"/>
        <c:axId val="83149376"/>
      </c:barChart>
      <c:catAx>
        <c:axId val="1124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pt-BR"/>
          </a:p>
        </c:txPr>
        <c:crossAx val="83149376"/>
        <c:crosses val="autoZero"/>
        <c:auto val="1"/>
        <c:lblAlgn val="ctr"/>
        <c:lblOffset val="100"/>
        <c:noMultiLvlLbl val="0"/>
      </c:catAx>
      <c:valAx>
        <c:axId val="831493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2436224"/>
        <c:crosses val="autoZero"/>
        <c:crossBetween val="between"/>
        <c:majorUnit val="0.15000000000000013"/>
      </c:valAx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589088906931"/>
          <c:y val="7.098992244408385E-2"/>
          <c:w val="0.87049671916010518"/>
          <c:h val="0.66212798313257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Indicadores!$B$54</c:f>
              <c:strCache>
                <c:ptCount val="1"/>
              </c:strCache>
            </c:strRef>
          </c:tx>
          <c:invertIfNegative val="0"/>
          <c:cat>
            <c:strRef>
              <c:f>Indicadores!$C$53:$I$53</c:f>
              <c:strCache>
                <c:ptCount val="6"/>
                <c:pt idx="0">
                  <c:v>Cças Cadastradas</c:v>
                </c:pt>
                <c:pt idx="1">
                  <c:v>Cças Avaliadas</c:v>
                </c:pt>
                <c:pt idx="2">
                  <c:v>Cças Acompanhadas</c:v>
                </c:pt>
                <c:pt idx="3">
                  <c:v>Cças Tratamento</c:v>
                </c:pt>
                <c:pt idx="4">
                  <c:v>Ativ. Educativas</c:v>
                </c:pt>
                <c:pt idx="5">
                  <c:v>Registros Atua.</c:v>
                </c:pt>
              </c:strCache>
            </c:strRef>
          </c:cat>
          <c:val>
            <c:numRef>
              <c:f>Indicadores!$C$54:$I$54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Indicadores!$B$55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>
                <a:rot lat="0" lon="0" rev="2400000"/>
              </a:lightRig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Indicadores!$C$53:$I$53</c:f>
              <c:strCache>
                <c:ptCount val="6"/>
                <c:pt idx="0">
                  <c:v>Cças Cadastradas</c:v>
                </c:pt>
                <c:pt idx="1">
                  <c:v>Cças Avaliadas</c:v>
                </c:pt>
                <c:pt idx="2">
                  <c:v>Cças Acompanhadas</c:v>
                </c:pt>
                <c:pt idx="3">
                  <c:v>Cças Tratamento</c:v>
                </c:pt>
                <c:pt idx="4">
                  <c:v>Ativ. Educativas</c:v>
                </c:pt>
                <c:pt idx="5">
                  <c:v>Registros Atua.</c:v>
                </c:pt>
              </c:strCache>
            </c:strRef>
          </c:cat>
          <c:val>
            <c:numRef>
              <c:f>Indicadores!$C$55:$I$55</c:f>
              <c:numCache>
                <c:formatCode>General</c:formatCode>
                <c:ptCount val="7"/>
                <c:pt idx="0">
                  <c:v>72</c:v>
                </c:pt>
                <c:pt idx="1">
                  <c:v>56</c:v>
                </c:pt>
                <c:pt idx="2">
                  <c:v>46</c:v>
                </c:pt>
                <c:pt idx="3">
                  <c:v>8</c:v>
                </c:pt>
                <c:pt idx="4">
                  <c:v>25</c:v>
                </c:pt>
                <c:pt idx="5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8592000"/>
        <c:axId val="83914688"/>
      </c:barChart>
      <c:catAx>
        <c:axId val="7859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3914688"/>
        <c:crosses val="autoZero"/>
        <c:auto val="1"/>
        <c:lblAlgn val="ctr"/>
        <c:lblOffset val="100"/>
        <c:noMultiLvlLbl val="0"/>
      </c:catAx>
      <c:valAx>
        <c:axId val="839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59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25A6C-70B5-4C56-97C6-64F495D49066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2CDFE57-CEA3-4D01-AAE2-6B5D2A2D56F6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pt-BR" sz="3600" b="0" dirty="0" smtClean="0"/>
            <a:t>População</a:t>
          </a:r>
        </a:p>
        <a:p>
          <a:r>
            <a:rPr lang="pt-BR" sz="3600" b="0" dirty="0" smtClean="0"/>
            <a:t>327.000</a:t>
          </a:r>
          <a:endParaRPr lang="pt-BR" sz="3600" b="0" dirty="0"/>
        </a:p>
      </dgm:t>
    </dgm:pt>
    <dgm:pt modelId="{1147313B-FB0D-4F46-AE01-5C41AC875E3E}" type="parTrans" cxnId="{D3737CB5-4861-4962-9389-D9156001B443}">
      <dgm:prSet/>
      <dgm:spPr/>
      <dgm:t>
        <a:bodyPr/>
        <a:lstStyle/>
        <a:p>
          <a:endParaRPr lang="pt-BR"/>
        </a:p>
      </dgm:t>
    </dgm:pt>
    <dgm:pt modelId="{E471ED64-CA62-4F63-8AFD-9A0F57E5905E}" type="sibTrans" cxnId="{D3737CB5-4861-4962-9389-D9156001B443}">
      <dgm:prSet/>
      <dgm:spPr/>
      <dgm:t>
        <a:bodyPr/>
        <a:lstStyle/>
        <a:p>
          <a:endParaRPr lang="pt-BR"/>
        </a:p>
      </dgm:t>
    </dgm:pt>
    <dgm:pt modelId="{36546FF0-E79F-4750-BEB5-0E16AD669364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pt-BR" sz="3600" dirty="0" smtClean="0"/>
            <a:t>51UBS</a:t>
          </a:r>
          <a:endParaRPr lang="pt-BR" sz="3600" dirty="0"/>
        </a:p>
      </dgm:t>
    </dgm:pt>
    <dgm:pt modelId="{1653A955-3C43-4EFA-B52E-2A06178CB4E6}" type="parTrans" cxnId="{C8139602-5833-4F23-A6BA-E61E8A10FB88}">
      <dgm:prSet/>
      <dgm:spPr/>
      <dgm:t>
        <a:bodyPr/>
        <a:lstStyle/>
        <a:p>
          <a:endParaRPr lang="pt-BR"/>
        </a:p>
      </dgm:t>
    </dgm:pt>
    <dgm:pt modelId="{7D963A4A-C5F7-4F6D-A2B8-046DDE0C6315}" type="sibTrans" cxnId="{C8139602-5833-4F23-A6BA-E61E8A10FB88}">
      <dgm:prSet/>
      <dgm:spPr/>
      <dgm:t>
        <a:bodyPr/>
        <a:lstStyle/>
        <a:p>
          <a:endParaRPr lang="pt-BR"/>
        </a:p>
      </dgm:t>
    </dgm:pt>
    <dgm:pt modelId="{ED53533A-D21A-4134-984E-4AFD46D994C0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3600" dirty="0" smtClean="0"/>
            <a:t>35 ESF</a:t>
          </a:r>
          <a:endParaRPr lang="pt-BR" sz="3600" dirty="0"/>
        </a:p>
      </dgm:t>
    </dgm:pt>
    <dgm:pt modelId="{190A9D82-9D5B-4E7C-9E97-68EDDCEDB9EA}" type="parTrans" cxnId="{777CF5A9-AA41-4E51-9873-2F0182D4400D}">
      <dgm:prSet/>
      <dgm:spPr/>
      <dgm:t>
        <a:bodyPr/>
        <a:lstStyle/>
        <a:p>
          <a:endParaRPr lang="pt-BR"/>
        </a:p>
      </dgm:t>
    </dgm:pt>
    <dgm:pt modelId="{D28A610C-2E8A-47F0-847C-9C1DA04F5578}" type="sibTrans" cxnId="{777CF5A9-AA41-4E51-9873-2F0182D4400D}">
      <dgm:prSet/>
      <dgm:spPr/>
      <dgm:t>
        <a:bodyPr/>
        <a:lstStyle/>
        <a:p>
          <a:endParaRPr lang="pt-BR"/>
        </a:p>
      </dgm:t>
    </dgm:pt>
    <dgm:pt modelId="{59FFB904-92BD-4848-9D08-2746DD20544B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3600" b="1" dirty="0" smtClean="0"/>
            <a:t>43</a:t>
          </a:r>
        </a:p>
        <a:p>
          <a:r>
            <a:rPr lang="pt-BR" sz="2000" b="1" dirty="0" smtClean="0"/>
            <a:t>Atend. Odont.</a:t>
          </a:r>
          <a:endParaRPr lang="pt-BR" sz="2000" dirty="0"/>
        </a:p>
      </dgm:t>
    </dgm:pt>
    <dgm:pt modelId="{5D05AB95-F885-4A05-B2F5-83103C2C312A}" type="parTrans" cxnId="{A85D4898-F96B-477D-8C37-29A16CB5EEC6}">
      <dgm:prSet/>
      <dgm:spPr/>
      <dgm:t>
        <a:bodyPr/>
        <a:lstStyle/>
        <a:p>
          <a:endParaRPr lang="pt-BR"/>
        </a:p>
      </dgm:t>
    </dgm:pt>
    <dgm:pt modelId="{3967455C-36E6-49AF-981E-3E4267279061}" type="sibTrans" cxnId="{A85D4898-F96B-477D-8C37-29A16CB5EEC6}">
      <dgm:prSet/>
      <dgm:spPr/>
      <dgm:t>
        <a:bodyPr/>
        <a:lstStyle/>
        <a:p>
          <a:endParaRPr lang="pt-BR"/>
        </a:p>
      </dgm:t>
    </dgm:pt>
    <dgm:pt modelId="{3E24BCFB-17F7-479B-B836-77DB8F02850B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2400" b="1" dirty="0" smtClean="0"/>
            <a:t>7 ESB</a:t>
          </a:r>
        </a:p>
        <a:p>
          <a:r>
            <a:rPr lang="pt-BR" sz="2400" b="1" dirty="0" smtClean="0"/>
            <a:t>1 CEO</a:t>
          </a:r>
          <a:endParaRPr lang="pt-BR" sz="2400" b="1" dirty="0"/>
        </a:p>
      </dgm:t>
    </dgm:pt>
    <dgm:pt modelId="{21EA82EF-50C2-4651-BBEA-63B15BE2167E}" type="parTrans" cxnId="{FEB8EB01-9B05-4DA4-A470-B111333C3B6D}">
      <dgm:prSet/>
      <dgm:spPr/>
      <dgm:t>
        <a:bodyPr/>
        <a:lstStyle/>
        <a:p>
          <a:endParaRPr lang="pt-BR"/>
        </a:p>
      </dgm:t>
    </dgm:pt>
    <dgm:pt modelId="{5AAC1FD8-2E89-4D00-86EA-6C2733339881}" type="sibTrans" cxnId="{FEB8EB01-9B05-4DA4-A470-B111333C3B6D}">
      <dgm:prSet/>
      <dgm:spPr/>
      <dgm:t>
        <a:bodyPr/>
        <a:lstStyle/>
        <a:p>
          <a:endParaRPr lang="pt-BR"/>
        </a:p>
      </dgm:t>
    </dgm:pt>
    <dgm:pt modelId="{7ADA3A0C-2C18-4546-8AF7-C103D2C4FCD4}" type="pres">
      <dgm:prSet presAssocID="{44F25A6C-70B5-4C56-97C6-64F495D490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1886B74-3F1A-4F7B-A013-1EBB46DDBE10}" type="pres">
      <dgm:prSet presAssocID="{D2CDFE57-CEA3-4D01-AAE2-6B5D2A2D56F6}" presName="vertOne" presStyleCnt="0"/>
      <dgm:spPr/>
    </dgm:pt>
    <dgm:pt modelId="{D1327446-72CD-4976-9816-38335AEF2F3C}" type="pres">
      <dgm:prSet presAssocID="{D2CDFE57-CEA3-4D01-AAE2-6B5D2A2D56F6}" presName="txOne" presStyleLbl="node0" presStyleIdx="0" presStyleCnt="1" custScaleX="100064" custScaleY="33381" custLinFactNeighborX="-15" custLinFactNeighborY="224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2B74ED-64BF-4359-AFE8-ED8C74F49B0D}" type="pres">
      <dgm:prSet presAssocID="{D2CDFE57-CEA3-4D01-AAE2-6B5D2A2D56F6}" presName="parTransOne" presStyleCnt="0"/>
      <dgm:spPr/>
    </dgm:pt>
    <dgm:pt modelId="{83F1B155-25B6-4728-A237-EDA7E8562165}" type="pres">
      <dgm:prSet presAssocID="{D2CDFE57-CEA3-4D01-AAE2-6B5D2A2D56F6}" presName="horzOne" presStyleCnt="0"/>
      <dgm:spPr/>
    </dgm:pt>
    <dgm:pt modelId="{2FB5DC56-A56F-4D27-B448-46AFD33B9B2B}" type="pres">
      <dgm:prSet presAssocID="{36546FF0-E79F-4750-BEB5-0E16AD669364}" presName="vertTwo" presStyleCnt="0"/>
      <dgm:spPr/>
    </dgm:pt>
    <dgm:pt modelId="{0D1F5B3C-34B1-4BF4-AAB0-2993D2F9D355}" type="pres">
      <dgm:prSet presAssocID="{36546FF0-E79F-4750-BEB5-0E16AD669364}" presName="txTwo" presStyleLbl="node2" presStyleIdx="0" presStyleCnt="2" custScaleX="106262" custScaleY="25001" custLinFactNeighborX="281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B76615-F9E4-4A45-971C-44C0A70E8EF9}" type="pres">
      <dgm:prSet presAssocID="{36546FF0-E79F-4750-BEB5-0E16AD669364}" presName="parTransTwo" presStyleCnt="0"/>
      <dgm:spPr/>
    </dgm:pt>
    <dgm:pt modelId="{A42EF08F-9D6D-4D32-8CD6-FB0AA62BA223}" type="pres">
      <dgm:prSet presAssocID="{36546FF0-E79F-4750-BEB5-0E16AD669364}" presName="horzTwo" presStyleCnt="0"/>
      <dgm:spPr/>
    </dgm:pt>
    <dgm:pt modelId="{C4147BD3-D130-42BB-8EA9-7E89C22D21AD}" type="pres">
      <dgm:prSet presAssocID="{ED53533A-D21A-4134-984E-4AFD46D994C0}" presName="vertThree" presStyleCnt="0"/>
      <dgm:spPr/>
    </dgm:pt>
    <dgm:pt modelId="{3A92C109-FE3A-4FB2-AD40-84BB1A5FE9A8}" type="pres">
      <dgm:prSet presAssocID="{ED53533A-D21A-4134-984E-4AFD46D994C0}" presName="txThree" presStyleLbl="node3" presStyleIdx="0" presStyleCnt="2" custScaleX="106328" custScaleY="34795" custLinFactNeighborX="-1898" custLinFactNeighborY="-10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0C67B6-2C44-44D9-A7BF-187B5C6D6361}" type="pres">
      <dgm:prSet presAssocID="{ED53533A-D21A-4134-984E-4AFD46D994C0}" presName="horzThree" presStyleCnt="0"/>
      <dgm:spPr/>
    </dgm:pt>
    <dgm:pt modelId="{6B0BEC37-0449-497F-9179-51F1BA3D8A26}" type="pres">
      <dgm:prSet presAssocID="{D28A610C-2E8A-47F0-847C-9C1DA04F5578}" presName="sibSpaceThree" presStyleCnt="0"/>
      <dgm:spPr/>
    </dgm:pt>
    <dgm:pt modelId="{03D3FB5D-B151-4491-A509-0664714D73A1}" type="pres">
      <dgm:prSet presAssocID="{59FFB904-92BD-4848-9D08-2746DD20544B}" presName="vertThree" presStyleCnt="0"/>
      <dgm:spPr/>
    </dgm:pt>
    <dgm:pt modelId="{17F974E0-9632-4C32-966D-82FF953417C8}" type="pres">
      <dgm:prSet presAssocID="{59FFB904-92BD-4848-9D08-2746DD20544B}" presName="txThree" presStyleLbl="node3" presStyleIdx="1" presStyleCnt="2" custScaleX="120839" custScaleY="35025" custLinFactNeighborX="668" custLinFactNeighborY="-12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A8B9AE-81A2-4BBB-BAF8-1B8B61E18601}" type="pres">
      <dgm:prSet presAssocID="{59FFB904-92BD-4848-9D08-2746DD20544B}" presName="horzThree" presStyleCnt="0"/>
      <dgm:spPr/>
    </dgm:pt>
    <dgm:pt modelId="{680532FF-3AC1-4700-9CCC-61712B0402B8}" type="pres">
      <dgm:prSet presAssocID="{7D963A4A-C5F7-4F6D-A2B8-046DDE0C6315}" presName="sibSpaceTwo" presStyleCnt="0"/>
      <dgm:spPr/>
    </dgm:pt>
    <dgm:pt modelId="{8A7ECE8F-B39B-4163-9566-580176E6FC23}" type="pres">
      <dgm:prSet presAssocID="{3E24BCFB-17F7-479B-B836-77DB8F02850B}" presName="vertTwo" presStyleCnt="0"/>
      <dgm:spPr/>
    </dgm:pt>
    <dgm:pt modelId="{A4704D0E-182E-4D4E-B099-112A705C0551}" type="pres">
      <dgm:prSet presAssocID="{3E24BCFB-17F7-479B-B836-77DB8F02850B}" presName="txTwo" presStyleLbl="node2" presStyleIdx="1" presStyleCnt="2" custScaleX="107880" custScaleY="35617" custLinFactNeighborX="-8212" custLinFactNeighborY="322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25E505-945F-446C-A806-FCC5D4D3000B}" type="pres">
      <dgm:prSet presAssocID="{3E24BCFB-17F7-479B-B836-77DB8F02850B}" presName="horzTwo" presStyleCnt="0"/>
      <dgm:spPr/>
    </dgm:pt>
  </dgm:ptLst>
  <dgm:cxnLst>
    <dgm:cxn modelId="{8CF7BE08-20A4-4382-99A7-75A7E441C3D1}" type="presOf" srcId="{59FFB904-92BD-4848-9D08-2746DD20544B}" destId="{17F974E0-9632-4C32-966D-82FF953417C8}" srcOrd="0" destOrd="0" presId="urn:microsoft.com/office/officeart/2005/8/layout/hierarchy4"/>
    <dgm:cxn modelId="{36AD1560-B04F-49F1-B711-6BCFFCBA71E2}" type="presOf" srcId="{44F25A6C-70B5-4C56-97C6-64F495D49066}" destId="{7ADA3A0C-2C18-4546-8AF7-C103D2C4FCD4}" srcOrd="0" destOrd="0" presId="urn:microsoft.com/office/officeart/2005/8/layout/hierarchy4"/>
    <dgm:cxn modelId="{BE9E9457-275B-4AD2-9DAA-562924993FA9}" type="presOf" srcId="{3E24BCFB-17F7-479B-B836-77DB8F02850B}" destId="{A4704D0E-182E-4D4E-B099-112A705C0551}" srcOrd="0" destOrd="0" presId="urn:microsoft.com/office/officeart/2005/8/layout/hierarchy4"/>
    <dgm:cxn modelId="{9CCA8B8C-B463-46F9-8790-6DBBBEA97540}" type="presOf" srcId="{ED53533A-D21A-4134-984E-4AFD46D994C0}" destId="{3A92C109-FE3A-4FB2-AD40-84BB1A5FE9A8}" srcOrd="0" destOrd="0" presId="urn:microsoft.com/office/officeart/2005/8/layout/hierarchy4"/>
    <dgm:cxn modelId="{A85D4898-F96B-477D-8C37-29A16CB5EEC6}" srcId="{36546FF0-E79F-4750-BEB5-0E16AD669364}" destId="{59FFB904-92BD-4848-9D08-2746DD20544B}" srcOrd="1" destOrd="0" parTransId="{5D05AB95-F885-4A05-B2F5-83103C2C312A}" sibTransId="{3967455C-36E6-49AF-981E-3E4267279061}"/>
    <dgm:cxn modelId="{C8139602-5833-4F23-A6BA-E61E8A10FB88}" srcId="{D2CDFE57-CEA3-4D01-AAE2-6B5D2A2D56F6}" destId="{36546FF0-E79F-4750-BEB5-0E16AD669364}" srcOrd="0" destOrd="0" parTransId="{1653A955-3C43-4EFA-B52E-2A06178CB4E6}" sibTransId="{7D963A4A-C5F7-4F6D-A2B8-046DDE0C6315}"/>
    <dgm:cxn modelId="{FF64BF47-555C-4975-A175-81A03C8970FE}" type="presOf" srcId="{D2CDFE57-CEA3-4D01-AAE2-6B5D2A2D56F6}" destId="{D1327446-72CD-4976-9816-38335AEF2F3C}" srcOrd="0" destOrd="0" presId="urn:microsoft.com/office/officeart/2005/8/layout/hierarchy4"/>
    <dgm:cxn modelId="{8DFAD646-2889-4F46-99B2-4FE2E49EA19F}" type="presOf" srcId="{36546FF0-E79F-4750-BEB5-0E16AD669364}" destId="{0D1F5B3C-34B1-4BF4-AAB0-2993D2F9D355}" srcOrd="0" destOrd="0" presId="urn:microsoft.com/office/officeart/2005/8/layout/hierarchy4"/>
    <dgm:cxn modelId="{D3737CB5-4861-4962-9389-D9156001B443}" srcId="{44F25A6C-70B5-4C56-97C6-64F495D49066}" destId="{D2CDFE57-CEA3-4D01-AAE2-6B5D2A2D56F6}" srcOrd="0" destOrd="0" parTransId="{1147313B-FB0D-4F46-AE01-5C41AC875E3E}" sibTransId="{E471ED64-CA62-4F63-8AFD-9A0F57E5905E}"/>
    <dgm:cxn modelId="{777CF5A9-AA41-4E51-9873-2F0182D4400D}" srcId="{36546FF0-E79F-4750-BEB5-0E16AD669364}" destId="{ED53533A-D21A-4134-984E-4AFD46D994C0}" srcOrd="0" destOrd="0" parTransId="{190A9D82-9D5B-4E7C-9E97-68EDDCEDB9EA}" sibTransId="{D28A610C-2E8A-47F0-847C-9C1DA04F5578}"/>
    <dgm:cxn modelId="{FEB8EB01-9B05-4DA4-A470-B111333C3B6D}" srcId="{D2CDFE57-CEA3-4D01-AAE2-6B5D2A2D56F6}" destId="{3E24BCFB-17F7-479B-B836-77DB8F02850B}" srcOrd="1" destOrd="0" parTransId="{21EA82EF-50C2-4651-BBEA-63B15BE2167E}" sibTransId="{5AAC1FD8-2E89-4D00-86EA-6C2733339881}"/>
    <dgm:cxn modelId="{D4EBBDA7-1D97-4F66-8794-ACAB6A4162AE}" type="presParOf" srcId="{7ADA3A0C-2C18-4546-8AF7-C103D2C4FCD4}" destId="{61886B74-3F1A-4F7B-A013-1EBB46DDBE10}" srcOrd="0" destOrd="0" presId="urn:microsoft.com/office/officeart/2005/8/layout/hierarchy4"/>
    <dgm:cxn modelId="{AB29D24A-4577-4CA5-A0CF-69DEBE30E10D}" type="presParOf" srcId="{61886B74-3F1A-4F7B-A013-1EBB46DDBE10}" destId="{D1327446-72CD-4976-9816-38335AEF2F3C}" srcOrd="0" destOrd="0" presId="urn:microsoft.com/office/officeart/2005/8/layout/hierarchy4"/>
    <dgm:cxn modelId="{ACA2ED61-B64A-4AF0-84BF-47E438FE0162}" type="presParOf" srcId="{61886B74-3F1A-4F7B-A013-1EBB46DDBE10}" destId="{682B74ED-64BF-4359-AFE8-ED8C74F49B0D}" srcOrd="1" destOrd="0" presId="urn:microsoft.com/office/officeart/2005/8/layout/hierarchy4"/>
    <dgm:cxn modelId="{6E44C7AC-8CC3-45D0-8325-E37D21D723B2}" type="presParOf" srcId="{61886B74-3F1A-4F7B-A013-1EBB46DDBE10}" destId="{83F1B155-25B6-4728-A237-EDA7E8562165}" srcOrd="2" destOrd="0" presId="urn:microsoft.com/office/officeart/2005/8/layout/hierarchy4"/>
    <dgm:cxn modelId="{A80CC1CD-5EA9-4D8F-9275-32D920890F22}" type="presParOf" srcId="{83F1B155-25B6-4728-A237-EDA7E8562165}" destId="{2FB5DC56-A56F-4D27-B448-46AFD33B9B2B}" srcOrd="0" destOrd="0" presId="urn:microsoft.com/office/officeart/2005/8/layout/hierarchy4"/>
    <dgm:cxn modelId="{2EA1AEA1-A7AB-48E4-84EC-47F847456D21}" type="presParOf" srcId="{2FB5DC56-A56F-4D27-B448-46AFD33B9B2B}" destId="{0D1F5B3C-34B1-4BF4-AAB0-2993D2F9D355}" srcOrd="0" destOrd="0" presId="urn:microsoft.com/office/officeart/2005/8/layout/hierarchy4"/>
    <dgm:cxn modelId="{AFD2350C-06A4-4000-92C4-57BD0383699D}" type="presParOf" srcId="{2FB5DC56-A56F-4D27-B448-46AFD33B9B2B}" destId="{55B76615-F9E4-4A45-971C-44C0A70E8EF9}" srcOrd="1" destOrd="0" presId="urn:microsoft.com/office/officeart/2005/8/layout/hierarchy4"/>
    <dgm:cxn modelId="{B17A59A7-E568-48EA-A9FF-11BB79640041}" type="presParOf" srcId="{2FB5DC56-A56F-4D27-B448-46AFD33B9B2B}" destId="{A42EF08F-9D6D-4D32-8CD6-FB0AA62BA223}" srcOrd="2" destOrd="0" presId="urn:microsoft.com/office/officeart/2005/8/layout/hierarchy4"/>
    <dgm:cxn modelId="{459BE30C-8405-46ED-8F09-2DCD059B6258}" type="presParOf" srcId="{A42EF08F-9D6D-4D32-8CD6-FB0AA62BA223}" destId="{C4147BD3-D130-42BB-8EA9-7E89C22D21AD}" srcOrd="0" destOrd="0" presId="urn:microsoft.com/office/officeart/2005/8/layout/hierarchy4"/>
    <dgm:cxn modelId="{5B410763-A477-4AEC-9837-98AEE1D8FCC0}" type="presParOf" srcId="{C4147BD3-D130-42BB-8EA9-7E89C22D21AD}" destId="{3A92C109-FE3A-4FB2-AD40-84BB1A5FE9A8}" srcOrd="0" destOrd="0" presId="urn:microsoft.com/office/officeart/2005/8/layout/hierarchy4"/>
    <dgm:cxn modelId="{73FE5752-2B3E-439A-91B6-540D2738550F}" type="presParOf" srcId="{C4147BD3-D130-42BB-8EA9-7E89C22D21AD}" destId="{CC0C67B6-2C44-44D9-A7BF-187B5C6D6361}" srcOrd="1" destOrd="0" presId="urn:microsoft.com/office/officeart/2005/8/layout/hierarchy4"/>
    <dgm:cxn modelId="{8AB7E911-43A9-42D8-9DE5-9507C2CC1236}" type="presParOf" srcId="{A42EF08F-9D6D-4D32-8CD6-FB0AA62BA223}" destId="{6B0BEC37-0449-497F-9179-51F1BA3D8A26}" srcOrd="1" destOrd="0" presId="urn:microsoft.com/office/officeart/2005/8/layout/hierarchy4"/>
    <dgm:cxn modelId="{646C2CE9-AA5B-460C-9A91-72B9159EFFCA}" type="presParOf" srcId="{A42EF08F-9D6D-4D32-8CD6-FB0AA62BA223}" destId="{03D3FB5D-B151-4491-A509-0664714D73A1}" srcOrd="2" destOrd="0" presId="urn:microsoft.com/office/officeart/2005/8/layout/hierarchy4"/>
    <dgm:cxn modelId="{9E79BBDA-7712-4442-A25C-0CF90701850D}" type="presParOf" srcId="{03D3FB5D-B151-4491-A509-0664714D73A1}" destId="{17F974E0-9632-4C32-966D-82FF953417C8}" srcOrd="0" destOrd="0" presId="urn:microsoft.com/office/officeart/2005/8/layout/hierarchy4"/>
    <dgm:cxn modelId="{11F4FC48-4652-4051-B43E-CA84956A2766}" type="presParOf" srcId="{03D3FB5D-B151-4491-A509-0664714D73A1}" destId="{38A8B9AE-81A2-4BBB-BAF8-1B8B61E18601}" srcOrd="1" destOrd="0" presId="urn:microsoft.com/office/officeart/2005/8/layout/hierarchy4"/>
    <dgm:cxn modelId="{703FD0E5-9815-48FB-B265-47479CB4C5B0}" type="presParOf" srcId="{83F1B155-25B6-4728-A237-EDA7E8562165}" destId="{680532FF-3AC1-4700-9CCC-61712B0402B8}" srcOrd="1" destOrd="0" presId="urn:microsoft.com/office/officeart/2005/8/layout/hierarchy4"/>
    <dgm:cxn modelId="{E9E680A9-586E-4367-9217-358AE474FC65}" type="presParOf" srcId="{83F1B155-25B6-4728-A237-EDA7E8562165}" destId="{8A7ECE8F-B39B-4163-9566-580176E6FC23}" srcOrd="2" destOrd="0" presId="urn:microsoft.com/office/officeart/2005/8/layout/hierarchy4"/>
    <dgm:cxn modelId="{C4BA9BBA-A8F6-4585-BBA9-36AA4868D9C0}" type="presParOf" srcId="{8A7ECE8F-B39B-4163-9566-580176E6FC23}" destId="{A4704D0E-182E-4D4E-B099-112A705C0551}" srcOrd="0" destOrd="0" presId="urn:microsoft.com/office/officeart/2005/8/layout/hierarchy4"/>
    <dgm:cxn modelId="{044F6233-8B75-4B96-8C74-689981E351DC}" type="presParOf" srcId="{8A7ECE8F-B39B-4163-9566-580176E6FC23}" destId="{5125E505-945F-446C-A806-FCC5D4D3000B}" srcOrd="1" destOrd="0" presId="urn:microsoft.com/office/officeart/2005/8/layout/hierarchy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27446-72CD-4976-9816-38335AEF2F3C}">
      <dsp:nvSpPr>
        <dsp:cNvPr id="0" name=""/>
        <dsp:cNvSpPr/>
      </dsp:nvSpPr>
      <dsp:spPr>
        <a:xfrm>
          <a:off x="19" y="71437"/>
          <a:ext cx="6094134" cy="122768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dirty="0" smtClean="0"/>
            <a:t>População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dirty="0" smtClean="0"/>
            <a:t>327.000</a:t>
          </a:r>
          <a:endParaRPr lang="pt-BR" sz="3600" b="0" kern="1200" dirty="0"/>
        </a:p>
      </dsp:txBody>
      <dsp:txXfrm>
        <a:off x="35977" y="107395"/>
        <a:ext cx="6022218" cy="1155772"/>
      </dsp:txXfrm>
    </dsp:sp>
    <dsp:sp modelId="{0D1F5B3C-34B1-4BF4-AAB0-2993D2F9D355}">
      <dsp:nvSpPr>
        <dsp:cNvPr id="0" name=""/>
        <dsp:cNvSpPr/>
      </dsp:nvSpPr>
      <dsp:spPr>
        <a:xfrm>
          <a:off x="1096261" y="1539158"/>
          <a:ext cx="4134689" cy="91948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51UBS</a:t>
          </a:r>
          <a:endParaRPr lang="pt-BR" sz="3600" kern="1200" dirty="0"/>
        </a:p>
      </dsp:txBody>
      <dsp:txXfrm>
        <a:off x="1123192" y="1566089"/>
        <a:ext cx="4080827" cy="865626"/>
      </dsp:txXfrm>
    </dsp:sp>
    <dsp:sp modelId="{3A92C109-FE3A-4FB2-AD40-84BB1A5FE9A8}">
      <dsp:nvSpPr>
        <dsp:cNvPr id="0" name=""/>
        <dsp:cNvSpPr/>
      </dsp:nvSpPr>
      <dsp:spPr>
        <a:xfrm>
          <a:off x="92789" y="2730542"/>
          <a:ext cx="1788179" cy="127969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35 ESF</a:t>
          </a:r>
          <a:endParaRPr lang="pt-BR" sz="3600" kern="1200" dirty="0"/>
        </a:p>
      </dsp:txBody>
      <dsp:txXfrm>
        <a:off x="130270" y="2768023"/>
        <a:ext cx="1713217" cy="1204730"/>
      </dsp:txXfrm>
    </dsp:sp>
    <dsp:sp modelId="{17F974E0-9632-4C32-966D-82FF953417C8}">
      <dsp:nvSpPr>
        <dsp:cNvPr id="0" name=""/>
        <dsp:cNvSpPr/>
      </dsp:nvSpPr>
      <dsp:spPr>
        <a:xfrm>
          <a:off x="1994757" y="2722083"/>
          <a:ext cx="2032219" cy="128815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43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Atend. Odont.</a:t>
          </a:r>
          <a:endParaRPr lang="pt-BR" sz="2000" kern="1200" dirty="0"/>
        </a:p>
      </dsp:txBody>
      <dsp:txXfrm>
        <a:off x="2032486" y="2759812"/>
        <a:ext cx="1956761" cy="1212693"/>
      </dsp:txXfrm>
    </dsp:sp>
    <dsp:sp modelId="{A4704D0E-182E-4D4E-B099-112A705C0551}">
      <dsp:nvSpPr>
        <dsp:cNvPr id="0" name=""/>
        <dsp:cNvSpPr/>
      </dsp:nvSpPr>
      <dsp:spPr>
        <a:xfrm>
          <a:off x="4140732" y="2724331"/>
          <a:ext cx="1814280" cy="130992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7 ESB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1 CEO</a:t>
          </a:r>
          <a:endParaRPr lang="pt-BR" sz="2400" b="1" kern="1200" dirty="0"/>
        </a:p>
      </dsp:txBody>
      <dsp:txXfrm>
        <a:off x="4179098" y="2762697"/>
        <a:ext cx="1737548" cy="1233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0.62712</cdr:x>
      <cdr:y>0.2999</cdr:y>
    </cdr:from>
    <cdr:to>
      <cdr:x>0.72087</cdr:x>
      <cdr:y>0.38456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86412" y="1357322"/>
          <a:ext cx="790273" cy="383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81,5%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0.20715</cdr:x>
      <cdr:y>0.29764</cdr:y>
    </cdr:from>
    <cdr:to>
      <cdr:x>0.31827</cdr:x>
      <cdr:y>0.38425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746224" y="1347121"/>
          <a:ext cx="936707" cy="391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70,9%</a:t>
          </a:r>
          <a:endParaRPr lang="pt-BR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0.83461</cdr:x>
      <cdr:y>0.24193</cdr:y>
    </cdr:from>
    <cdr:to>
      <cdr:x>0.94572</cdr:x>
      <cdr:y>0.33739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66600" y="1002412"/>
          <a:ext cx="954078" cy="395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77,8%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0.61745</cdr:x>
      <cdr:y>0.34621</cdr:y>
    </cdr:from>
    <cdr:to>
      <cdr:x>0.72856</cdr:x>
      <cdr:y>0.42576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301911" y="1434460"/>
          <a:ext cx="954078" cy="329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66,7%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0.38806</cdr:x>
      <cdr:y>0.38096</cdr:y>
    </cdr:from>
    <cdr:to>
      <cdr:x>0.49917</cdr:x>
      <cdr:y>0.46786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332202" y="1578476"/>
          <a:ext cx="95407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58,8%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0.18051</cdr:x>
      <cdr:y>0.38096</cdr:y>
    </cdr:from>
    <cdr:to>
      <cdr:x>0.29163</cdr:x>
      <cdr:y>0.48524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549976" y="1578476"/>
          <a:ext cx="9541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56,7%</a:t>
          </a:r>
          <a:endParaRPr lang="pt-BR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0.38621</cdr:x>
      <cdr:y>0.51064</cdr:y>
    </cdr:from>
    <cdr:to>
      <cdr:x>0.49732</cdr:x>
      <cdr:y>0.59019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288710" y="2152260"/>
          <a:ext cx="946140" cy="33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33,3%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0.61329</cdr:x>
      <cdr:y>0.33979</cdr:y>
    </cdr:from>
    <cdr:to>
      <cdr:x>0.7244</cdr:x>
      <cdr:y>0.4423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222384" y="1432180"/>
          <a:ext cx="94614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50%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0.82375</cdr:x>
      <cdr:y>0.19718</cdr:y>
    </cdr:from>
    <cdr:to>
      <cdr:x>0.93486</cdr:x>
      <cdr:y>0.27673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6779096" y="1008112"/>
          <a:ext cx="914400" cy="406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 66,7%  </a:t>
          </a:r>
          <a:endParaRPr lang="pt-BR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0.19375</cdr:x>
      <cdr:y>0.64272</cdr:y>
    </cdr:from>
    <cdr:to>
      <cdr:x>0.30487</cdr:x>
      <cdr:y>0.72227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94520" y="2908920"/>
          <a:ext cx="91447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16,7%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0.39496</cdr:x>
      <cdr:y>0.53948</cdr:y>
    </cdr:from>
    <cdr:to>
      <cdr:x>0.50607</cdr:x>
      <cdr:y>0.6511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357586" y="2071702"/>
          <a:ext cx="94456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32,4%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0.61345</cdr:x>
      <cdr:y>0.55808</cdr:y>
    </cdr:from>
    <cdr:to>
      <cdr:x>0.72456</cdr:x>
      <cdr:y>0.63763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214974" y="2143140"/>
          <a:ext cx="944559" cy="305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31,9%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0.81513</cdr:x>
      <cdr:y>0.37206</cdr:y>
    </cdr:from>
    <cdr:to>
      <cdr:x>0.92624</cdr:x>
      <cdr:y>0.45161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6929486" y="1428760"/>
          <a:ext cx="944560" cy="305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63,9%</a:t>
          </a:r>
          <a:endParaRPr lang="pt-BR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0.16161</cdr:x>
      <cdr:y>0.45645</cdr:y>
    </cdr:from>
    <cdr:to>
      <cdr:x>0.27273</cdr:x>
      <cdr:y>0.58779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96933" y="1662991"/>
          <a:ext cx="960521" cy="478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13,3%</a:t>
          </a:r>
          <a:endParaRPr lang="pt-BR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0.16667</cdr:x>
      <cdr:y>0.36795</cdr:y>
    </cdr:from>
    <cdr:to>
      <cdr:x>0.27779</cdr:x>
      <cdr:y>0.4475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28760" y="1428760"/>
          <a:ext cx="952583" cy="308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56,7%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0.38333</cdr:x>
      <cdr:y>0.34955</cdr:y>
    </cdr:from>
    <cdr:to>
      <cdr:x>0.49444</cdr:x>
      <cdr:y>0.4291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86148" y="1357322"/>
          <a:ext cx="952498" cy="308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58,8%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0.60847</cdr:x>
      <cdr:y>0.31493</cdr:y>
    </cdr:from>
    <cdr:to>
      <cdr:x>0.71958</cdr:x>
      <cdr:y>0.39448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007500" y="1425340"/>
          <a:ext cx="9143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66,7%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0.825</cdr:x>
      <cdr:y>0.20564</cdr:y>
    </cdr:from>
    <cdr:to>
      <cdr:x>0.93611</cdr:x>
      <cdr:y>0.28519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7072362" y="857256"/>
          <a:ext cx="952497" cy="331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81,9%</a:t>
          </a:r>
          <a:endParaRPr lang="pt-BR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4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9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2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3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84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6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24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ayou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5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_principal_limp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F69C740-7A6F-4F36-8299-369484EB7CDE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F695F2-2098-4566-94A0-5233CE67F6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_principal_limpa.jpg"/>
          <p:cNvPicPr>
            <a:picLocks noChangeAspect="1"/>
          </p:cNvPicPr>
          <p:nvPr/>
        </p:nvPicPr>
        <p:blipFill rotWithShape="1">
          <a:blip r:embed="rId2" cstate="print"/>
          <a:srcRect b="13454"/>
          <a:stretch/>
        </p:blipFill>
        <p:spPr>
          <a:xfrm>
            <a:off x="2357422" y="0"/>
            <a:ext cx="6786578" cy="593534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85010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Educação e prevenção em Saúde bucal para crianças de 0 a 6 anos, residentes na zona rural de Pelotas - RS </a:t>
            </a:r>
            <a:endParaRPr lang="pt-BR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7686" y="507207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Raquel </a:t>
            </a:r>
            <a:r>
              <a:rPr lang="pt-BR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Viégas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Elias</a:t>
            </a:r>
          </a:p>
          <a:p>
            <a:pPr algn="r"/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Louriele Soares Wachs</a:t>
            </a:r>
            <a:endParaRPr lang="pt-B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1" y="1740747"/>
            <a:ext cx="478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Unidade Básica de Saúde </a:t>
            </a:r>
            <a:r>
              <a:rPr lang="pt-BR" sz="2400" b="1" i="1" dirty="0" smtClean="0"/>
              <a:t>Cordeiro de Farias</a:t>
            </a:r>
            <a:endParaRPr lang="pt-BR" sz="2400" b="1" i="1" dirty="0"/>
          </a:p>
        </p:txBody>
      </p:sp>
      <p:pic>
        <p:nvPicPr>
          <p:cNvPr id="8" name="Picture 8" descr="http://1.bp.blogspot.com/_5VbHJWh7Vn0/TFrygPNQYpI/AAAAAAAAAzo/19jRbm0oF9s/s1600/specialmadetoothbrush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3071810"/>
            <a:ext cx="5025075" cy="332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1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28662" y="2571744"/>
            <a:ext cx="707236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Divulgação do trabalho – através da equipe; cartaz fixado na recepção; ACS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Cadastro das crianças no programa de saúde bucal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Avaliação clínica e registro das informações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Listagem  das crianças com necessidade de atendimento clínico</a:t>
            </a:r>
          </a:p>
        </p:txBody>
      </p:sp>
      <p:pic>
        <p:nvPicPr>
          <p:cNvPr id="9" name="Picture 2" descr="http://pt.dreamstime.com/desenhos-animados-do-dente-thumb14479155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85720" y="142852"/>
            <a:ext cx="2143140" cy="192882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Metodologia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117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Indicadores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928662" y="2594189"/>
            <a:ext cx="74295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Indicador (1) - Proporção de crianças de 0 a 6 anos cadastradas no programa de saúde bucal;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Indicador (2) - Porcentagem de crianças cadastradas no programa de saúde bucal que receberam avaliação odontológica;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Indicador (3) - Porcentagem de crianças cadastradas no programa de saúde bucal que receberam tratamento odontológico;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/>
              <a:t>  </a:t>
            </a:r>
          </a:p>
        </p:txBody>
      </p:sp>
      <p:pic>
        <p:nvPicPr>
          <p:cNvPr id="11" name="Picture 16" descr="http://rlv.zcache.com.pt/higienista_dental_do_dentista_do_do_dente_da_e_cartao_postal-p239134409832240721envli_400.jpg"/>
          <p:cNvPicPr>
            <a:picLocks noChangeAspect="1" noChangeArrowheads="1"/>
          </p:cNvPicPr>
          <p:nvPr/>
        </p:nvPicPr>
        <p:blipFill>
          <a:blip r:embed="rId2"/>
          <a:srcRect l="19682" t="16535" r="20318" b="14961"/>
          <a:stretch>
            <a:fillRect/>
          </a:stretch>
        </p:blipFill>
        <p:spPr bwMode="auto">
          <a:xfrm>
            <a:off x="357158" y="71414"/>
            <a:ext cx="2000264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2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rlv.zcache.com.pt/higienista_dental_do_dentista_do_do_dente_da_e_cartao_postal-p239134409832240721envli_400.jpg"/>
          <p:cNvPicPr>
            <a:picLocks noChangeAspect="1" noChangeArrowheads="1"/>
          </p:cNvPicPr>
          <p:nvPr/>
        </p:nvPicPr>
        <p:blipFill>
          <a:blip r:embed="rId2"/>
          <a:srcRect l="19682" t="16535" r="20318" b="14961"/>
          <a:stretch>
            <a:fillRect/>
          </a:stretch>
        </p:blipFill>
        <p:spPr bwMode="auto">
          <a:xfrm>
            <a:off x="357158" y="71414"/>
            <a:ext cx="2000264" cy="214314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928662" y="2632732"/>
            <a:ext cx="79296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Indicador (4) - Porcentagem de crianças cadastradas no programa de saúde bucal que receberam acompanhamento odontológico;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Indicador (5) - Porcentagem de crianças cadastradas no programa de saúde bucal que participaram das atividades educativas realizadas;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Indicador (6) - Porcentagem de crianças cadastradas no programa de saúde bucal que possuem registro atualizado;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Indicadores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87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05258"/>
              </p:ext>
            </p:extLst>
          </p:nvPr>
        </p:nvGraphicFramePr>
        <p:xfrm>
          <a:off x="357158" y="2071678"/>
          <a:ext cx="84296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286644" y="321468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85,1%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9058" y="3357562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80,3%</a:t>
            </a:r>
            <a:endParaRPr lang="pt-BR" sz="2000" dirty="0"/>
          </a:p>
        </p:txBody>
      </p:sp>
      <p:pic>
        <p:nvPicPr>
          <p:cNvPr id="10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13" name="Retângulo 12"/>
          <p:cNvSpPr/>
          <p:nvPr/>
        </p:nvSpPr>
        <p:spPr>
          <a:xfrm>
            <a:off x="285720" y="214311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Proporção de crianças de 0 a 6 anos residentes na área de abrangência da UBS cadastradas no programa de saúde bucal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913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83787"/>
              </p:ext>
            </p:extLst>
          </p:nvPr>
        </p:nvGraphicFramePr>
        <p:xfrm>
          <a:off x="285720" y="2714620"/>
          <a:ext cx="8586790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285720" y="214311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 smtClean="0">
                <a:latin typeface="Constantia" pitchFamily="18" charset="0"/>
              </a:rPr>
              <a:t>Proporção de crianças de 0 a 6 anos cadastradas pela equipe que receberam avaliação odontológi</a:t>
            </a:r>
            <a:r>
              <a:rPr lang="pt-BR" sz="2400" dirty="0" smtClean="0"/>
              <a:t>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27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303237"/>
              </p:ext>
            </p:extLst>
          </p:nvPr>
        </p:nvGraphicFramePr>
        <p:xfrm>
          <a:off x="285720" y="2428868"/>
          <a:ext cx="851535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214282" y="214311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b="1" dirty="0" smtClean="0">
                <a:latin typeface="Constantia" pitchFamily="18" charset="0"/>
              </a:rPr>
              <a:t>Proporção de crianças de 0 a 6 anos avaliadas pela equipe que receberam tratamento odontológico</a:t>
            </a:r>
            <a:endParaRPr lang="pt-BR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74341"/>
              </p:ext>
            </p:extLst>
          </p:nvPr>
        </p:nvGraphicFramePr>
        <p:xfrm>
          <a:off x="285720" y="2000240"/>
          <a:ext cx="8501122" cy="455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214282" y="214311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 smtClean="0">
                <a:latin typeface="Constantia" pitchFamily="18" charset="0"/>
              </a:rPr>
              <a:t>Proporção de crianças de 0 a 6 anos  cadastrados pela equipe que receberam acompanhamento odontológico</a:t>
            </a:r>
            <a:endParaRPr lang="pt-BR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419405"/>
              </p:ext>
            </p:extLst>
          </p:nvPr>
        </p:nvGraphicFramePr>
        <p:xfrm>
          <a:off x="214282" y="3000372"/>
          <a:ext cx="8643998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68232" y="426325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20,6%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29256" y="342900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31,9%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58082" y="321249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34,7%</a:t>
            </a:r>
            <a:endParaRPr lang="pt-BR" sz="2000" dirty="0"/>
          </a:p>
        </p:txBody>
      </p:sp>
      <p:pic>
        <p:nvPicPr>
          <p:cNvPr id="10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12" name="Retângulo 11"/>
          <p:cNvSpPr/>
          <p:nvPr/>
        </p:nvSpPr>
        <p:spPr>
          <a:xfrm>
            <a:off x="285720" y="214961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200" dirty="0" smtClean="0">
                <a:latin typeface="Constantia" pitchFamily="18" charset="0"/>
              </a:rPr>
              <a:t>Proporção de crianças de 0 a 6 anos cadastradas pela equipe </a:t>
            </a:r>
            <a:r>
              <a:rPr lang="pt-BR" sz="2200" b="1" dirty="0" smtClean="0">
                <a:solidFill>
                  <a:srgbClr val="000000"/>
                </a:solidFill>
                <a:latin typeface="Constantia" pitchFamily="18" charset="0"/>
                <a:ea typeface="Calibri"/>
                <a:cs typeface="Calibri"/>
              </a:rPr>
              <a:t>que participaram das atividades educativas em saúde bucal</a:t>
            </a:r>
          </a:p>
        </p:txBody>
      </p:sp>
    </p:spTree>
    <p:extLst>
      <p:ext uri="{BB962C8B-B14F-4D97-AF65-F5344CB8AC3E}">
        <p14:creationId xmlns:p14="http://schemas.microsoft.com/office/powerpoint/2010/main" val="449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67954"/>
              </p:ext>
            </p:extLst>
          </p:nvPr>
        </p:nvGraphicFramePr>
        <p:xfrm>
          <a:off x="214282" y="2428868"/>
          <a:ext cx="8572560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285720" y="214311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latin typeface="Constantia" pitchFamily="18" charset="0"/>
              </a:rPr>
              <a:t>Proporção de crianças de 0 a 6 anos cadastradas pela equipe que possuem registro atualizado no programa de saúde buc</a:t>
            </a:r>
            <a:r>
              <a:rPr lang="pt-BR" b="1" dirty="0" smtClean="0"/>
              <a:t>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107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57454" cy="1857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Resultados Geral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1857356" y="2000240"/>
            <a:ext cx="85725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143108" y="2143116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Número estimado de pré-escolares 85</a:t>
            </a:r>
            <a:endParaRPr lang="pt-BR" sz="2400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780346952"/>
              </p:ext>
            </p:extLst>
          </p:nvPr>
        </p:nvGraphicFramePr>
        <p:xfrm>
          <a:off x="20074" y="2699452"/>
          <a:ext cx="8572560" cy="415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28662" y="2643083"/>
            <a:ext cx="7358114" cy="331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Inclusão da faixa etária de 0 à 6 anos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Desenvolvimento de atividades clínicas, educativas e preventivas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Acesso aos cuidados odontológicos foi facilitado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Registro de todas as atividades desenvolvid</a:t>
            </a:r>
            <a:r>
              <a:rPr lang="pt-BR" sz="2000" b="1" i="1" dirty="0" smtClean="0"/>
              <a:t>as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2428860" y="1681451"/>
            <a:ext cx="549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Importância da ação programática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2428860" y="782405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Introdução</a:t>
            </a:r>
            <a:endParaRPr lang="pt-BR" sz="3600" dirty="0"/>
          </a:p>
        </p:txBody>
      </p:sp>
      <p:pic>
        <p:nvPicPr>
          <p:cNvPr id="17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21457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9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2" b="-385"/>
          <a:stretch>
            <a:fillRect/>
          </a:stretch>
        </p:blipFill>
        <p:spPr bwMode="auto">
          <a:xfrm>
            <a:off x="214282" y="214290"/>
            <a:ext cx="2143140" cy="192882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928662" y="2571744"/>
            <a:ext cx="78581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 </a:t>
            </a:r>
            <a:r>
              <a:rPr lang="pt-BR" sz="2000" b="1" dirty="0" smtClean="0"/>
              <a:t>Criação de um programa odontológico para crianças de 0 a 6 anos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Acesso foi ampliado e facilitado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Crianças com fatores de risco elevados – prioridade no atendimento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Aumento do vínculo entre os pais e profissionais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Importância da Intervenção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Discussão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685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000100" y="257174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Organização do serviço – planejamento e avaliação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Inserção da odontologia nas atividades de grupo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Maior integração entre os profissionais da equipe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Educação em saúde – prevenção e proteção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Estímulo a autonomia e responsabilidade sobre a saúde ger</a:t>
            </a:r>
            <a:r>
              <a:rPr lang="pt-BR" b="1" dirty="0" smtClean="0"/>
              <a:t>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Discussão</a:t>
            </a:r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Importância da Intervenção</a:t>
            </a:r>
            <a:endParaRPr lang="pt-BR" sz="2400" dirty="0"/>
          </a:p>
        </p:txBody>
      </p:sp>
      <p:pic>
        <p:nvPicPr>
          <p:cNvPr id="11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2" b="-385"/>
          <a:stretch>
            <a:fillRect/>
          </a:stretch>
        </p:blipFill>
        <p:spPr bwMode="auto">
          <a:xfrm>
            <a:off x="214282" y="214290"/>
            <a:ext cx="2143140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Discussão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Importância da Intervenção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1000100" y="2571744"/>
            <a:ext cx="7715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 </a:t>
            </a:r>
            <a:r>
              <a:rPr lang="pt-BR" sz="2000" b="1" dirty="0" smtClean="0"/>
              <a:t>Incorporação da intervenção à rotina de serviço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Ampliação para outros grupos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Necessidade de ajustes: incrementar as atividades educativas, intensificar a busca ativa</a:t>
            </a:r>
            <a:endParaRPr lang="pt-BR" sz="2000" dirty="0"/>
          </a:p>
        </p:txBody>
      </p:sp>
      <p:pic>
        <p:nvPicPr>
          <p:cNvPr id="11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2" b="-385"/>
          <a:stretch>
            <a:fillRect/>
          </a:stretch>
        </p:blipFill>
        <p:spPr bwMode="auto">
          <a:xfrm>
            <a:off x="214282" y="214290"/>
            <a:ext cx="2143140" cy="1928826"/>
          </a:xfrm>
          <a:prstGeom prst="rect">
            <a:avLst/>
          </a:prstGeom>
          <a:noFill/>
        </p:spPr>
      </p:pic>
      <p:pic>
        <p:nvPicPr>
          <p:cNvPr id="12" name="Picture 7" descr="C:\Users\cliente\Documents\ATgAAACQ_KNAQs_e6M6PHz7quSIDSVE3ZtzR8qDg8lwzBdIyU0j3VQ2V1nyjaIGc-d6iRrLk7cYbt3z1Q5Q0VJbhDa5uAJtU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2390" r="12860" b="6261"/>
          <a:stretch/>
        </p:blipFill>
        <p:spPr bwMode="auto">
          <a:xfrm>
            <a:off x="5786446" y="4000504"/>
            <a:ext cx="2423336" cy="2589190"/>
          </a:xfrm>
          <a:prstGeom prst="roundRect">
            <a:avLst>
              <a:gd name="adj" fmla="val 2445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28662" y="2571744"/>
            <a:ext cx="68580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000" b="1" dirty="0" smtClean="0"/>
              <a:t>Expectativas iniciais – totalmente correspondidas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Modificação da forma de trabalho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Expansão das atividades educativas e preventivas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Sistema de registro – monitoramento das ações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Reflexão crítica</a:t>
            </a:r>
            <a:endParaRPr lang="pt-BR" sz="3600" dirty="0"/>
          </a:p>
        </p:txBody>
      </p:sp>
      <p:pic>
        <p:nvPicPr>
          <p:cNvPr id="8" name="Picture 2" descr="http://1.bp.blogspot.com/_ewGdBCzawak/TIasFe1rE6I/AAAAAAAADwo/Me3pgq3PYf8/s1600/d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928826" cy="200026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Aprendizados relevantes</a:t>
            </a:r>
            <a:endParaRPr lang="pt-BR" sz="2400" dirty="0"/>
          </a:p>
        </p:txBody>
      </p:sp>
      <p:pic>
        <p:nvPicPr>
          <p:cNvPr id="10" name="Picture 6" descr="http://sphotos-h.ak.fbcdn.net/hphotos-ak-ash3/575143_434626639892856_136504793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r="3936"/>
          <a:stretch/>
        </p:blipFill>
        <p:spPr bwMode="auto">
          <a:xfrm>
            <a:off x="3428992" y="4554000"/>
            <a:ext cx="2427165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Reflexão crítica</a:t>
            </a:r>
            <a:endParaRPr lang="pt-BR" sz="3600" dirty="0"/>
          </a:p>
        </p:txBody>
      </p:sp>
      <p:pic>
        <p:nvPicPr>
          <p:cNvPr id="8" name="Picture 2" descr="http://1.bp.blogspot.com/_ewGdBCzawak/TIasFe1rE6I/AAAAAAAADwo/Me3pgq3PYf8/s1600/d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928826" cy="200026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928662" y="2571744"/>
            <a:ext cx="76438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Desenvolvimento de um projeto de intervenção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Métodos de registro, planejamento e avaliação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Organização dos serviços – qualidade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Aprender a trabalhar em equipe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Aprendizados relevantes</a:t>
            </a:r>
            <a:endParaRPr lang="pt-BR" sz="2400" dirty="0"/>
          </a:p>
        </p:txBody>
      </p:sp>
      <p:pic>
        <p:nvPicPr>
          <p:cNvPr id="12" name="Picture 5" descr="Mateus (15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24915" r="6384" b="4881"/>
          <a:stretch>
            <a:fillRect/>
          </a:stretch>
        </p:blipFill>
        <p:spPr bwMode="auto">
          <a:xfrm>
            <a:off x="6500826" y="2642628"/>
            <a:ext cx="2406396" cy="421537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7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720" y="891115"/>
            <a:ext cx="48594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EDUCAÇÃO GERA PREVENÇÃO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2580213"/>
            <a:ext cx="4572032" cy="22775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2200" b="1" dirty="0" smtClean="0"/>
              <a:t>“Não é apenas uma boa educação que começa no berço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2200" b="1" dirty="0" smtClean="0"/>
              <a:t>– uma boa dentição também”.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2200" b="1" dirty="0" smtClean="0"/>
              <a:t>(Walter, 2000)</a:t>
            </a:r>
            <a:endParaRPr lang="pt-BR" sz="2200" b="1" dirty="0"/>
          </a:p>
        </p:txBody>
      </p:sp>
      <p:pic>
        <p:nvPicPr>
          <p:cNvPr id="1033" name="Picture 9" descr="http://sphotos-d.ak.fbcdn.net/hphotos-ak-ash3/540369_232523670185512_73492957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743" r="19926"/>
          <a:stretch/>
        </p:blipFill>
        <p:spPr bwMode="auto">
          <a:xfrm>
            <a:off x="5286380" y="1500174"/>
            <a:ext cx="3593077" cy="4644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14414" y="5072074"/>
            <a:ext cx="3214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Obrigada!</a:t>
            </a:r>
            <a:endParaRPr lang="pt-BR" sz="4500" b="1" dirty="0"/>
          </a:p>
        </p:txBody>
      </p:sp>
    </p:spTree>
    <p:extLst>
      <p:ext uri="{BB962C8B-B14F-4D97-AF65-F5344CB8AC3E}">
        <p14:creationId xmlns:p14="http://schemas.microsoft.com/office/powerpoint/2010/main" val="23877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1326490620"/>
              </p:ext>
            </p:extLst>
          </p:nvPr>
        </p:nvGraphicFramePr>
        <p:xfrm>
          <a:off x="1285852" y="2214554"/>
          <a:ext cx="6096000" cy="40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7166"/>
            <a:ext cx="2214578" cy="171451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Introdução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835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28662" y="2571744"/>
            <a:ext cx="70723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 </a:t>
            </a:r>
            <a:r>
              <a:rPr lang="pt-BR" sz="2000" b="1" dirty="0" smtClean="0"/>
              <a:t>Localiza-se na zona rural de pelotas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Funciona como ESF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Equipe composta por: médico, enfermeira, auxiliar de enfermagem, 4 ACS, dentista, ASB, assistente social, psicóloga, burocratas e agente de limpeza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Estrutura física adequada para realização das atividades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Caracterização da UBS Cordeiro de Farias</a:t>
            </a:r>
            <a:endParaRPr lang="pt-BR" sz="2400" dirty="0"/>
          </a:p>
        </p:txBody>
      </p:sp>
      <p:pic>
        <p:nvPicPr>
          <p:cNvPr id="12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214578" cy="1714512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Introdução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585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28662" y="2566942"/>
            <a:ext cx="7215238" cy="304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Ausência de atividades odontológicas educativas e preventivas para pré-escolares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Falta de integração das atividades odontológicas com o restante da equipe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Falta de registros específicos das ações executadas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Ausência de planejamento, monitoramento e avaliação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2428860" y="171448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Situação prévia a  implementação</a:t>
            </a:r>
            <a:endParaRPr lang="pt-BR" sz="2400" b="1" dirty="0"/>
          </a:p>
        </p:txBody>
      </p:sp>
      <p:pic>
        <p:nvPicPr>
          <p:cNvPr id="11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214578" cy="171451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Introdução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246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28678" y="3286124"/>
            <a:ext cx="6572280" cy="312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i="1" dirty="0" smtClean="0"/>
              <a:t>Objetivos Específicos:</a:t>
            </a:r>
            <a:endParaRPr lang="pt-BR" sz="2000" b="1" i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i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Ampliar a cobertura do atendimento para crianças de 0 a 6 anos da área adstrita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Melhorar a qualidade da atenção odontológica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Promover hábitos saudáveis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Melhorar o registro das informaçõe</a:t>
            </a:r>
            <a:r>
              <a:rPr lang="pt-BR" b="1" dirty="0" smtClean="0"/>
              <a:t>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71538" y="2285992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Melhorar a saúde bucal das crianças de 0 a 6 anos da área de abrangência da UBS Cordeiro de Farias</a:t>
            </a:r>
            <a:endParaRPr lang="pt-BR" sz="2400" b="1" dirty="0"/>
          </a:p>
        </p:txBody>
      </p:sp>
      <p:pic>
        <p:nvPicPr>
          <p:cNvPr id="9" name="Picture 8" descr="http://pt.dreamstime.com/dente-dos-desenhos-animados-thumb1707978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357166"/>
            <a:ext cx="2214578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2428860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Objetivos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813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00100" y="2492896"/>
            <a:ext cx="746033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i="1" dirty="0" smtClean="0"/>
              <a:t> </a:t>
            </a:r>
            <a:r>
              <a:rPr lang="pt-BR" sz="2000" b="1" dirty="0" smtClean="0"/>
              <a:t>Cadastrar 100% das crianças de 0 a 6 anos no programa de saúde bucal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Avaliar as condições de saúde bucal em 100% das crianças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Tratar os problemas odontológicos em 100%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Acompanhar a saúde bucal de 100% das crianças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Desenvolver atividades educativas para 100% crianças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Manter registro atualizado em planilhas de 100% cri</a:t>
            </a:r>
            <a:r>
              <a:rPr lang="pt-BR" sz="2000" b="1" i="1" dirty="0" smtClean="0"/>
              <a:t>anças </a:t>
            </a:r>
            <a:endParaRPr lang="pt-BR" sz="2000" b="1" dirty="0" smtClean="0"/>
          </a:p>
        </p:txBody>
      </p:sp>
      <p:pic>
        <p:nvPicPr>
          <p:cNvPr id="7" name="Picture 12" descr="http://pt.dreamstime.com/dente-dos-desenhos-animados-thumb17266952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214282" y="0"/>
            <a:ext cx="2357454" cy="221453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Metas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5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28662" y="2548574"/>
            <a:ext cx="7286676" cy="350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 </a:t>
            </a:r>
            <a:r>
              <a:rPr lang="pt-BR" sz="2000" b="1" dirty="0" smtClean="0"/>
              <a:t>Protocolo estabelecido para a faixa etária de 0 a 6 anos descrito no 17º caderno de atenção básica;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Faixa etária de 0 a 24 meses – atividades com pais ou cuidadores;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A partir dos 2 anos – programas preventivos e educativos;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Informativo das atividades  foram repassados pela equipe;</a:t>
            </a:r>
          </a:p>
        </p:txBody>
      </p:sp>
      <p:pic>
        <p:nvPicPr>
          <p:cNvPr id="9" name="Picture 2" descr="http://pt.dreamstime.com/desenhos-animados-do-dente-thumb14479155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85720" y="142852"/>
            <a:ext cx="2143140" cy="192882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00298" y="782405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Metodologia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551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28662" y="2571744"/>
            <a:ext cx="7929618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Formulários específicos – registro das condições de saúde bucal;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Registro – índice de dentes cariados, esfoliados e obturados (CEOs); índice de placa visível(IPV); tempo de amamentação exclusiva; hábitos orais; alimentação; atividades executadas;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►</a:t>
            </a:r>
            <a:r>
              <a:rPr lang="pt-BR" sz="2000" b="1" dirty="0" smtClean="0"/>
              <a:t> Monitoramento – planilha para monitoramento da ação programática de saúde da criança.</a:t>
            </a:r>
          </a:p>
        </p:txBody>
      </p:sp>
      <p:pic>
        <p:nvPicPr>
          <p:cNvPr id="8" name="Picture 2" descr="http://pt.dreamstime.com/desenhos-animados-do-dente-thumb14479155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85720" y="142852"/>
            <a:ext cx="2143140" cy="192882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500298" y="785794"/>
            <a:ext cx="407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Metodologia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77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UNA_SU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Tema_UNA_SUS</Template>
  <TotalTime>1652</TotalTime>
  <Words>966</Words>
  <Application>Microsoft Office PowerPoint</Application>
  <PresentationFormat>Apresentação na tela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Tema_UNA_SUS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E PREVENÇÃO EM SAÚDE BUCAL  PARA CRIANÇAS DE 0 A 6 ANOS</dc:title>
  <dc:creator>cliente</dc:creator>
  <cp:lastModifiedBy>cliente</cp:lastModifiedBy>
  <cp:revision>144</cp:revision>
  <dcterms:created xsi:type="dcterms:W3CDTF">2012-09-11T23:26:50Z</dcterms:created>
  <dcterms:modified xsi:type="dcterms:W3CDTF">2012-10-07T19:26:28Z</dcterms:modified>
</cp:coreProperties>
</file>