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2" r:id="rId3"/>
    <p:sldId id="257" r:id="rId4"/>
    <p:sldId id="258" r:id="rId5"/>
    <p:sldId id="259" r:id="rId6"/>
    <p:sldId id="275" r:id="rId7"/>
    <p:sldId id="260" r:id="rId8"/>
    <p:sldId id="274" r:id="rId9"/>
    <p:sldId id="273" r:id="rId10"/>
    <p:sldId id="261" r:id="rId11"/>
    <p:sldId id="268" r:id="rId12"/>
    <p:sldId id="262" r:id="rId13"/>
    <p:sldId id="269" r:id="rId14"/>
    <p:sldId id="263" r:id="rId15"/>
    <p:sldId id="264" r:id="rId16"/>
    <p:sldId id="277" r:id="rId17"/>
    <p:sldId id="278" r:id="rId18"/>
    <p:sldId id="270" r:id="rId19"/>
    <p:sldId id="279" r:id="rId20"/>
    <p:sldId id="271" r:id="rId21"/>
    <p:sldId id="281" r:id="rId22"/>
    <p:sldId id="266" r:id="rId23"/>
    <p:sldId id="286" r:id="rId24"/>
    <p:sldId id="267" r:id="rId25"/>
    <p:sldId id="283" r:id="rId26"/>
    <p:sldId id="284" r:id="rId27"/>
    <p:sldId id="285" r:id="rId28"/>
    <p:sldId id="287" r:id="rId29"/>
    <p:sldId id="27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7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0705CF-273A-481F-B738-95F36CD36CDC}" type="datetimeFigureOut">
              <a:rPr lang="pt-BR" smtClean="0"/>
              <a:pPr/>
              <a:t>01/06/2013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8B3A70-C777-44BE-8983-665130E9662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991" y="1"/>
            <a:ext cx="593497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ESPECIALIZAÇÃO EM SAÚDE DA FAMÍLIA-EAD-UNASUS-UFPEL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PUERICULTURA: MELHORIA DA ATENÇÃO ÀS CRIANÇAS DE 0-6 ANOS DO ESF SANTO ANTÔNIO-JÚLIO DE CASTILHOS- RS</a:t>
            </a:r>
          </a:p>
          <a:p>
            <a:r>
              <a:rPr lang="pt-BR" dirty="0" err="1" smtClean="0"/>
              <a:t>Enfa</a:t>
            </a:r>
            <a:r>
              <a:rPr lang="pt-BR" dirty="0" smtClean="0"/>
              <a:t>: Raquel de Oliveira Costa </a:t>
            </a:r>
            <a:r>
              <a:rPr lang="pt-BR" dirty="0" err="1" smtClean="0"/>
              <a:t>Lunkes</a:t>
            </a:r>
            <a:endParaRPr lang="pt-BR" dirty="0" smtClean="0"/>
          </a:p>
          <a:p>
            <a:r>
              <a:rPr lang="pt-BR" dirty="0" smtClean="0"/>
              <a:t>Orientador:Rafael Guerra </a:t>
            </a:r>
            <a:r>
              <a:rPr lang="pt-BR" dirty="0" err="1" smtClean="0"/>
              <a:t>Lund</a:t>
            </a:r>
            <a:endParaRPr lang="pt-BR" dirty="0"/>
          </a:p>
        </p:txBody>
      </p:sp>
      <p:pic>
        <p:nvPicPr>
          <p:cNvPr id="5" name="il_fi" descr="http://3.bp.blogspot.com/_TMzEax0xNOA/TOpL8Tn1RfI/AAAAAAAAAEw/3d30uvcmv3I/S220/logo_UFPEL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039" y="457849"/>
            <a:ext cx="906780" cy="9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46494" y="499588"/>
            <a:ext cx="4691862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449263" algn="ctr" fontAlgn="base">
              <a:lnSpc>
                <a:spcPts val="1860"/>
              </a:lnSpc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UNIVERSIDADE ABERTA DO SUS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UNASUS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indent="449263" algn="ctr" eaLnBrk="0" fontAlgn="base" hangingPunct="0">
              <a:lnSpc>
                <a:spcPts val="1860"/>
              </a:lnSpc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UNIVERSIDADE FEDERAL DE PELOTAS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indent="449263" algn="ctr" eaLnBrk="0" fontAlgn="base" hangingPunct="0">
              <a:lnSpc>
                <a:spcPts val="1860"/>
              </a:lnSpc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Departamento de Medicina Social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Metas</a:t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Criar a atenção em puericultura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50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%;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B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usca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ativa de 100% das crianças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faltosas;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Capacitar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100% dos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profissionais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cfe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 MS;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Vacinar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100% das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crianças; 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Suplementação de ferro em 100% das crianças;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Triagem auditiva em 100% das crianças;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Teste do pezinho em 100% das crianças até 7 dias;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Identificar 100% das crianças com risco para morbidade/mortalidade. </a:t>
            </a:r>
          </a:p>
          <a:p>
            <a:pPr>
              <a:lnSpc>
                <a:spcPct val="150000"/>
              </a:lnSpc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ções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Cadastramento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100% das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cças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 e busca ativa;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Realização de 86,8% de teste do pezinho em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RNs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Agenda aberta;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Orientação para triagem auditiva em 100%.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714356"/>
            <a:ext cx="7467600" cy="54292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Atualização do calendário de vacinação de 94,9% das crianças; </a:t>
            </a:r>
          </a:p>
          <a:p>
            <a:pPr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Suplementação de ferro  em 71,4% das crianças; </a:t>
            </a:r>
          </a:p>
          <a:p>
            <a:pPr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Capacitação contínua da equipe;</a:t>
            </a:r>
          </a:p>
          <a:p>
            <a:pPr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Material instrutivo para as mães;</a:t>
            </a:r>
          </a:p>
          <a:p>
            <a:pPr>
              <a:lnSpc>
                <a:spcPct val="12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Atendimento de 52,20% de crianças. </a:t>
            </a:r>
          </a:p>
          <a:p>
            <a:pPr>
              <a:lnSpc>
                <a:spcPct val="12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L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ogística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Cadastramento das crianças através das ACS;                                                        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Consultas de enfermagem, visita domiciliar, busca ativa;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Diálogo aberto com a comunidade;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Criação de material sobre cuidados gerais, amamentação, acidentes na infância;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Capacitação  constante da equipe.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Resultados</a:t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Atendimento de 52,20% (meta 50%)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83 crianças atendidas ...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53578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 flipH="1">
            <a:off x="2714612" y="4318092"/>
            <a:ext cx="55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latin typeface="Arial" pitchFamily="34" charset="0"/>
                <a:cs typeface="Arial" pitchFamily="34" charset="0"/>
              </a:rPr>
              <a:t>20,8</a:t>
            </a:r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57620" y="4214818"/>
            <a:ext cx="5000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23,9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929190" y="4318092"/>
            <a:ext cx="9472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18,2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061985" y="4214818"/>
            <a:ext cx="8674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24,5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Mães fizeram pré-natal na UBS: 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143248"/>
            <a:ext cx="63579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00298" y="3960902"/>
            <a:ext cx="5904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69,7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86182" y="4175216"/>
            <a:ext cx="642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55,3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2066" y="4071942"/>
            <a:ext cx="5189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65,5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57950" y="4103778"/>
            <a:ext cx="4475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64,1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467600" cy="4873752"/>
          </a:xfrm>
        </p:spPr>
        <p:txBody>
          <a:bodyPr/>
          <a:lstStyle/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Crianças com atendimento em dia: 66,7%;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Crianças com registro  em ficha espelho: 100%;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Crianças com déficit de peso:5,1% (meta 0%); 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928670"/>
            <a:ext cx="7467600" cy="52149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Crianças com excesso de peso:5,1%(meta 0%) ;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Crianças com curva de peso descendente ou estacionária: 2,6%;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Crianças com desenvolvimento neurocognitivo em dia: 92,1%.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000108"/>
            <a:ext cx="7467600" cy="4873752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Crianças com esquema vacinal em dia: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( meta 100%)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50720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71736" y="4214818"/>
            <a:ext cx="44755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84,8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868" y="3286124"/>
            <a:ext cx="44755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94,7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43438" y="3500438"/>
            <a:ext cx="44755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93,1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43570" y="3286124"/>
            <a:ext cx="44755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94,9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ESF Santo antônio</a:t>
            </a:r>
            <a:endParaRPr lang="pt-BR" b="1" dirty="0"/>
          </a:p>
        </p:txBody>
      </p:sp>
      <p:pic>
        <p:nvPicPr>
          <p:cNvPr id="1026" name="Picture 2" descr="C:\Users\User\Desktop\PÓS UFPEL\DSC027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" y="1600200"/>
            <a:ext cx="731043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67600" cy="4873752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Crianças com teste do pezinho realizado nos primeiros 7 dias de vida: ( meta 100%)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14620"/>
            <a:ext cx="61436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285984" y="4325858"/>
            <a:ext cx="44755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81,8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00430" y="3500438"/>
            <a:ext cx="44755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86,8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86314" y="3643314"/>
            <a:ext cx="44755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86,2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072198" y="3929066"/>
            <a:ext cx="44755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050" b="1" dirty="0" smtClean="0">
                <a:latin typeface="Arial" pitchFamily="34" charset="0"/>
                <a:cs typeface="Arial" pitchFamily="34" charset="0"/>
              </a:rPr>
              <a:t>84,6</a:t>
            </a:r>
            <a:endParaRPr lang="pt-BR" sz="105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7467600" cy="557216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Crianças com triagem auditiva: 61,5%(meta 100%);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Crianças colocadas para mamar na primeira consulta de puericultura: 56,4%;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Crianças com avaliação de risco: 97,4%(meta 100%);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Crianças de 6 a 18 meses com suplementação de ferro:71,4%( meta 100%).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Criação da atenção integral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á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crianças de 0-6 anos;</a:t>
            </a:r>
          </a:p>
          <a:p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Cças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 têm preferência no atendimento;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Acesso facilitado para comunidade;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Economia de tempo e $ para mães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Equipe capacitada para atender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cças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ESF qualificado no atendimento ás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cças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Intervenção segue acontecendo.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Em relação à avaliação dos usuários da nossa ESF, este TCC apontou importantes elementos no que se refere ao cuidado em saúde, em especial à relação profissionais-usuários, destacando-se o estabelecimento de vínculo e reconhecimento do outro como sujeito protagonista da atenção e do cuidado à saúde, entre a equipe multiprofissional da ESF e a população (SOUZA, 2000). </a:t>
            </a:r>
          </a:p>
          <a:p>
            <a:endParaRPr lang="pt-BR" dirty="0"/>
          </a:p>
        </p:txBody>
      </p:sp>
      <p:pic>
        <p:nvPicPr>
          <p:cNvPr id="1026" name="Picture 2" descr="C:\Users\User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095500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                         Reflexão Crítica    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Faculdade-HUSM-Saúde Pública- Conhecimento esquecido;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Início difícil, estava perdida;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Muito estudo, persistência;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Valiosa ajuda das ACS;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Comprometimento da equipe;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Apoio e incentivo dos Orientadores.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4.bp.blogspot.com/-365AS_nQvnk/T_7NwM04AzI/AAAAAAAAJ50/l6u3EFtGkPE/s1600/o-pensador-5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654603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u="sng" dirty="0" smtClean="0">
                <a:latin typeface="Arial" pitchFamily="34" charset="0"/>
                <a:cs typeface="Arial" pitchFamily="34" charset="0"/>
              </a:rPr>
              <a:t>Curso Pós </a:t>
            </a:r>
            <a:r>
              <a:rPr lang="pt-BR" sz="2800" u="sng" dirty="0" err="1" smtClean="0">
                <a:latin typeface="Arial" pitchFamily="34" charset="0"/>
                <a:cs typeface="Arial" pitchFamily="34" charset="0"/>
              </a:rPr>
              <a:t>Graduação-EaD</a:t>
            </a:r>
            <a:r>
              <a:rPr lang="pt-BR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→ possibilitou-me  contato com várias pessoas, com realidades semelhantes e algumas nem tanto, através dos fóruns pude perceber que há unidades que têm infraestrutura piores que a do ESF Santo Antônio, assim como há algumas que são um “verdadeiro sonho”.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pt.dreamstime.com/o-pensador-thumb2296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7467600" cy="487375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latin typeface="Arial" pitchFamily="34" charset="0"/>
                <a:cs typeface="Arial" pitchFamily="34" charset="0"/>
              </a:rPr>
              <a:t>Fóruns de dúvidas clínicas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→ “arrecadei” muito material didático e principalmente humano; através da resolução dos casos clínicos aprendi coisas/assuntos que não vi nem mesmo na faculdade e os estudos da prática clínica me fizeram ir em busca de conhecimento a mais, sempre há algo novo que a  se aprender.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67600" cy="550072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u="sng" dirty="0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→ tornou-me mais próxima, mais “íntima” tanto da comunidade quanto da minha equipe, passamos a conversar mais, cada um trouxe um assunto, uma experiência, os estudos não ficaram somente em puericultura, tomei gosto pelo estudo e tenho trazido vários materiais instrutivos/educativos para capacitar a equipe.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BRASIL. Ministério da Saúde. Secretaria de Atenção à Saúde. Departamento de Atenção Básica. </a:t>
            </a: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Saúde da criança: nutrição infantil: aleitamento materno e alimentação complementar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. Brasília: Editora do Ministério da Saúde, 2009. 112 p. : il. – (Série A. Normas e Manuais Técnicos) (Cadernos de Atenção Básica, n. 23).</a:t>
            </a:r>
          </a:p>
          <a:p>
            <a:pPr algn="just">
              <a:buNone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CAMPOS,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R.M.C.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; RIBEIRO,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C.A.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; SILVA, C. V.; SAPAROLLI,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E.C.L.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Consulta de enfermagem em puericultura:a vivência do enfermeiro na Estratégia de Saúde da Família. </a:t>
            </a: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Revista da Escola de Enfermagem da USP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, v. 45, n. 3, p. 566-574, 2011.</a:t>
            </a:r>
          </a:p>
          <a:p>
            <a:pPr algn="just">
              <a:buNone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SMELTZER, S.C et. al. BRUNNER &amp; SUDDARTH: Tratado de enfermagem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médico-cirúrgica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. 9 ed. Rio de Janeiro: Guanabara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Koogan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, 2002, v. 4.</a:t>
            </a:r>
          </a:p>
          <a:p>
            <a:pPr algn="just"/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SOUZA,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M.F.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A enfermagem reconstruindo sua prática: mais que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umaconquista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no PSF. </a:t>
            </a: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Revista Brasileira de Enfermagem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, v. 53, p. 25, 2000. </a:t>
            </a:r>
            <a:br>
              <a:rPr lang="pt-BR" sz="1700" dirty="0" smtClean="0">
                <a:latin typeface="Arial" pitchFamily="34" charset="0"/>
                <a:cs typeface="Arial" pitchFamily="34" charset="0"/>
              </a:rPr>
            </a:br>
            <a:r>
              <a:rPr lang="pt-BR" sz="1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700" dirty="0" smtClean="0">
                <a:latin typeface="Arial" pitchFamily="34" charset="0"/>
                <a:cs typeface="Arial" pitchFamily="34" charset="0"/>
              </a:rPr>
            </a:b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Obrigada!</a:t>
            </a:r>
            <a:endParaRPr lang="pt-BR" b="1" dirty="0"/>
          </a:p>
        </p:txBody>
      </p:sp>
      <p:pic>
        <p:nvPicPr>
          <p:cNvPr id="5124" name="Picture 4" descr="C:\Users\User\Desktop\PÓS UFPEL\DSC027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" y="1600200"/>
            <a:ext cx="731043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uericultura: proteção integral à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criança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perigos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antes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sua formação até o término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infância(BRASIL, 2009) 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Importante  fase de desenvolvimento infantil;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Promoção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indivíduos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saudáveis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esenvolvimento do caráter e habilidades;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Capazes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contribuir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comunidade.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C:\Users\User\Pictures\20_LIN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8604"/>
            <a:ext cx="1390080" cy="1643074"/>
          </a:xfrm>
          <a:prstGeom prst="rect">
            <a:avLst/>
          </a:prstGeom>
          <a:noFill/>
        </p:spPr>
      </p:pic>
      <p:pic>
        <p:nvPicPr>
          <p:cNvPr id="5" name="Picture 10" descr="C:\Users\User\Pictures\20_LIN~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714884"/>
            <a:ext cx="128588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873752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                JC: 19.974 habitantes</a:t>
            </a:r>
          </a:p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              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Agricultura e pecuária</a:t>
            </a:r>
          </a:p>
          <a:p>
            <a:pPr>
              <a:buNone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1 hospital, 5 ESFs, Ambulatório Central,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Caps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Posto Central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Public\Pictures\Sample Pictures\vac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000372"/>
            <a:ext cx="1762124" cy="1382166"/>
          </a:xfrm>
          <a:prstGeom prst="rect">
            <a:avLst/>
          </a:prstGeom>
          <a:noFill/>
        </p:spPr>
      </p:pic>
      <p:pic>
        <p:nvPicPr>
          <p:cNvPr id="7" name="Picture 3" descr="C:\Users\Public\Pictures\Sample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1643074" cy="1584393"/>
          </a:xfrm>
          <a:prstGeom prst="rect">
            <a:avLst/>
          </a:prstGeom>
          <a:noFill/>
        </p:spPr>
      </p:pic>
      <p:pic>
        <p:nvPicPr>
          <p:cNvPr id="9" name="Picture 4" descr="C:\Users\Public\Pictures\Sample Pictures\AG733LVCAJHQ0L7CAXON53SCAE6JQ64CA8RHB48CA1BMQOUCASF3P6PCATFE12FCA8EUPYCCAB9SVAWCAU7EVHQCAF2PEYVCA3JVA6GCASU599WCABOU0PFCAOFN97VCAILZHCXCAQB26KQCA7BWJYICAWLOI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072074"/>
            <a:ext cx="1857388" cy="1532345"/>
          </a:xfrm>
          <a:prstGeom prst="rect">
            <a:avLst/>
          </a:prstGeom>
          <a:noFill/>
        </p:spPr>
      </p:pic>
      <p:pic>
        <p:nvPicPr>
          <p:cNvPr id="10" name="Picture 5" descr="C:\Users\Public\Pictures\Sample Pictures\A8SSLIUCA2CUZIWCAE21HX8CAOQ140GCADHNEVFCADTRM6YCANQW1K3CASSUTF3CAFS6RMDCAMRXULHCAJRL5LUCAKIPDOWCA6OHSO8CAO7LWT2CA00R4CCCA85ECV9CA1745SKCA0WKS2XCAXJ90QOCA1U05Z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8603"/>
            <a:ext cx="1859229" cy="1392627"/>
          </a:xfrm>
          <a:prstGeom prst="rect">
            <a:avLst/>
          </a:prstGeom>
          <a:noFill/>
        </p:spPr>
      </p:pic>
      <p:pic>
        <p:nvPicPr>
          <p:cNvPr id="11" name="Picture 6" descr="C:\Users\User\Pictures\AE09J3JCA9OS95TCAP7VZ3KCARNXXPGCASBAJ1LCA2NT3K2CA0GA5WJCA7W3WJOCA0HJQQLCA73I1G1CAPWX1HQCA6339QBCALX3FBYCAO180MICAGOOVWDCAWGFNSBCAL6QG2RCAU7KP3PCAW8QQ7YCAUZLK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500174"/>
            <a:ext cx="1920330" cy="1306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4873752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ESF Santo Antônio: região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leste de Júlio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Castilhos;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Julho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1991 como UBS,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passa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ESF em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fev de 2004;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495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famílias e 2.898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pessoas;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1307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são homens e 1583 mulheres; 159 são crianças de 0-6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anos;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Três bairros na cidade e 8 interiores; 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Não havia atenção específica voltada as crianças.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Equipe de enfermagem</a:t>
            </a:r>
            <a:endParaRPr lang="pt-BR" b="1" dirty="0"/>
          </a:p>
        </p:txBody>
      </p:sp>
      <p:pic>
        <p:nvPicPr>
          <p:cNvPr id="2051" name="Picture 3" descr="C:\Users\User\Desktop\PÓS UFPEL\DSC027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458" y="1600200"/>
            <a:ext cx="3249084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bjetivos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128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riar </a:t>
            </a:r>
            <a:r>
              <a:rPr lang="pt-BR" sz="128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atenção integral para </a:t>
            </a:r>
            <a:r>
              <a:rPr lang="pt-BR" sz="12800" dirty="0">
                <a:latin typeface="Arial" pitchFamily="34" charset="0"/>
                <a:cs typeface="Arial" pitchFamily="34" charset="0"/>
              </a:rPr>
              <a:t>crianças de 0 a 6 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anos;</a:t>
            </a:r>
          </a:p>
          <a:p>
            <a:r>
              <a:rPr lang="pt-BR" sz="1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800" dirty="0">
                <a:latin typeface="Arial" pitchFamily="34" charset="0"/>
                <a:cs typeface="Arial" pitchFamily="34" charset="0"/>
              </a:rPr>
              <a:t>Melhorar a qualidade do atendimento à 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criança;</a:t>
            </a:r>
          </a:p>
          <a:p>
            <a:r>
              <a:rPr lang="pt-BR" sz="12800" dirty="0" smtClean="0">
                <a:latin typeface="Arial" pitchFamily="34" charset="0"/>
                <a:cs typeface="Arial" pitchFamily="34" charset="0"/>
              </a:rPr>
              <a:t>Mapear </a:t>
            </a:r>
            <a:r>
              <a:rPr lang="pt-BR" sz="12800" dirty="0">
                <a:latin typeface="Arial" pitchFamily="34" charset="0"/>
                <a:cs typeface="Arial" pitchFamily="34" charset="0"/>
              </a:rPr>
              <a:t>as crianças de 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risco; </a:t>
            </a:r>
          </a:p>
          <a:p>
            <a:r>
              <a:rPr lang="pt-BR" sz="12800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12800" dirty="0">
                <a:latin typeface="Arial" pitchFamily="34" charset="0"/>
                <a:cs typeface="Arial" pitchFamily="34" charset="0"/>
              </a:rPr>
              <a:t>a saúde 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bucal; </a:t>
            </a:r>
            <a:r>
              <a:rPr lang="pt-BR" sz="12800" dirty="0">
                <a:latin typeface="Arial" pitchFamily="34" charset="0"/>
                <a:cs typeface="Arial" pitchFamily="34" charset="0"/>
              </a:rPr>
              <a:t>aleitamento materno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sz="12800" dirty="0">
                <a:latin typeface="Arial" pitchFamily="34" charset="0"/>
                <a:cs typeface="Arial" pitchFamily="34" charset="0"/>
              </a:rPr>
              <a:t>nutrição 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infantil; </a:t>
            </a:r>
          </a:p>
          <a:p>
            <a:r>
              <a:rPr lang="pt-BR" sz="12800" dirty="0" smtClean="0">
                <a:latin typeface="Arial" pitchFamily="34" charset="0"/>
                <a:cs typeface="Arial" pitchFamily="34" charset="0"/>
              </a:rPr>
              <a:t>Prevenção de acidentes;</a:t>
            </a:r>
          </a:p>
          <a:p>
            <a:r>
              <a:rPr lang="pt-BR" sz="128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12800" dirty="0">
                <a:latin typeface="Arial" pitchFamily="34" charset="0"/>
                <a:cs typeface="Arial" pitchFamily="34" charset="0"/>
              </a:rPr>
              <a:t>ações de promoção à 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saúde; </a:t>
            </a:r>
          </a:p>
          <a:p>
            <a:r>
              <a:rPr lang="pt-BR" sz="128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12800" dirty="0" smtClean="0">
                <a:latin typeface="Arial" pitchFamily="34" charset="0"/>
                <a:cs typeface="Arial" pitchFamily="34" charset="0"/>
              </a:rPr>
              <a:t>revenção </a:t>
            </a:r>
            <a:r>
              <a:rPr lang="pt-BR" sz="12800" dirty="0">
                <a:latin typeface="Arial" pitchFamily="34" charset="0"/>
                <a:cs typeface="Arial" pitchFamily="34" charset="0"/>
              </a:rPr>
              <a:t>de doenças nas famílias das criança.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Atendimento no interior</a:t>
            </a:r>
            <a:endParaRPr lang="pt-BR" b="1" dirty="0"/>
          </a:p>
        </p:txBody>
      </p:sp>
      <p:pic>
        <p:nvPicPr>
          <p:cNvPr id="3074" name="Picture 2" descr="C:\Users\User\Desktop\PÓS UFPEL\DSC026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" y="1600200"/>
            <a:ext cx="731043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Atendimento no ESF </a:t>
            </a:r>
            <a:endParaRPr lang="pt-BR" b="1" dirty="0"/>
          </a:p>
        </p:txBody>
      </p:sp>
      <p:pic>
        <p:nvPicPr>
          <p:cNvPr id="4098" name="Picture 2" descr="C:\Users\User\Desktop\PÓS UFPEL\DSC027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" y="1600200"/>
            <a:ext cx="7310437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1193</TotalTime>
  <Words>974</Words>
  <Application>Microsoft Office PowerPoint</Application>
  <PresentationFormat>Apresentação na tela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Balcão Envidraçado</vt:lpstr>
      <vt:lpstr>ESPECIALIZAÇÃO EM SAÚDE DA FAMÍLIA-EAD-UNASUS-UFPEL</vt:lpstr>
      <vt:lpstr>ESF Santo antônio</vt:lpstr>
      <vt:lpstr>Introdução</vt:lpstr>
      <vt:lpstr>Slide 4</vt:lpstr>
      <vt:lpstr>Slide 5</vt:lpstr>
      <vt:lpstr>Equipe de enfermagem</vt:lpstr>
      <vt:lpstr>Objetivos</vt:lpstr>
      <vt:lpstr>Atendimento no interior</vt:lpstr>
      <vt:lpstr>Atendimento no ESF </vt:lpstr>
      <vt:lpstr>Metas </vt:lpstr>
      <vt:lpstr>Slide 11</vt:lpstr>
      <vt:lpstr>Ações</vt:lpstr>
      <vt:lpstr>Slide 13</vt:lpstr>
      <vt:lpstr>Logística</vt:lpstr>
      <vt:lpstr>Resultados </vt:lpstr>
      <vt:lpstr>Slide 16</vt:lpstr>
      <vt:lpstr>Slide 17</vt:lpstr>
      <vt:lpstr>Slide 18</vt:lpstr>
      <vt:lpstr> </vt:lpstr>
      <vt:lpstr>Slide 20</vt:lpstr>
      <vt:lpstr>Slide 21</vt:lpstr>
      <vt:lpstr>Discussão</vt:lpstr>
      <vt:lpstr>Slide 23</vt:lpstr>
      <vt:lpstr>                          Reflexão Crítica     </vt:lpstr>
      <vt:lpstr>Slide 25</vt:lpstr>
      <vt:lpstr>Slide 26</vt:lpstr>
      <vt:lpstr>Slide 27</vt:lpstr>
      <vt:lpstr>Referências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106</cp:revision>
  <dcterms:created xsi:type="dcterms:W3CDTF">2013-05-05T11:52:09Z</dcterms:created>
  <dcterms:modified xsi:type="dcterms:W3CDTF">2013-06-01T21:24:55Z</dcterms:modified>
</cp:coreProperties>
</file>