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92" r:id="rId3"/>
    <p:sldId id="257" r:id="rId4"/>
    <p:sldId id="259" r:id="rId5"/>
    <p:sldId id="261" r:id="rId6"/>
    <p:sldId id="262" r:id="rId7"/>
    <p:sldId id="263" r:id="rId8"/>
    <p:sldId id="264" r:id="rId9"/>
    <p:sldId id="265" r:id="rId10"/>
    <p:sldId id="281" r:id="rId11"/>
    <p:sldId id="266" r:id="rId12"/>
    <p:sldId id="267" r:id="rId13"/>
    <p:sldId id="270" r:id="rId14"/>
    <p:sldId id="296" r:id="rId15"/>
    <p:sldId id="271" r:id="rId16"/>
    <p:sldId id="297" r:id="rId17"/>
    <p:sldId id="298" r:id="rId18"/>
    <p:sldId id="272" r:id="rId19"/>
    <p:sldId id="273" r:id="rId20"/>
    <p:sldId id="283" r:id="rId21"/>
    <p:sldId id="288" r:id="rId22"/>
    <p:sldId id="289" r:id="rId23"/>
    <p:sldId id="295" r:id="rId24"/>
    <p:sldId id="293" r:id="rId25"/>
    <p:sldId id="294" r:id="rId26"/>
    <p:sldId id="291" r:id="rId27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 Estela" initials="UE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33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>
        <p:scale>
          <a:sx n="69" d="100"/>
          <a:sy n="69" d="100"/>
        </p:scale>
        <p:origin x="-546" y="-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%20Estela\AppData\Local\Temp\Planilha%20Final%20de%20coleta%20Ca%20de%20mama%20e%20colo%20Raul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%20Estela\AppData\Local\Temp\Planilha%20Final%20de%20coleta%20Ca%20de%20mama%20e%20colo%20Raul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%20Estela\AppData\Local\Temp\Planilha%20Final%20de%20coleta%20Ca%20de%20mama%20e%20colo%20Raul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0849069097634494"/>
          <c:y val="0.24509745256622334"/>
          <c:w val="0.85849155468238114"/>
          <c:h val="0.62254752951820669"/>
        </c:manualLayout>
      </c:layout>
      <c:barChart>
        <c:barDir val="col"/>
        <c:grouping val="clustered"/>
        <c:ser>
          <c:idx val="0"/>
          <c:order val="0"/>
          <c:tx>
            <c:strRef>
              <c:f>'[Planilha Final de coleta Ca de mama e colo Raul.xls]Indicadores'!$C$5</c:f>
              <c:strCache>
                <c:ptCount val="1"/>
                <c:pt idx="0">
                  <c:v>Proporção de mulheres entre 25 e 64 anos com exame em dia para detecção precoce do câncer de colo de útero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txPr>
              <a:bodyPr/>
              <a:lstStyle/>
              <a:p>
                <a:pPr>
                  <a:defRPr sz="1800"/>
                </a:pPr>
                <a:endParaRPr lang="pt-BR"/>
              </a:p>
            </c:txPr>
            <c:showVal val="1"/>
          </c:dLbls>
          <c:cat>
            <c:strRef>
              <c:f>'[Planilha Final de coleta Ca de mama e colo Raul.xls]Indicadores'!$D$4:$F$4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'[Planilha Final de coleta Ca de mama e colo Raul.xls]Indicadores'!$D$5:$F$5</c:f>
              <c:numCache>
                <c:formatCode>0.0%</c:formatCode>
                <c:ptCount val="3"/>
                <c:pt idx="0">
                  <c:v>0.13630573248407643</c:v>
                </c:pt>
                <c:pt idx="1">
                  <c:v>0.26751592356687898</c:v>
                </c:pt>
                <c:pt idx="2">
                  <c:v>0.64713375796178363</c:v>
                </c:pt>
              </c:numCache>
            </c:numRef>
          </c:val>
        </c:ser>
        <c:axId val="79901824"/>
        <c:axId val="79903744"/>
      </c:barChart>
      <c:catAx>
        <c:axId val="7990182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9903744"/>
        <c:crosses val="autoZero"/>
        <c:auto val="1"/>
        <c:lblAlgn val="ctr"/>
        <c:lblOffset val="100"/>
      </c:catAx>
      <c:valAx>
        <c:axId val="79903744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990182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'[Planilha Final de coleta Ca de mama e colo Raul.xls]Indicadores'!$C$10</c:f>
              <c:strCache>
                <c:ptCount val="1"/>
                <c:pt idx="0">
                  <c:v>Proporção de mulheres entre 50 e 69 anos com exame em dia para detecção precoce de câncer de mama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txPr>
              <a:bodyPr/>
              <a:lstStyle/>
              <a:p>
                <a:pPr>
                  <a:defRPr sz="1600"/>
                </a:pPr>
                <a:endParaRPr lang="pt-BR"/>
              </a:p>
            </c:txPr>
            <c:showVal val="1"/>
          </c:dLbls>
          <c:cat>
            <c:strRef>
              <c:f>'[Planilha Final de coleta Ca de mama e colo Raul.xls]Indicadores'!$D$9:$F$9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'[Planilha Final de coleta Ca de mama e colo Raul.xls]Indicadores'!$D$10:$F$10</c:f>
              <c:numCache>
                <c:formatCode>0.0%</c:formatCode>
                <c:ptCount val="3"/>
                <c:pt idx="0">
                  <c:v>0.18292682926829271</c:v>
                </c:pt>
                <c:pt idx="1">
                  <c:v>0.1991869918699187</c:v>
                </c:pt>
                <c:pt idx="2">
                  <c:v>0.63821138211382133</c:v>
                </c:pt>
              </c:numCache>
            </c:numRef>
          </c:val>
        </c:ser>
        <c:axId val="61512320"/>
        <c:axId val="61522304"/>
      </c:barChart>
      <c:catAx>
        <c:axId val="6151232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1522304"/>
        <c:crosses val="autoZero"/>
        <c:auto val="1"/>
        <c:lblAlgn val="ctr"/>
        <c:lblOffset val="100"/>
      </c:catAx>
      <c:valAx>
        <c:axId val="61522304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151232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0353285575979089"/>
          <c:y val="9.0315101600732903E-2"/>
          <c:w val="0.87012626302705187"/>
          <c:h val="0.85170962916265114"/>
        </c:manualLayout>
      </c:layout>
      <c:barChart>
        <c:barDir val="col"/>
        <c:grouping val="clustered"/>
        <c:ser>
          <c:idx val="0"/>
          <c:order val="0"/>
          <c:tx>
            <c:strRef>
              <c:f>'[Planilha Final de coleta Ca de mama e colo Raul.xls]Indicadores'!$C$21</c:f>
              <c:strCache>
                <c:ptCount val="1"/>
                <c:pt idx="0">
                  <c:v>Proporção de mulheres com exame citopatológico alterado que não retornaram para conhecer resultado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showVal val="1"/>
          </c:dLbls>
          <c:cat>
            <c:strRef>
              <c:f>'[Planilha Final de coleta Ca de mama e colo Raul.xls]Indicadores'!$D$20:$F$20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'[Planilha Final de coleta Ca de mama e colo Raul.xls]Indicadores'!$D$21:$F$21</c:f>
              <c:numCache>
                <c:formatCode>0.0%</c:formatCode>
                <c:ptCount val="3"/>
                <c:pt idx="0">
                  <c:v>0.71428571428571463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axId val="61528320"/>
        <c:axId val="81412096"/>
      </c:barChart>
      <c:catAx>
        <c:axId val="6152832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1412096"/>
        <c:crosses val="autoZero"/>
        <c:auto val="1"/>
        <c:lblAlgn val="ctr"/>
        <c:lblOffset val="100"/>
      </c:catAx>
      <c:valAx>
        <c:axId val="81412096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152832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1D5BB-7599-43DA-B33F-B212C7FC8913}" type="datetimeFigureOut">
              <a:rPr lang="pt-PT" smtClean="0"/>
              <a:pPr/>
              <a:t>13-09-2015</a:t>
            </a:fld>
            <a:endParaRPr lang="pt-PT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24FF-BD45-4623-96D3-BA9EE8FEC9F4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1D5BB-7599-43DA-B33F-B212C7FC8913}" type="datetimeFigureOut">
              <a:rPr lang="pt-PT" smtClean="0"/>
              <a:pPr/>
              <a:t>13-09-2015</a:t>
            </a:fld>
            <a:endParaRPr lang="pt-PT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24FF-BD45-4623-96D3-BA9EE8FEC9F4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1D5BB-7599-43DA-B33F-B212C7FC8913}" type="datetimeFigureOut">
              <a:rPr lang="pt-PT" smtClean="0"/>
              <a:pPr/>
              <a:t>13-09-2015</a:t>
            </a:fld>
            <a:endParaRPr lang="pt-PT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24FF-BD45-4623-96D3-BA9EE8FEC9F4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1D5BB-7599-43DA-B33F-B212C7FC8913}" type="datetimeFigureOut">
              <a:rPr lang="pt-PT" smtClean="0"/>
              <a:pPr/>
              <a:t>13-09-2015</a:t>
            </a:fld>
            <a:endParaRPr lang="pt-PT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24FF-BD45-4623-96D3-BA9EE8FEC9F4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1D5BB-7599-43DA-B33F-B212C7FC8913}" type="datetimeFigureOut">
              <a:rPr lang="pt-PT" smtClean="0"/>
              <a:pPr/>
              <a:t>13-09-2015</a:t>
            </a:fld>
            <a:endParaRPr lang="pt-PT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24FF-BD45-4623-96D3-BA9EE8FEC9F4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1D5BB-7599-43DA-B33F-B212C7FC8913}" type="datetimeFigureOut">
              <a:rPr lang="pt-PT" smtClean="0"/>
              <a:pPr/>
              <a:t>13-09-2015</a:t>
            </a:fld>
            <a:endParaRPr lang="pt-PT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24FF-BD45-4623-96D3-BA9EE8FEC9F4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1D5BB-7599-43DA-B33F-B212C7FC8913}" type="datetimeFigureOut">
              <a:rPr lang="pt-PT" smtClean="0"/>
              <a:pPr/>
              <a:t>13-09-2015</a:t>
            </a:fld>
            <a:endParaRPr lang="pt-PT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24FF-BD45-4623-96D3-BA9EE8FEC9F4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1D5BB-7599-43DA-B33F-B212C7FC8913}" type="datetimeFigureOut">
              <a:rPr lang="pt-PT" smtClean="0"/>
              <a:pPr/>
              <a:t>13-09-2015</a:t>
            </a:fld>
            <a:endParaRPr lang="pt-PT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24FF-BD45-4623-96D3-BA9EE8FEC9F4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1D5BB-7599-43DA-B33F-B212C7FC8913}" type="datetimeFigureOut">
              <a:rPr lang="pt-PT" smtClean="0"/>
              <a:pPr/>
              <a:t>13-09-2015</a:t>
            </a:fld>
            <a:endParaRPr lang="pt-PT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24FF-BD45-4623-96D3-BA9EE8FEC9F4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1D5BB-7599-43DA-B33F-B212C7FC8913}" type="datetimeFigureOut">
              <a:rPr lang="pt-PT" smtClean="0"/>
              <a:pPr/>
              <a:t>13-09-2015</a:t>
            </a:fld>
            <a:endParaRPr lang="pt-PT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24FF-BD45-4623-96D3-BA9EE8FEC9F4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1D5BB-7599-43DA-B33F-B212C7FC8913}" type="datetimeFigureOut">
              <a:rPr lang="pt-PT" smtClean="0"/>
              <a:pPr/>
              <a:t>13-09-2015</a:t>
            </a:fld>
            <a:endParaRPr lang="pt-PT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24FF-BD45-4623-96D3-BA9EE8FEC9F4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1D5BB-7599-43DA-B33F-B212C7FC8913}" type="datetimeFigureOut">
              <a:rPr lang="pt-PT" smtClean="0"/>
              <a:pPr/>
              <a:t>13-09-2015</a:t>
            </a:fld>
            <a:endParaRPr lang="pt-PT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324FF-BD45-4623-96D3-BA9EE8FEC9F4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ransition>
    <p:wipe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1916832"/>
            <a:ext cx="9144000" cy="2448272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pt-BR" sz="2800" b="1" dirty="0" smtClean="0">
                <a:solidFill>
                  <a:schemeClr val="bg1"/>
                </a:solidFill>
              </a:rPr>
              <a:t>Melhoria na prevenção e detecção precoce do Câncer de Colo do Útero e de Mama na Estratégia de Saúde da Família Etelvina Mendes de Souza, Lagoa do Barro do Piauí– PI</a:t>
            </a:r>
            <a:r>
              <a:rPr lang="pt-BR" sz="2800" dirty="0" smtClean="0">
                <a:solidFill>
                  <a:schemeClr val="bg1"/>
                </a:solidFill>
              </a:rPr>
              <a:t/>
            </a:r>
            <a:br>
              <a:rPr lang="pt-BR" sz="2800" dirty="0" smtClean="0">
                <a:solidFill>
                  <a:schemeClr val="bg1"/>
                </a:solidFill>
              </a:rPr>
            </a:br>
            <a:r>
              <a:rPr lang="pt-BR" sz="2800" b="1" dirty="0" smtClean="0">
                <a:solidFill>
                  <a:schemeClr val="bg1"/>
                </a:solidFill>
              </a:rPr>
              <a:t> </a:t>
            </a:r>
            <a:r>
              <a:rPr lang="pt-BR" sz="2800" dirty="0" smtClean="0">
                <a:solidFill>
                  <a:schemeClr val="bg1"/>
                </a:solidFill>
              </a:rPr>
              <a:t/>
            </a:r>
            <a:br>
              <a:rPr lang="pt-BR" sz="2800" dirty="0" smtClean="0">
                <a:solidFill>
                  <a:schemeClr val="bg1"/>
                </a:solidFill>
              </a:rPr>
            </a:br>
            <a:endParaRPr lang="pt-PT" sz="28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99592" y="4365104"/>
            <a:ext cx="6400800" cy="2304256"/>
          </a:xfrm>
        </p:spPr>
        <p:txBody>
          <a:bodyPr>
            <a:normAutofit lnSpcReduction="10000"/>
          </a:bodyPr>
          <a:lstStyle/>
          <a:p>
            <a:endParaRPr lang="pt-PT" sz="2400" dirty="0" smtClean="0"/>
          </a:p>
          <a:p>
            <a:r>
              <a:rPr lang="pt-PT" sz="2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Raul Castro Duarte</a:t>
            </a:r>
            <a:endParaRPr lang="pt-PT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pt-PT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1500" b="1" dirty="0" smtClean="0">
                <a:solidFill>
                  <a:schemeClr val="tx1"/>
                </a:solidFill>
              </a:rPr>
              <a:t>Orientadora:  </a:t>
            </a:r>
            <a:r>
              <a:rPr lang="pt-BR" sz="1600" b="1" dirty="0" err="1" smtClean="0">
                <a:solidFill>
                  <a:schemeClr val="tx1"/>
                </a:solidFill>
              </a:rPr>
              <a:t>Francieli</a:t>
            </a:r>
            <a:r>
              <a:rPr lang="pt-BR" sz="1600" b="1" dirty="0" smtClean="0">
                <a:solidFill>
                  <a:schemeClr val="tx1"/>
                </a:solidFill>
              </a:rPr>
              <a:t> Cristina </a:t>
            </a:r>
            <a:r>
              <a:rPr lang="pt-BR" sz="1600" b="1" dirty="0" err="1" smtClean="0">
                <a:solidFill>
                  <a:schemeClr val="tx1"/>
                </a:solidFill>
              </a:rPr>
              <a:t>Sponchiado</a:t>
            </a:r>
            <a:endParaRPr lang="pt-BR" sz="15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pt-BR" sz="15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pt-BR" sz="15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1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Pelotas, 2015</a:t>
            </a:r>
            <a:endParaRPr lang="pt-PT" sz="15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648072" y="44624"/>
            <a:ext cx="781236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ctr">
              <a:spcAft>
                <a:spcPts val="0"/>
              </a:spcAft>
            </a:pPr>
            <a:endParaRPr lang="pt-BR" dirty="0">
              <a:latin typeface="Arial" pitchFamily="34" charset="0"/>
              <a:ea typeface="Times New Roman" panose="02020603050405020304" pitchFamily="18" charset="0"/>
              <a:cs typeface="Arial" pitchFamily="34" charset="0"/>
            </a:endParaRPr>
          </a:p>
          <a:p>
            <a:pPr indent="539750" algn="ctr">
              <a:defRPr/>
            </a:pPr>
            <a:r>
              <a:rPr lang="pt-BR" b="1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UNIVERSIDADE ABERTA DO SUS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indent="539750" algn="ctr" eaLnBrk="0" hangingPunct="0">
              <a:defRPr/>
            </a:pPr>
            <a:r>
              <a:rPr lang="pt-BR" b="1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UNIVERSIDADE FEDERAL DE PELOTAS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indent="539750" algn="ctr" eaLnBrk="0" hangingPunct="0">
              <a:defRPr/>
            </a:pPr>
            <a:r>
              <a:rPr lang="pt-BR" b="1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Especialização em Saúde da Família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indent="539750" algn="ctr" eaLnBrk="0" hangingPunct="0">
              <a:defRPr/>
            </a:pPr>
            <a:r>
              <a:rPr lang="pt-BR" b="1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Modalidade à Distância</a:t>
            </a:r>
          </a:p>
          <a:p>
            <a:pPr indent="539750" algn="ctr" eaLnBrk="0" hangingPunct="0">
              <a:defRPr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Turma nº7</a:t>
            </a:r>
            <a:endParaRPr lang="pt-BR" dirty="0">
              <a:latin typeface="Arial" pitchFamily="34" charset="0"/>
              <a:ea typeface="Times New Roman" panose="02020603050405020304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Resultados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pt-BR" sz="2400" dirty="0" smtClean="0">
                <a:latin typeface="Arial" pitchFamily="34" charset="0"/>
                <a:cs typeface="Arial" pitchFamily="34" charset="0"/>
              </a:rPr>
            </a:br>
            <a:r>
              <a:rPr lang="pt-BR" sz="2400" b="1" u="sng" dirty="0" smtClean="0">
                <a:latin typeface="Arial" pitchFamily="34" charset="0"/>
                <a:cs typeface="Arial" pitchFamily="34" charset="0"/>
              </a:rPr>
              <a:t>Indicador de cobertura</a:t>
            </a:r>
            <a:endParaRPr lang="pt-BR" sz="2400" b="1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246043"/>
          </a:xfrm>
        </p:spPr>
        <p:txBody>
          <a:bodyPr/>
          <a:lstStyle/>
          <a:p>
            <a:pPr algn="ctr"/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6" name="Nuvem 5"/>
          <p:cNvSpPr/>
          <p:nvPr/>
        </p:nvSpPr>
        <p:spPr>
          <a:xfrm>
            <a:off x="179512" y="1556792"/>
            <a:ext cx="3059832" cy="2952328"/>
          </a:xfrm>
          <a:prstGeom prst="cloud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Antes da intervenção a cobertura de prevenção de câncer de colo uterino e de mama - de 50%</a:t>
            </a:r>
            <a:endParaRPr lang="pt-BR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Elipse 10"/>
          <p:cNvSpPr/>
          <p:nvPr/>
        </p:nvSpPr>
        <p:spPr>
          <a:xfrm>
            <a:off x="3529082" y="1124744"/>
            <a:ext cx="4968552" cy="300653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Pesquisa  e rastreamento realizado na população com risco.</a:t>
            </a:r>
          </a:p>
          <a:p>
            <a:pPr algn="ctr"/>
            <a:r>
              <a:rPr lang="pt-BR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Busca ativa dos usuários cadastrados.</a:t>
            </a:r>
          </a:p>
          <a:p>
            <a:pPr algn="ctr"/>
            <a:r>
              <a:rPr lang="pt-BR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Visitas domiciliares.</a:t>
            </a:r>
          </a:p>
          <a:p>
            <a:pPr algn="ctr"/>
            <a:r>
              <a:rPr lang="pt-BR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 participação ativa de toda a equipe.</a:t>
            </a:r>
          </a:p>
          <a:p>
            <a:pPr algn="ctr"/>
            <a:r>
              <a:rPr lang="pt-BR" sz="2000" b="1" dirty="0" smtClean="0">
                <a:solidFill>
                  <a:schemeClr val="tx1"/>
                </a:solidFill>
              </a:rPr>
              <a:t> </a:t>
            </a:r>
            <a:endParaRPr lang="pt-BR" sz="2000" b="1" dirty="0">
              <a:solidFill>
                <a:schemeClr val="tx1"/>
              </a:solidFill>
            </a:endParaRPr>
          </a:p>
        </p:txBody>
      </p:sp>
      <p:sp>
        <p:nvSpPr>
          <p:cNvPr id="13" name="Nuvem 12"/>
          <p:cNvSpPr/>
          <p:nvPr/>
        </p:nvSpPr>
        <p:spPr>
          <a:xfrm>
            <a:off x="2555776" y="4077072"/>
            <a:ext cx="5832647" cy="2780927"/>
          </a:xfrm>
          <a:prstGeom prst="clou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rgbClr val="002060"/>
                </a:solidFill>
                <a:cs typeface="Arial" pitchFamily="34" charset="0"/>
              </a:rPr>
              <a:t>Final da intervenção:  508 mulheres com citopatologico em dia (64,7%) e</a:t>
            </a:r>
            <a:r>
              <a:rPr lang="pt-BR" sz="2400" b="1" dirty="0" smtClean="0">
                <a:solidFill>
                  <a:srgbClr val="002060"/>
                </a:solidFill>
              </a:rPr>
              <a:t> 157 com mamografia em dia</a:t>
            </a:r>
            <a:r>
              <a:rPr lang="pt-BR" sz="2400" b="1" dirty="0" smtClean="0">
                <a:solidFill>
                  <a:srgbClr val="002060"/>
                </a:solidFill>
                <a:cs typeface="Arial" pitchFamily="34" charset="0"/>
              </a:rPr>
              <a:t> (</a:t>
            </a:r>
            <a:r>
              <a:rPr lang="pt-BR" sz="2400" b="1" dirty="0" smtClean="0">
                <a:solidFill>
                  <a:srgbClr val="002060"/>
                </a:solidFill>
              </a:rPr>
              <a:t>63,8%) cadastrados</a:t>
            </a:r>
            <a:r>
              <a:rPr lang="pt-BR" sz="2400" b="1" dirty="0" smtClean="0">
                <a:solidFill>
                  <a:srgbClr val="002060"/>
                </a:solidFill>
                <a:cs typeface="Arial" pitchFamily="34" charset="0"/>
              </a:rPr>
              <a:t> </a:t>
            </a:r>
            <a:endParaRPr lang="pt-BR" sz="2400" b="1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14" name="Seta para a direita 13"/>
          <p:cNvSpPr/>
          <p:nvPr/>
        </p:nvSpPr>
        <p:spPr>
          <a:xfrm>
            <a:off x="2771800" y="3577063"/>
            <a:ext cx="1224136" cy="716033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Seta em curva para a esquerda 17"/>
          <p:cNvSpPr/>
          <p:nvPr/>
        </p:nvSpPr>
        <p:spPr>
          <a:xfrm>
            <a:off x="8029582" y="3753036"/>
            <a:ext cx="936104" cy="972108"/>
          </a:xfrm>
          <a:prstGeom prst="curvedLef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91264" cy="1872208"/>
          </a:xfrm>
        </p:spPr>
        <p:txBody>
          <a:bodyPr>
            <a:normAutofit fontScale="90000"/>
          </a:bodyPr>
          <a:lstStyle/>
          <a:p>
            <a:r>
              <a:rPr lang="pt-BR" sz="2200" b="1" cap="none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200" b="1" cap="none" dirty="0" smtClean="0">
                <a:latin typeface="Arial" pitchFamily="34" charset="0"/>
                <a:cs typeface="Arial" pitchFamily="34" charset="0"/>
              </a:rPr>
            </a:br>
            <a:r>
              <a:rPr lang="pt-BR" sz="2000" b="1" u="sng" dirty="0" smtClean="0"/>
              <a:t> </a:t>
            </a:r>
            <a:br>
              <a:rPr lang="pt-BR" sz="2000" b="1" u="sng" dirty="0" smtClean="0"/>
            </a:br>
            <a:r>
              <a:rPr lang="pt-BR" sz="2000" b="1" u="sng" dirty="0" smtClean="0"/>
              <a:t/>
            </a:r>
            <a:br>
              <a:rPr lang="pt-BR" sz="2000" b="1" u="sng" dirty="0" smtClean="0"/>
            </a:br>
            <a:r>
              <a:rPr lang="pt-BR" sz="2000" b="1" u="sng" dirty="0" smtClean="0"/>
              <a:t/>
            </a:r>
            <a:br>
              <a:rPr lang="pt-BR" sz="2000" b="1" u="sng" dirty="0" smtClean="0"/>
            </a:br>
            <a:r>
              <a:rPr lang="pt-BR" sz="2000" b="1" u="sng" dirty="0" smtClean="0"/>
              <a:t/>
            </a:r>
            <a:br>
              <a:rPr lang="pt-BR" sz="2000" b="1" u="sng" dirty="0" smtClean="0"/>
            </a:br>
            <a:r>
              <a:rPr lang="pt-BR" sz="2000" b="1" u="sng" dirty="0" smtClean="0"/>
              <a:t/>
            </a:r>
            <a:br>
              <a:rPr lang="pt-BR" sz="2000" b="1" u="sng" dirty="0" smtClean="0"/>
            </a:br>
            <a:r>
              <a:rPr lang="pt-BR" sz="2000" b="1" u="sng" dirty="0" smtClean="0"/>
              <a:t> </a:t>
            </a:r>
            <a:r>
              <a:rPr lang="pt-BR" sz="2200" b="1" u="sng" dirty="0" smtClean="0">
                <a:latin typeface="Arial" pitchFamily="34" charset="0"/>
                <a:cs typeface="Arial" pitchFamily="34" charset="0"/>
              </a:rPr>
              <a:t>objetivo 1 de ampliar a cobertura de detecção precoce do câncer do colo do útero e 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200" dirty="0" smtClean="0">
                <a:latin typeface="Arial" pitchFamily="34" charset="0"/>
                <a:cs typeface="Arial" pitchFamily="34" charset="0"/>
              </a:rPr>
            </a:br>
            <a:r>
              <a:rPr lang="pt-BR" sz="2200" b="1" u="sng" dirty="0" smtClean="0">
                <a:latin typeface="Arial" pitchFamily="34" charset="0"/>
                <a:cs typeface="Arial" pitchFamily="34" charset="0"/>
              </a:rPr>
              <a:t>Meta 1:</a:t>
            </a:r>
            <a:r>
              <a:rPr lang="pt-BR" sz="2200" u="sng" dirty="0" smtClean="0">
                <a:latin typeface="Arial" pitchFamily="34" charset="0"/>
                <a:cs typeface="Arial" pitchFamily="34" charset="0"/>
              </a:rPr>
              <a:t> Ampliar a cobertura de detecção precoce do câncer do colo do útero das mulheres na faixa etária entre 25-64 anos para 70%. </a:t>
            </a:r>
            <a:r>
              <a:rPr lang="pt-BR" sz="2200" b="1" dirty="0">
                <a:latin typeface="Arial" pitchFamily="34" charset="0"/>
                <a:cs typeface="Arial" pitchFamily="34" charset="0"/>
              </a:rPr>
              <a:t/>
            </a:r>
            <a:br>
              <a:rPr lang="pt-BR" sz="2200" b="1" dirty="0">
                <a:latin typeface="Arial" pitchFamily="34" charset="0"/>
                <a:cs typeface="Arial" pitchFamily="34" charset="0"/>
              </a:rPr>
            </a:br>
            <a:r>
              <a:rPr lang="pt-BR" sz="2200" b="1" u="sng" dirty="0" smtClean="0">
                <a:latin typeface="Arial" pitchFamily="34" charset="0"/>
                <a:cs typeface="Arial" pitchFamily="34" charset="0"/>
              </a:rPr>
              <a:t>Indicador 1:</a:t>
            </a:r>
            <a:r>
              <a:rPr lang="pt-BR" sz="2200" u="sng" dirty="0" smtClean="0">
                <a:latin typeface="Arial" pitchFamily="34" charset="0"/>
                <a:cs typeface="Arial" pitchFamily="34" charset="0"/>
              </a:rPr>
              <a:t> Proporção de mulheres entre 25 e 64 anos cadastradas com exame em dia para a detecção precoce do câncer do colo do útero.</a:t>
            </a:r>
            <a:r>
              <a:rPr lang="pt-BR" sz="2000" dirty="0" smtClean="0"/>
              <a:t/>
            </a:r>
            <a:br>
              <a:rPr lang="pt-BR" sz="2000" dirty="0" smtClean="0"/>
            </a:br>
            <a:r>
              <a:rPr lang="pt-BR" sz="2200" b="1" dirty="0">
                <a:latin typeface="Arial" pitchFamily="34" charset="0"/>
                <a:cs typeface="Arial" pitchFamily="34" charset="0"/>
              </a:rPr>
              <a:t/>
            </a:r>
            <a:br>
              <a:rPr lang="pt-BR" sz="2200" b="1" dirty="0">
                <a:latin typeface="Arial" pitchFamily="34" charset="0"/>
                <a:cs typeface="Arial" pitchFamily="34" charset="0"/>
              </a:rPr>
            </a:br>
            <a:r>
              <a:rPr lang="pt-BR" sz="2700" b="1" cap="none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700" b="1" cap="none" dirty="0" smtClean="0">
                <a:latin typeface="Arial" pitchFamily="34" charset="0"/>
                <a:cs typeface="Arial" pitchFamily="34" charset="0"/>
              </a:rPr>
            </a:br>
            <a:r>
              <a:rPr lang="pt-BR" sz="2200" b="1" cap="none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200" b="1" cap="none" dirty="0" smtClean="0">
                <a:latin typeface="Arial" pitchFamily="34" charset="0"/>
                <a:cs typeface="Arial" pitchFamily="34" charset="0"/>
              </a:rPr>
            </a:br>
            <a:endParaRPr lang="pt-BR" sz="2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467544" y="2132856"/>
            <a:ext cx="8064896" cy="4032448"/>
          </a:xfrm>
        </p:spPr>
        <p:txBody>
          <a:bodyPr>
            <a:normAutofit/>
          </a:bodyPr>
          <a:lstStyle/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5508104" y="3429000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bg1"/>
                </a:solidFill>
              </a:rPr>
              <a:t>217</a:t>
            </a:r>
            <a:endParaRPr lang="pt-BR" sz="2400" b="1" dirty="0">
              <a:solidFill>
                <a:schemeClr val="bg1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3851920" y="3687415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bg1"/>
                </a:solidFill>
              </a:rPr>
              <a:t>145</a:t>
            </a:r>
            <a:endParaRPr lang="pt-BR" sz="2400" b="1" dirty="0">
              <a:solidFill>
                <a:schemeClr val="bg1"/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2267744" y="4263479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bg1"/>
                </a:solidFill>
              </a:rPr>
              <a:t>73</a:t>
            </a:r>
            <a:endParaRPr lang="pt-BR" sz="2400" b="1" dirty="0">
              <a:solidFill>
                <a:schemeClr val="bg1"/>
              </a:solidFill>
            </a:endParaRPr>
          </a:p>
        </p:txBody>
      </p:sp>
      <p:graphicFrame>
        <p:nvGraphicFramePr>
          <p:cNvPr id="10" name="Gráfico 9"/>
          <p:cNvGraphicFramePr/>
          <p:nvPr>
            <p:extLst>
              <p:ext uri="{D42A27DB-BD31-4B8C-83A1-F6EECF244321}">
                <p14:modId xmlns="" xmlns:p14="http://schemas.microsoft.com/office/powerpoint/2010/main" val="174908716"/>
              </p:ext>
            </p:extLst>
          </p:nvPr>
        </p:nvGraphicFramePr>
        <p:xfrm>
          <a:off x="827584" y="2492896"/>
          <a:ext cx="7344816" cy="40402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3528" y="260649"/>
            <a:ext cx="8280920" cy="2016223"/>
          </a:xfrm>
        </p:spPr>
        <p:txBody>
          <a:bodyPr>
            <a:normAutofit/>
          </a:bodyPr>
          <a:lstStyle/>
          <a:p>
            <a:r>
              <a:rPr lang="pt-BR" sz="2000" b="1" u="sng" dirty="0" smtClean="0">
                <a:latin typeface="Arial" pitchFamily="34" charset="0"/>
                <a:cs typeface="Arial" pitchFamily="34" charset="0"/>
              </a:rPr>
              <a:t>Meta 2:</a:t>
            </a:r>
            <a:r>
              <a:rPr lang="pt-BR" sz="2000" u="sng" dirty="0" smtClean="0">
                <a:latin typeface="Arial" pitchFamily="34" charset="0"/>
                <a:cs typeface="Arial" pitchFamily="34" charset="0"/>
              </a:rPr>
              <a:t> Ampliar a cobertura de detecção precoce do câncer de mama das mulheres na faixa etária entre 50-69 anos de idade para  60%.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000" dirty="0" smtClean="0">
                <a:latin typeface="Arial" pitchFamily="34" charset="0"/>
                <a:cs typeface="Arial" pitchFamily="34" charset="0"/>
              </a:rPr>
            </a:br>
            <a:r>
              <a:rPr lang="pt-BR" sz="2000" b="1" u="sng" dirty="0" smtClean="0">
                <a:latin typeface="Arial" pitchFamily="34" charset="0"/>
                <a:cs typeface="Arial" pitchFamily="34" charset="0"/>
              </a:rPr>
              <a:t>Indicador 2:</a:t>
            </a:r>
            <a:r>
              <a:rPr lang="pt-BR" sz="2000" u="sng" dirty="0" smtClean="0">
                <a:latin typeface="Arial" pitchFamily="34" charset="0"/>
                <a:cs typeface="Arial" pitchFamily="34" charset="0"/>
              </a:rPr>
              <a:t> Avaliar a proporção de mulheres entre 50 e 69 anos de idade com exame em dia para a detecção precoce do câncer da mama. 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="" xmlns:p14="http://schemas.microsoft.com/office/powerpoint/2010/main" val="3586602845"/>
              </p:ext>
            </p:extLst>
          </p:nvPr>
        </p:nvGraphicFramePr>
        <p:xfrm>
          <a:off x="971600" y="2171700"/>
          <a:ext cx="6696744" cy="40656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29207" y="0"/>
            <a:ext cx="8229600" cy="2708920"/>
          </a:xfrm>
        </p:spPr>
        <p:txBody>
          <a:bodyPr>
            <a:noAutofit/>
          </a:bodyPr>
          <a:lstStyle/>
          <a:p>
            <a:r>
              <a:rPr lang="pt-BR" sz="2000" b="1" u="sng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000" b="1" u="sng" dirty="0" smtClean="0">
                <a:latin typeface="Arial" pitchFamily="34" charset="0"/>
                <a:cs typeface="Arial" pitchFamily="34" charset="0"/>
              </a:rPr>
            </a:br>
            <a:r>
              <a:rPr lang="pt-BR" sz="2000" b="1" u="sng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000" b="1" u="sng" dirty="0" smtClean="0">
                <a:latin typeface="Arial" pitchFamily="34" charset="0"/>
                <a:cs typeface="Arial" pitchFamily="34" charset="0"/>
              </a:rPr>
            </a:br>
            <a:r>
              <a:rPr lang="pt-BR" sz="2000" b="1" u="sng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000" b="1" u="sng" dirty="0" smtClean="0">
                <a:latin typeface="Arial" pitchFamily="34" charset="0"/>
                <a:cs typeface="Arial" pitchFamily="34" charset="0"/>
              </a:rPr>
            </a:br>
            <a:r>
              <a:rPr lang="pt-BR" sz="2000" b="1" u="sng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000" b="1" u="sng" dirty="0" smtClean="0">
                <a:latin typeface="Arial" pitchFamily="34" charset="0"/>
                <a:cs typeface="Arial" pitchFamily="34" charset="0"/>
              </a:rPr>
            </a:br>
            <a:r>
              <a:rPr lang="pt-BR" sz="2000" b="1" u="sng" dirty="0" smtClean="0">
                <a:latin typeface="Arial" pitchFamily="34" charset="0"/>
                <a:cs typeface="Arial" pitchFamily="34" charset="0"/>
              </a:rPr>
              <a:t>Objetivo 2: melhorar a qualidade do atendimento das mulheres que realizam detecção precoce do câncer de colo do útero e de mama na unidade de saúde.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000" dirty="0" smtClean="0">
                <a:latin typeface="Arial" pitchFamily="34" charset="0"/>
                <a:cs typeface="Arial" pitchFamily="34" charset="0"/>
              </a:rPr>
            </a:br>
            <a:r>
              <a:rPr lang="pt-BR" sz="2000" b="1" u="sng" dirty="0" smtClean="0">
                <a:latin typeface="Arial" pitchFamily="34" charset="0"/>
                <a:cs typeface="Arial" pitchFamily="34" charset="0"/>
              </a:rPr>
              <a:t>Meta 3:</a:t>
            </a:r>
            <a:r>
              <a:rPr lang="pt-BR" sz="2000" u="sng" dirty="0" smtClean="0">
                <a:latin typeface="Arial" pitchFamily="34" charset="0"/>
                <a:cs typeface="Arial" pitchFamily="34" charset="0"/>
              </a:rPr>
              <a:t> Obter 100% de coleta de amostras satisfatórias do exame </a:t>
            </a:r>
            <a:r>
              <a:rPr lang="pt-BR" sz="2000" u="sng" dirty="0" err="1" smtClean="0">
                <a:latin typeface="Arial" pitchFamily="34" charset="0"/>
                <a:cs typeface="Arial" pitchFamily="34" charset="0"/>
              </a:rPr>
              <a:t>citopatológico</a:t>
            </a:r>
            <a:r>
              <a:rPr lang="pt-BR" sz="2000" u="sng" dirty="0" smtClean="0">
                <a:latin typeface="Arial" pitchFamily="34" charset="0"/>
                <a:cs typeface="Arial" pitchFamily="34" charset="0"/>
              </a:rPr>
              <a:t> do colo do útero.</a:t>
            </a:r>
            <a:br>
              <a:rPr lang="pt-BR" sz="2000" u="sng" dirty="0" smtClean="0">
                <a:latin typeface="Arial" pitchFamily="34" charset="0"/>
                <a:cs typeface="Arial" pitchFamily="34" charset="0"/>
              </a:rPr>
            </a:br>
            <a:r>
              <a:rPr lang="pt-BR" sz="2000" b="1" u="sng" dirty="0" smtClean="0">
                <a:latin typeface="Arial" pitchFamily="34" charset="0"/>
                <a:cs typeface="Arial" pitchFamily="34" charset="0"/>
              </a:rPr>
              <a:t>Indicador 3:</a:t>
            </a:r>
            <a:r>
              <a:rPr lang="pt-BR" sz="2000" u="sng" dirty="0" smtClean="0">
                <a:latin typeface="Arial" pitchFamily="34" charset="0"/>
                <a:cs typeface="Arial" pitchFamily="34" charset="0"/>
              </a:rPr>
              <a:t> Proporção de mulheres com amostras satisfatórias do exame do colo do útero. </a:t>
            </a:r>
            <a:r>
              <a:rPr lang="pt-BR" sz="2000" dirty="0" smtClean="0"/>
              <a:t/>
            </a:r>
            <a:br>
              <a:rPr lang="pt-BR" sz="2000" dirty="0" smtClean="0"/>
            </a:br>
            <a:r>
              <a:rPr lang="pt-BR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000" dirty="0" smtClean="0">
                <a:latin typeface="Arial" pitchFamily="34" charset="0"/>
                <a:cs typeface="Arial" pitchFamily="34" charset="0"/>
              </a:rPr>
            </a:br>
            <a:r>
              <a:rPr lang="pt-BR" sz="2000" b="1" dirty="0" smtClean="0"/>
              <a:t/>
            </a:r>
            <a:br>
              <a:rPr lang="pt-BR" sz="2000" b="1" dirty="0" smtClean="0"/>
            </a:br>
            <a:r>
              <a:rPr lang="pt-BR" sz="2000" b="1" dirty="0" smtClean="0"/>
              <a:t/>
            </a:r>
            <a:br>
              <a:rPr lang="pt-BR" sz="2000" b="1" dirty="0" smtClean="0"/>
            </a:br>
            <a:r>
              <a:rPr lang="pt-BR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000" b="1" dirty="0" smtClean="0">
                <a:latin typeface="Arial" pitchFamily="34" charset="0"/>
                <a:cs typeface="Arial" pitchFamily="34" charset="0"/>
              </a:rPr>
            </a:br>
            <a:endParaRPr lang="pt-BR" sz="2000" dirty="0"/>
          </a:p>
        </p:txBody>
      </p:sp>
      <p:sp>
        <p:nvSpPr>
          <p:cNvPr id="4" name="Elipse 3"/>
          <p:cNvSpPr/>
          <p:nvPr/>
        </p:nvSpPr>
        <p:spPr>
          <a:xfrm>
            <a:off x="1475656" y="3140968"/>
            <a:ext cx="6408712" cy="23762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 smtClean="0">
                <a:latin typeface="Arial" pitchFamily="34" charset="0"/>
                <a:cs typeface="Arial" pitchFamily="34" charset="0"/>
              </a:rPr>
              <a:t>Este indicador foi </a:t>
            </a:r>
            <a:r>
              <a:rPr lang="pt-BR" sz="2000" smtClean="0">
                <a:latin typeface="Arial" pitchFamily="34" charset="0"/>
                <a:cs typeface="Arial" pitchFamily="34" charset="0"/>
              </a:rPr>
              <a:t>estável </a:t>
            </a:r>
            <a:r>
              <a:rPr lang="pt-BR" sz="2000" smtClean="0">
                <a:latin typeface="Arial" pitchFamily="34" charset="0"/>
                <a:cs typeface="Arial" pitchFamily="34" charset="0"/>
              </a:rPr>
              <a:t>durante os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3 </a:t>
            </a:r>
            <a:r>
              <a:rPr lang="pt-BR" sz="2000" smtClean="0">
                <a:latin typeface="Arial" pitchFamily="34" charset="0"/>
                <a:cs typeface="Arial" pitchFamily="34" charset="0"/>
              </a:rPr>
              <a:t>meses de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investigação,  para obter assim  100% das amostras  satisfatórias do exame </a:t>
            </a:r>
            <a:r>
              <a:rPr lang="pt-BR" sz="2000" dirty="0" err="1" smtClean="0">
                <a:latin typeface="Arial" pitchFamily="34" charset="0"/>
                <a:cs typeface="Arial" pitchFamily="34" charset="0"/>
              </a:rPr>
              <a:t>citopatológico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do colo de útero 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642706388"/>
              </p:ext>
            </p:extLst>
          </p:nvPr>
        </p:nvGraphicFramePr>
        <p:xfrm>
          <a:off x="899592" y="2348880"/>
          <a:ext cx="7056784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tângulo 2"/>
          <p:cNvSpPr/>
          <p:nvPr/>
        </p:nvSpPr>
        <p:spPr>
          <a:xfrm>
            <a:off x="395536" y="0"/>
            <a:ext cx="828092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u="sng" dirty="0" smtClean="0">
                <a:latin typeface="Arial" pitchFamily="34" charset="0"/>
                <a:cs typeface="Arial" pitchFamily="34" charset="0"/>
              </a:rPr>
              <a:t> objetivo 3 de melhorar a adesão das mulheres à realização do exame de colo do útero e mamografia.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000" b="1" u="sng" dirty="0" smtClean="0">
                <a:latin typeface="Arial" pitchFamily="34" charset="0"/>
                <a:cs typeface="Arial" pitchFamily="34" charset="0"/>
              </a:rPr>
              <a:t>Meta 4: I</a:t>
            </a:r>
            <a:r>
              <a:rPr lang="pt-BR" sz="2000" u="sng" dirty="0" smtClean="0">
                <a:latin typeface="Arial" pitchFamily="34" charset="0"/>
                <a:cs typeface="Arial" pitchFamily="34" charset="0"/>
              </a:rPr>
              <a:t>dentificar 100% das mulheres com exame CP alterado sem acompanhamento pela unidade de saúde.</a:t>
            </a:r>
          </a:p>
          <a:p>
            <a:r>
              <a:rPr lang="pt-BR" sz="2000" b="1" u="sng" dirty="0" smtClean="0">
                <a:latin typeface="Arial" pitchFamily="34" charset="0"/>
                <a:cs typeface="Arial" pitchFamily="34" charset="0"/>
              </a:rPr>
              <a:t>Indicador 4:</a:t>
            </a:r>
            <a:r>
              <a:rPr lang="pt-BR" sz="2000" u="sng" dirty="0" smtClean="0">
                <a:latin typeface="Arial" pitchFamily="34" charset="0"/>
                <a:cs typeface="Arial" pitchFamily="34" charset="0"/>
              </a:rPr>
              <a:t> Proporção de mulheres que tiveram exame do colo do útero alterado que não retornaram à unidade de saúde. </a:t>
            </a:r>
          </a:p>
          <a:p>
            <a:endParaRPr lang="pt-BR" sz="2000" u="sng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35560596"/>
      </p:ext>
    </p:extLst>
  </p:cSld>
  <p:clrMapOvr>
    <a:masterClrMapping/>
  </p:clrMapOvr>
  <p:transition>
    <p:wipe dir="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endParaRPr lang="pt-BR" sz="2000" b="1" u="sng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000" b="1" u="sng" dirty="0" smtClean="0">
                <a:latin typeface="Arial" pitchFamily="34" charset="0"/>
                <a:cs typeface="Arial" pitchFamily="34" charset="0"/>
              </a:rPr>
              <a:t>Meta 5:</a:t>
            </a:r>
            <a:r>
              <a:rPr lang="pt-BR" sz="2000" u="sng" dirty="0" smtClean="0">
                <a:latin typeface="Arial" pitchFamily="34" charset="0"/>
                <a:cs typeface="Arial" pitchFamily="34" charset="0"/>
              </a:rPr>
              <a:t> Identificar 100% das mulheres com mamografia alterada sem acompanhamento na unidade de saúde.</a:t>
            </a:r>
          </a:p>
          <a:p>
            <a:r>
              <a:rPr lang="pt-BR" sz="20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b="1" u="sng" dirty="0" smtClean="0">
                <a:latin typeface="Arial" pitchFamily="34" charset="0"/>
                <a:cs typeface="Arial" pitchFamily="34" charset="0"/>
              </a:rPr>
              <a:t>Indicador 5:</a:t>
            </a:r>
            <a:r>
              <a:rPr lang="pt-BR" sz="2000" u="sng" dirty="0" smtClean="0">
                <a:latin typeface="Arial" pitchFamily="34" charset="0"/>
                <a:cs typeface="Arial" pitchFamily="34" charset="0"/>
              </a:rPr>
              <a:t> Proporção de mulheres que tiveram mamografia alterada e que não retornaram à unidade de saúde. 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pt-BR" sz="2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lipse 6"/>
          <p:cNvSpPr/>
          <p:nvPr/>
        </p:nvSpPr>
        <p:spPr>
          <a:xfrm>
            <a:off x="899592" y="2564904"/>
            <a:ext cx="6408712" cy="23762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 smtClean="0">
                <a:latin typeface="Arial" pitchFamily="34" charset="0"/>
                <a:cs typeface="Arial" pitchFamily="34" charset="0"/>
              </a:rPr>
              <a:t>Este indicador não gerou gráfico  todas as mulheres com mamografias alteradas retornaram a unidade básica 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82354"/>
          </a:xfrm>
        </p:spPr>
        <p:txBody>
          <a:bodyPr>
            <a:normAutofit/>
          </a:bodyPr>
          <a:lstStyle/>
          <a:p>
            <a:r>
              <a:rPr lang="pt-BR" sz="2200" b="1" u="sng" dirty="0" smtClean="0">
                <a:latin typeface="Arial" pitchFamily="34" charset="0"/>
                <a:cs typeface="Arial" pitchFamily="34" charset="0"/>
              </a:rPr>
              <a:t>Meta 6: </a:t>
            </a:r>
            <a:r>
              <a:rPr lang="pt-BR" sz="2200" u="sng" dirty="0" smtClean="0">
                <a:latin typeface="Arial" pitchFamily="34" charset="0"/>
                <a:cs typeface="Arial" pitchFamily="34" charset="0"/>
              </a:rPr>
              <a:t>Realizar busca ativa em 100% das mulheres com exame CP alterado sem acompanhamento pela unidade de saúde.</a:t>
            </a:r>
            <a:br>
              <a:rPr lang="pt-BR" sz="2200" u="sng" dirty="0" smtClean="0">
                <a:latin typeface="Arial" pitchFamily="34" charset="0"/>
                <a:cs typeface="Arial" pitchFamily="34" charset="0"/>
              </a:rPr>
            </a:br>
            <a:r>
              <a:rPr lang="pt-BR" sz="2200" b="1" u="sng" dirty="0" smtClean="0">
                <a:latin typeface="Arial" pitchFamily="34" charset="0"/>
                <a:cs typeface="Arial" pitchFamily="34" charset="0"/>
              </a:rPr>
              <a:t>    Indicador 6:</a:t>
            </a:r>
            <a:r>
              <a:rPr lang="pt-BR" sz="2200" u="sng" dirty="0" smtClean="0">
                <a:latin typeface="Arial" pitchFamily="34" charset="0"/>
                <a:cs typeface="Arial" pitchFamily="34" charset="0"/>
              </a:rPr>
              <a:t> Proporção de mulheres com exame alterado (CP do colo do útero) que não retornaram à UBS e que foram buscadas pelo serviço para dar continuidade ao tratamento.  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200" dirty="0" smtClean="0">
                <a:latin typeface="Arial" pitchFamily="34" charset="0"/>
                <a:cs typeface="Arial" pitchFamily="34" charset="0"/>
              </a:rPr>
            </a:br>
            <a:endParaRPr lang="pt-BR" sz="2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212976"/>
            <a:ext cx="3554276" cy="1371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3717032"/>
            <a:ext cx="2301933" cy="817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284984"/>
            <a:ext cx="2736304" cy="1249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5229200"/>
            <a:ext cx="7128792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ipe dir="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728192"/>
          </a:xfrm>
        </p:spPr>
        <p:txBody>
          <a:bodyPr>
            <a:normAutofit fontScale="90000"/>
          </a:bodyPr>
          <a:lstStyle/>
          <a:p>
            <a:r>
              <a:rPr lang="pt-BR" b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200" b="1" u="sng" dirty="0" smtClean="0">
                <a:latin typeface="Arial" pitchFamily="34" charset="0"/>
                <a:cs typeface="Arial" pitchFamily="34" charset="0"/>
              </a:rPr>
              <a:t>Indicador 7:</a:t>
            </a:r>
            <a:r>
              <a:rPr lang="pt-BR" sz="2200" u="sng" dirty="0" smtClean="0">
                <a:latin typeface="Arial" pitchFamily="34" charset="0"/>
                <a:cs typeface="Arial" pitchFamily="34" charset="0"/>
              </a:rPr>
              <a:t> Proporção de mulheres com mamografia alterada que não retornaram à UBS e que foram buscadas pelo serviço para dar continuidade ao tratamento. 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200" dirty="0" smtClean="0">
                <a:latin typeface="Arial" pitchFamily="34" charset="0"/>
                <a:cs typeface="Arial" pitchFamily="34" charset="0"/>
              </a:rPr>
            </a:br>
            <a:r>
              <a:rPr lang="pt-BR" sz="2200" b="1" u="sng" dirty="0" smtClean="0">
                <a:latin typeface="Arial" pitchFamily="34" charset="0"/>
                <a:cs typeface="Arial" pitchFamily="34" charset="0"/>
              </a:rPr>
              <a:t>Meta 7:</a:t>
            </a:r>
            <a:r>
              <a:rPr lang="pt-BR" sz="2200" u="sng" dirty="0" smtClean="0">
                <a:latin typeface="Arial" pitchFamily="34" charset="0"/>
                <a:cs typeface="Arial" pitchFamily="34" charset="0"/>
              </a:rPr>
              <a:t> Realizar busca ativa em 100% das mulheres com mamografia alterada sem acompanhamento pela unidade de saúde. </a:t>
            </a:r>
            <a:endParaRPr lang="pt-BR" sz="2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3568" y="2492896"/>
            <a:ext cx="7560840" cy="2304256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5" name="Retângulo de cantos arredondados 4"/>
          <p:cNvSpPr/>
          <p:nvPr/>
        </p:nvSpPr>
        <p:spPr>
          <a:xfrm>
            <a:off x="539552" y="2420888"/>
            <a:ext cx="7776864" cy="24482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 smtClean="0">
                <a:latin typeface="Arial" pitchFamily="34" charset="0"/>
                <a:cs typeface="Arial" pitchFamily="34" charset="0"/>
              </a:rPr>
              <a:t>Este indicador não gerou gráfico,  todas as mulheres com mamografias alteradas retornaram a unidade básica não foi necessário fazer  busca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400" b="1" dirty="0" smtClean="0">
                <a:latin typeface="Arial" pitchFamily="34" charset="0"/>
                <a:cs typeface="Arial" pitchFamily="34" charset="0"/>
              </a:rPr>
            </a:br>
            <a:endParaRPr lang="pt-BR" sz="2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pt-BR" sz="2000" b="1" u="sng" dirty="0" smtClean="0">
                <a:latin typeface="Arial" pitchFamily="34" charset="0"/>
                <a:cs typeface="Arial" pitchFamily="34" charset="0"/>
              </a:rPr>
              <a:t>Referente ao objetivo 4 de melhorar o registro das informações. 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2000" b="1" u="sng" dirty="0" smtClean="0">
                <a:latin typeface="Arial" pitchFamily="34" charset="0"/>
                <a:cs typeface="Arial" pitchFamily="34" charset="0"/>
              </a:rPr>
              <a:t>     Meta 8:</a:t>
            </a:r>
            <a:r>
              <a:rPr lang="pt-BR" sz="2000" u="sng" dirty="0" smtClean="0">
                <a:latin typeface="Arial" pitchFamily="34" charset="0"/>
                <a:cs typeface="Arial" pitchFamily="34" charset="0"/>
              </a:rPr>
              <a:t> Manter registro da coleta de exame </a:t>
            </a:r>
            <a:r>
              <a:rPr lang="pt-BR" sz="2000" u="sng" dirty="0" err="1" smtClean="0">
                <a:latin typeface="Arial" pitchFamily="34" charset="0"/>
                <a:cs typeface="Arial" pitchFamily="34" charset="0"/>
              </a:rPr>
              <a:t>citopatológico</a:t>
            </a:r>
            <a:r>
              <a:rPr lang="pt-BR" sz="2000" u="sng" dirty="0" smtClean="0">
                <a:latin typeface="Arial" pitchFamily="34" charset="0"/>
                <a:cs typeface="Arial" pitchFamily="34" charset="0"/>
              </a:rPr>
              <a:t> de colo de útero em registros específicos em 100% das mulheres cadastradas.</a:t>
            </a:r>
          </a:p>
          <a:p>
            <a:pPr>
              <a:buNone/>
            </a:pPr>
            <a:r>
              <a:rPr lang="pt-BR" sz="2000" b="1" u="sng" dirty="0" smtClean="0">
                <a:latin typeface="Arial" pitchFamily="34" charset="0"/>
                <a:cs typeface="Arial" pitchFamily="34" charset="0"/>
              </a:rPr>
              <a:t>     Indicador 8:</a:t>
            </a:r>
            <a:r>
              <a:rPr lang="pt-BR" sz="2000" u="sng" dirty="0" smtClean="0">
                <a:latin typeface="Arial" pitchFamily="34" charset="0"/>
                <a:cs typeface="Arial" pitchFamily="34" charset="0"/>
              </a:rPr>
              <a:t> Proporção de mulheres com registro adequado de exame </a:t>
            </a:r>
            <a:r>
              <a:rPr lang="pt-BR" sz="2000" u="sng" dirty="0" err="1" smtClean="0">
                <a:latin typeface="Arial" pitchFamily="34" charset="0"/>
                <a:cs typeface="Arial" pitchFamily="34" charset="0"/>
              </a:rPr>
              <a:t>citopatológico</a:t>
            </a:r>
            <a:r>
              <a:rPr lang="pt-BR" sz="2000" u="sng" dirty="0" smtClean="0">
                <a:latin typeface="Arial" pitchFamily="34" charset="0"/>
                <a:cs typeface="Arial" pitchFamily="34" charset="0"/>
              </a:rPr>
              <a:t> de colo do útero.   </a:t>
            </a:r>
          </a:p>
          <a:p>
            <a:pPr>
              <a:buNone/>
            </a:pPr>
            <a:r>
              <a:rPr lang="pt-BR" sz="2000" b="1" u="sng" dirty="0" smtClean="0">
                <a:latin typeface="Arial" pitchFamily="34" charset="0"/>
                <a:cs typeface="Arial" pitchFamily="34" charset="0"/>
              </a:rPr>
              <a:t>     Meta 9:</a:t>
            </a:r>
            <a:r>
              <a:rPr lang="pt-BR" sz="2000" u="sng" dirty="0" smtClean="0">
                <a:latin typeface="Arial" pitchFamily="34" charset="0"/>
                <a:cs typeface="Arial" pitchFamily="34" charset="0"/>
              </a:rPr>
              <a:t> Manter registro da realização da mamografia em registro específico em 100% das mulheres cadastradas</a:t>
            </a:r>
          </a:p>
          <a:p>
            <a:pPr>
              <a:buNone/>
            </a:pPr>
            <a:r>
              <a:rPr lang="pt-BR" sz="2000" b="1" u="sng" dirty="0" smtClean="0">
                <a:latin typeface="Arial" pitchFamily="34" charset="0"/>
                <a:cs typeface="Arial" pitchFamily="34" charset="0"/>
              </a:rPr>
              <a:t>     Indicador 9:</a:t>
            </a:r>
            <a:r>
              <a:rPr lang="pt-BR" sz="2000" u="sng" dirty="0" smtClean="0">
                <a:latin typeface="Arial" pitchFamily="34" charset="0"/>
                <a:cs typeface="Arial" pitchFamily="34" charset="0"/>
              </a:rPr>
              <a:t> Proporção de registros adequados de mamografia entre o total de mulheres entre 50 e 69 anos cadastradas no programa. 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pt-BR" sz="2000" b="1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pt-BR" sz="2000" b="1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es-ES" sz="2000" b="1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es-ES" sz="2000" b="1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es-ES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6863" y="3717032"/>
            <a:ext cx="3767137" cy="1011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861048"/>
            <a:ext cx="3964460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Elipse 7"/>
          <p:cNvSpPr/>
          <p:nvPr/>
        </p:nvSpPr>
        <p:spPr>
          <a:xfrm>
            <a:off x="179512" y="5057800"/>
            <a:ext cx="3058307" cy="1800200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 smtClean="0">
                <a:latin typeface="Arial" pitchFamily="34" charset="0"/>
                <a:cs typeface="Arial" pitchFamily="34" charset="0"/>
              </a:rPr>
              <a:t>Prevenção do câncer de colo de útero   (531) com registro adequado 100%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Elipse 8"/>
          <p:cNvSpPr/>
          <p:nvPr/>
        </p:nvSpPr>
        <p:spPr>
          <a:xfrm>
            <a:off x="6156176" y="4581128"/>
            <a:ext cx="2808312" cy="2088232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 smtClean="0">
                <a:latin typeface="Arial" pitchFamily="34" charset="0"/>
                <a:cs typeface="Arial" pitchFamily="34" charset="0"/>
              </a:rPr>
              <a:t>Prevenção do câncer de mamas (145) com registro adequado 68.4%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179512" y="3645024"/>
            <a:ext cx="3312368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/>
              <a:t>Antes da intervenção</a:t>
            </a:r>
          </a:p>
          <a:p>
            <a:pPr algn="ctr"/>
            <a:r>
              <a:rPr lang="pt-BR" sz="2400" dirty="0" smtClean="0"/>
              <a:t> sem ficha de acompanhamento</a:t>
            </a:r>
            <a:endParaRPr lang="pt-BR" sz="2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t-BR" sz="27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700" b="1" dirty="0" smtClean="0">
                <a:latin typeface="Arial" pitchFamily="34" charset="0"/>
                <a:cs typeface="Arial" pitchFamily="34" charset="0"/>
              </a:rPr>
            </a:br>
            <a:r>
              <a:rPr lang="pt-BR" sz="27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700" b="1" dirty="0" smtClean="0">
                <a:latin typeface="Arial" pitchFamily="34" charset="0"/>
                <a:cs typeface="Arial" pitchFamily="34" charset="0"/>
              </a:rPr>
            </a:br>
            <a:r>
              <a:rPr lang="pt-BR" sz="27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700" b="1" dirty="0" smtClean="0">
                <a:latin typeface="Arial" pitchFamily="34" charset="0"/>
                <a:cs typeface="Arial" pitchFamily="34" charset="0"/>
              </a:rPr>
            </a:br>
            <a:r>
              <a:rPr lang="pt-BR" sz="27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700" b="1" dirty="0" smtClean="0">
                <a:latin typeface="Arial" pitchFamily="34" charset="0"/>
                <a:cs typeface="Arial" pitchFamily="34" charset="0"/>
              </a:rPr>
            </a:br>
            <a:r>
              <a:rPr lang="pt-BR" sz="2700" dirty="0" smtClean="0"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pt-BR" sz="2700" dirty="0" smtClean="0">
                <a:latin typeface="Aharoni" panose="02010803020104030203" pitchFamily="2" charset="-79"/>
                <a:cs typeface="Aharoni" panose="02010803020104030203" pitchFamily="2" charset="-79"/>
              </a:rPr>
            </a:br>
            <a:endParaRPr lang="pt-BR" sz="27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sz="2000" b="1" u="sng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2000" b="1" u="sng" dirty="0" smtClean="0">
                <a:latin typeface="Arial" pitchFamily="34" charset="0"/>
                <a:cs typeface="Arial" pitchFamily="34" charset="0"/>
              </a:rPr>
              <a:t>objetivo 5 de mapear as mulheres de risco para câncer de colo do útero e </a:t>
            </a:r>
          </a:p>
          <a:p>
            <a:pPr marL="0" indent="0" algn="just">
              <a:buNone/>
            </a:pPr>
            <a:r>
              <a:rPr lang="pt-BR" sz="2000" b="1" u="sng" dirty="0" smtClean="0">
                <a:latin typeface="Arial" pitchFamily="34" charset="0"/>
                <a:cs typeface="Arial" pitchFamily="34" charset="0"/>
              </a:rPr>
              <a:t>de mama.</a:t>
            </a:r>
          </a:p>
          <a:p>
            <a:pPr marL="0" indent="0" algn="just">
              <a:buNone/>
            </a:pPr>
            <a:r>
              <a:rPr lang="pt-BR" sz="2000" b="1" u="sng" dirty="0" smtClean="0">
                <a:latin typeface="Arial" pitchFamily="34" charset="0"/>
                <a:cs typeface="Arial" pitchFamily="34" charset="0"/>
              </a:rPr>
              <a:t>Meta 10: </a:t>
            </a:r>
            <a:r>
              <a:rPr lang="pt-BR" sz="2000" u="sng" dirty="0" smtClean="0">
                <a:latin typeface="Arial" pitchFamily="34" charset="0"/>
                <a:cs typeface="Arial" pitchFamily="34" charset="0"/>
              </a:rPr>
              <a:t>Pesquisar sinais de alerta para câncer de colo do útero em 100% das mulheres entre 25 e 64 anos (Dor e sangramento após relação sexual e ou corrimento vaginal excessivo). </a:t>
            </a:r>
          </a:p>
          <a:p>
            <a:pPr marL="0" indent="0" algn="just">
              <a:buNone/>
            </a:pPr>
            <a:r>
              <a:rPr lang="pt-BR" sz="2000" b="1" u="sng" dirty="0" smtClean="0">
                <a:latin typeface="Arial" pitchFamily="34" charset="0"/>
                <a:cs typeface="Arial" pitchFamily="34" charset="0"/>
              </a:rPr>
              <a:t>Indicador 10:</a:t>
            </a:r>
            <a:r>
              <a:rPr lang="pt-BR" sz="2000" u="sng" dirty="0" smtClean="0">
                <a:latin typeface="Arial" pitchFamily="34" charset="0"/>
                <a:cs typeface="Arial" pitchFamily="34" charset="0"/>
              </a:rPr>
              <a:t> Proporção de mulheres entre 25 e 64 anos com pesquisa de sinais de alerta para câncer de colo do útero.</a:t>
            </a:r>
          </a:p>
          <a:p>
            <a:pPr marL="0" indent="0" algn="just">
              <a:buNone/>
            </a:pPr>
            <a:r>
              <a:rPr lang="pt-BR" sz="2000" b="1" u="sng" dirty="0" smtClean="0">
                <a:latin typeface="Arial" pitchFamily="34" charset="0"/>
                <a:cs typeface="Arial" pitchFamily="34" charset="0"/>
              </a:rPr>
              <a:t>Meta 11:</a:t>
            </a:r>
            <a:r>
              <a:rPr lang="pt-BR" sz="2000" u="sng" dirty="0" smtClean="0">
                <a:latin typeface="Arial" pitchFamily="34" charset="0"/>
                <a:cs typeface="Arial" pitchFamily="34" charset="0"/>
              </a:rPr>
              <a:t> Realizar avaliação de risco para câncer de mama em 100% das mulheres entre 50 e 69 anos.</a:t>
            </a:r>
          </a:p>
          <a:p>
            <a:pPr marL="0" indent="0" algn="just">
              <a:buNone/>
            </a:pPr>
            <a:r>
              <a:rPr lang="pt-BR" sz="2000" b="1" u="sng" dirty="0" smtClean="0">
                <a:latin typeface="Arial" pitchFamily="34" charset="0"/>
                <a:cs typeface="Arial" pitchFamily="34" charset="0"/>
              </a:rPr>
              <a:t>Indicador 11:</a:t>
            </a:r>
            <a:r>
              <a:rPr lang="pt-BR" sz="2000" u="sng" dirty="0" smtClean="0">
                <a:latin typeface="Arial" pitchFamily="34" charset="0"/>
                <a:cs typeface="Arial" pitchFamily="34" charset="0"/>
              </a:rPr>
              <a:t> Proporção de mulheres entre 50 e 69 anos com avaliação de risco para câncer de mama.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Ao </a:t>
            </a:r>
            <a:r>
              <a:rPr lang="pt-BR" sz="2000" b="1" dirty="0">
                <a:latin typeface="Arial" pitchFamily="34" charset="0"/>
                <a:cs typeface="Arial" pitchFamily="34" charset="0"/>
              </a:rPr>
              <a:t>final da intervenção realizaram-se estratificação de risco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para câncer de colo de útero 531 usuárias </a:t>
            </a:r>
            <a:r>
              <a:rPr lang="pt-BR" sz="2000" b="1" dirty="0">
                <a:latin typeface="Arial" pitchFamily="34" charset="0"/>
                <a:cs typeface="Arial" pitchFamily="34" charset="0"/>
              </a:rPr>
              <a:t>e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212 </a:t>
            </a:r>
            <a:r>
              <a:rPr lang="pt-BR" sz="2000" b="1" dirty="0">
                <a:latin typeface="Arial" pitchFamily="34" charset="0"/>
                <a:cs typeface="Arial" pitchFamily="34" charset="0"/>
              </a:rPr>
              <a:t>usuários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para risco de câncer de mamas </a:t>
            </a:r>
            <a:r>
              <a:rPr lang="pt-BR" sz="2000" b="1" dirty="0">
                <a:latin typeface="Arial" pitchFamily="34" charset="0"/>
                <a:cs typeface="Arial" pitchFamily="34" charset="0"/>
              </a:rPr>
              <a:t>atingindo a meta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em 100%.</a:t>
            </a:r>
          </a:p>
          <a:p>
            <a:pPr marL="0" indent="0" algn="just">
              <a:buNone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 </a:t>
            </a:r>
            <a:endParaRPr lang="pt-BR" sz="2000" b="1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pt-BR" sz="20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E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475656" y="5589240"/>
            <a:ext cx="5760640" cy="108012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 smtClean="0">
                <a:latin typeface="Arial" pitchFamily="34" charset="0"/>
                <a:cs typeface="Arial" pitchFamily="34" charset="0"/>
              </a:rPr>
              <a:t>100 de estratificação para  risco de câncer de colo de útero e câncer de mamas 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052736"/>
          </a:xfrm>
        </p:spPr>
        <p:txBody>
          <a:bodyPr>
            <a:normAutofit/>
          </a:bodyPr>
          <a:lstStyle/>
          <a:p>
            <a:r>
              <a:rPr lang="pt-PT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Caracterização do município </a:t>
            </a:r>
            <a:r>
              <a:rPr lang="pt-PT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de Lagoa do Barro do Piaui/PI</a:t>
            </a:r>
            <a:endParaRPr lang="es-E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268760"/>
            <a:ext cx="3707904" cy="3384376"/>
          </a:xfrm>
        </p:spPr>
        <p:txBody>
          <a:bodyPr>
            <a:normAutofit fontScale="85000" lnSpcReduction="10000"/>
          </a:bodyPr>
          <a:lstStyle/>
          <a:p>
            <a:pPr>
              <a:buClr>
                <a:srgbClr val="00B0F0"/>
              </a:buClr>
              <a:buFont typeface="Wingdings" pitchFamily="2" charset="2"/>
              <a:buChar char="q"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Área de </a:t>
            </a:r>
            <a:r>
              <a:rPr lang="pt-BR" sz="2000" b="1" dirty="0" smtClean="0"/>
              <a:t>366,47 km2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com</a:t>
            </a:r>
            <a:r>
              <a:rPr lang="es-E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uma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população de 5.172 habitantes</a:t>
            </a:r>
            <a:r>
              <a:rPr lang="pt-BR" sz="2000" dirty="0" smtClean="0"/>
              <a:t> 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 (estimativa de 2014)</a:t>
            </a:r>
            <a:r>
              <a:rPr lang="pt-PT" sz="2000" b="1" dirty="0" smtClean="0">
                <a:latin typeface="Arial" pitchFamily="34" charset="0"/>
                <a:cs typeface="Arial" pitchFamily="34" charset="0"/>
              </a:rPr>
              <a:t>;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buClr>
                <a:srgbClr val="00B0F0"/>
              </a:buClr>
              <a:buNone/>
            </a:pPr>
            <a:endParaRPr lang="es-ES" sz="2000" b="1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B0F0"/>
              </a:buClr>
              <a:buFont typeface="Wingdings" pitchFamily="2" charset="2"/>
              <a:buChar char="q"/>
            </a:pPr>
            <a:r>
              <a:rPr lang="pt-PT" sz="2000" b="1" dirty="0" smtClean="0">
                <a:latin typeface="Arial" pitchFamily="34" charset="0"/>
                <a:cs typeface="Arial" pitchFamily="34" charset="0"/>
              </a:rPr>
              <a:t>2 UBS  com  ESF, uma urbana e  uma  rural, 4 postos de saude, 1 NASF;</a:t>
            </a:r>
          </a:p>
          <a:p>
            <a:pPr marL="0" indent="0">
              <a:buClr>
                <a:srgbClr val="00B0F0"/>
              </a:buClr>
              <a:buNone/>
            </a:pPr>
            <a:r>
              <a:rPr lang="pt-PT" sz="2000" b="1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>
              <a:buClr>
                <a:srgbClr val="00B0F0"/>
              </a:buClr>
              <a:buFont typeface="Wingdings" pitchFamily="2" charset="2"/>
              <a:buChar char="q"/>
            </a:pPr>
            <a:r>
              <a:rPr lang="pt-PT" sz="2200" b="1" dirty="0" smtClean="0">
                <a:latin typeface="Arial" pitchFamily="34" charset="0"/>
                <a:cs typeface="Arial" pitchFamily="34" charset="0"/>
              </a:rPr>
              <a:t> 1 hospital e uma maternidade de </a:t>
            </a:r>
            <a:r>
              <a:rPr lang="pt-PT" sz="2200" b="1" dirty="0">
                <a:latin typeface="Arial" pitchFamily="34" charset="0"/>
                <a:cs typeface="Arial" pitchFamily="34" charset="0"/>
              </a:rPr>
              <a:t>referência </a:t>
            </a:r>
            <a:r>
              <a:rPr lang="pt-PT" sz="2200" b="1" dirty="0" smtClean="0">
                <a:latin typeface="Arial" pitchFamily="34" charset="0"/>
                <a:cs typeface="Arial" pitchFamily="34" charset="0"/>
              </a:rPr>
              <a:t>em São João do Piaui a 96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km </a:t>
            </a:r>
            <a:r>
              <a:rPr lang="pt-BR" sz="2000" b="1" dirty="0">
                <a:latin typeface="Arial" pitchFamily="34" charset="0"/>
                <a:cs typeface="Arial" pitchFamily="34" charset="0"/>
              </a:rPr>
              <a:t>de viagem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do município.</a:t>
            </a:r>
            <a:endParaRPr lang="es-ES" sz="20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0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ES" sz="1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Imagem 5" descr="Localização de Lagoa do Barro do Piauí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196752"/>
            <a:ext cx="5436096" cy="56612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406739750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2000" b="1" u="sng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000" b="1" u="sng" dirty="0" smtClean="0">
                <a:latin typeface="Arial" pitchFamily="34" charset="0"/>
                <a:cs typeface="Arial" pitchFamily="34" charset="0"/>
              </a:rPr>
              <a:t> Objetivo 6 de promover a saúde das mulheres que realizam detecção precoce de câncer de colo do útero e da mama na unidade de saúde. </a:t>
            </a:r>
          </a:p>
          <a:p>
            <a:pPr marL="0" indent="0">
              <a:buNone/>
            </a:pPr>
            <a:r>
              <a:rPr lang="pt-BR" sz="2000" b="1" u="sng" dirty="0" smtClean="0">
                <a:latin typeface="Arial" pitchFamily="34" charset="0"/>
                <a:cs typeface="Arial" pitchFamily="34" charset="0"/>
              </a:rPr>
              <a:t>Meta 12:</a:t>
            </a:r>
            <a:r>
              <a:rPr lang="pt-BR" sz="2000" u="sng" dirty="0" smtClean="0">
                <a:latin typeface="Arial" pitchFamily="34" charset="0"/>
                <a:cs typeface="Arial" pitchFamily="34" charset="0"/>
              </a:rPr>
              <a:t> Orientar 100% das mulheres cadastradas sobre doenças sexualmente transmissíveis (DST) e fatores de risco para câncer de colo de útero.</a:t>
            </a:r>
          </a:p>
          <a:p>
            <a:pPr marL="0" indent="0">
              <a:buNone/>
            </a:pPr>
            <a:r>
              <a:rPr lang="pt-BR" sz="2000" b="1" u="sng" dirty="0" smtClean="0">
                <a:latin typeface="Arial" pitchFamily="34" charset="0"/>
                <a:cs typeface="Arial" pitchFamily="34" charset="0"/>
              </a:rPr>
              <a:t>Indicador 12:</a:t>
            </a:r>
            <a:r>
              <a:rPr lang="pt-BR" sz="2000" u="sng" dirty="0" smtClean="0">
                <a:latin typeface="Arial" pitchFamily="34" charset="0"/>
                <a:cs typeface="Arial" pitchFamily="34" charset="0"/>
              </a:rPr>
              <a:t> Proporção de mulheres que foram orientadas sobre DST e fatores de risco para câncer de colo de útero.</a:t>
            </a:r>
          </a:p>
          <a:p>
            <a:pPr marL="0" indent="0">
              <a:buNone/>
            </a:pPr>
            <a:r>
              <a:rPr lang="pt-BR" sz="2000" b="1" u="sng" dirty="0" smtClean="0">
                <a:latin typeface="Arial" pitchFamily="34" charset="0"/>
                <a:cs typeface="Arial" pitchFamily="34" charset="0"/>
              </a:rPr>
              <a:t>Meta 13:</a:t>
            </a:r>
            <a:r>
              <a:rPr lang="pt-BR" sz="2000" u="sng" dirty="0" smtClean="0">
                <a:latin typeface="Arial" pitchFamily="34" charset="0"/>
                <a:cs typeface="Arial" pitchFamily="34" charset="0"/>
              </a:rPr>
              <a:t> Orientar 100% das mulheres cadastradas sobre doenças sexualmente transmissíveis (DST) e fatores de risco para câncer de mama.</a:t>
            </a:r>
          </a:p>
          <a:p>
            <a:pPr marL="0" indent="0">
              <a:buNone/>
            </a:pPr>
            <a:r>
              <a:rPr lang="pt-BR" sz="2000" b="1" u="sng" dirty="0" smtClean="0">
                <a:latin typeface="Arial" pitchFamily="34" charset="0"/>
                <a:cs typeface="Arial" pitchFamily="34" charset="0"/>
              </a:rPr>
              <a:t>Indicador 13:</a:t>
            </a:r>
            <a:r>
              <a:rPr lang="pt-BR" sz="2000" u="sng" dirty="0" smtClean="0">
                <a:latin typeface="Arial" pitchFamily="34" charset="0"/>
                <a:cs typeface="Arial" pitchFamily="34" charset="0"/>
              </a:rPr>
              <a:t> Proporção de mulheres que foram orientadas sobre DST e fatores de risco para câncer de mama.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000" u="sng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000" dirty="0" smtClean="0"/>
          </a:p>
          <a:p>
            <a:pPr marL="0" indent="0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0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16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1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5991548"/>
            <a:ext cx="3548063" cy="866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Elipse 6"/>
          <p:cNvSpPr/>
          <p:nvPr/>
        </p:nvSpPr>
        <p:spPr>
          <a:xfrm>
            <a:off x="4860032" y="3861048"/>
            <a:ext cx="4104456" cy="28083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 smtClean="0">
                <a:latin typeface="Arial" pitchFamily="34" charset="0"/>
                <a:cs typeface="Arial" pitchFamily="34" charset="0"/>
              </a:rPr>
              <a:t>100 % das usuárias orientadas sobre doenças sexuais transmissíveis e fatores de risco para câncer de colo de útero e câncer de mamas 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Nuvem 3"/>
          <p:cNvSpPr/>
          <p:nvPr/>
        </p:nvSpPr>
        <p:spPr>
          <a:xfrm>
            <a:off x="0" y="4365104"/>
            <a:ext cx="3384376" cy="2171092"/>
          </a:xfrm>
          <a:prstGeom prst="cloud">
            <a:avLst/>
          </a:prstGeom>
          <a:solidFill>
            <a:srgbClr val="FF33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/>
              <a:t>Antes da intervenção</a:t>
            </a:r>
          </a:p>
          <a:p>
            <a:pPr algn="ctr"/>
            <a:r>
              <a:rPr lang="pt-BR" sz="2400" dirty="0" smtClean="0"/>
              <a:t>Ignorados ou deficientes</a:t>
            </a:r>
            <a:endParaRPr lang="pt-BR" sz="2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>
            <a:noAutofit/>
          </a:bodyPr>
          <a:lstStyle/>
          <a:p>
            <a:r>
              <a:rPr lang="pt-BR" sz="2800" b="1" dirty="0" smtClean="0">
                <a:latin typeface="Arial" pitchFamily="34" charset="0"/>
                <a:cs typeface="Arial" pitchFamily="34" charset="0"/>
              </a:rPr>
              <a:t>Discussão</a:t>
            </a:r>
            <a:br>
              <a:rPr lang="pt-BR" sz="2800" b="1" dirty="0" smtClean="0">
                <a:latin typeface="Arial" pitchFamily="34" charset="0"/>
                <a:cs typeface="Arial" pitchFamily="34" charset="0"/>
              </a:rPr>
            </a:b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Importância da intervenção </a:t>
            </a: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4800" dirty="0"/>
          </a:p>
        </p:txBody>
      </p:sp>
      <p:sp>
        <p:nvSpPr>
          <p:cNvPr id="4" name="Seta para baixo 3"/>
          <p:cNvSpPr/>
          <p:nvPr/>
        </p:nvSpPr>
        <p:spPr>
          <a:xfrm>
            <a:off x="1263793" y="1292141"/>
            <a:ext cx="1008112" cy="985219"/>
          </a:xfrm>
          <a:prstGeom prst="downArrow">
            <a:avLst/>
          </a:prstGeom>
          <a:solidFill>
            <a:srgbClr val="FF3399"/>
          </a:soli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Seta para baixo 4"/>
          <p:cNvSpPr/>
          <p:nvPr/>
        </p:nvSpPr>
        <p:spPr>
          <a:xfrm>
            <a:off x="3995936" y="1164303"/>
            <a:ext cx="1008112" cy="684077"/>
          </a:xfrm>
          <a:prstGeom prst="downArrow">
            <a:avLst/>
          </a:prstGeom>
          <a:solidFill>
            <a:srgbClr val="FF3399"/>
          </a:soli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Seta para baixo 5"/>
          <p:cNvSpPr/>
          <p:nvPr/>
        </p:nvSpPr>
        <p:spPr>
          <a:xfrm>
            <a:off x="7207072" y="1164303"/>
            <a:ext cx="936104" cy="973852"/>
          </a:xfrm>
          <a:prstGeom prst="downArrow">
            <a:avLst/>
          </a:prstGeom>
          <a:solidFill>
            <a:srgbClr val="FF3399"/>
          </a:soli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Arredondar Retângulo em um Canto Único 6"/>
          <p:cNvSpPr/>
          <p:nvPr/>
        </p:nvSpPr>
        <p:spPr>
          <a:xfrm>
            <a:off x="507709" y="2690872"/>
            <a:ext cx="2520280" cy="1782243"/>
          </a:xfrm>
          <a:prstGeom prst="round1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Equipe</a:t>
            </a:r>
          </a:p>
          <a:p>
            <a:pPr algn="ctr"/>
            <a:r>
              <a:rPr lang="pt-BR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Mais unida </a:t>
            </a:r>
          </a:p>
          <a:p>
            <a:pPr algn="ctr"/>
            <a:r>
              <a:rPr lang="pt-BR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Mais organizada</a:t>
            </a:r>
          </a:p>
          <a:p>
            <a:pPr algn="ctr"/>
            <a:r>
              <a:rPr lang="pt-BR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Mais capacitada  </a:t>
            </a:r>
            <a:endParaRPr lang="pt-BR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Arredondar Retângulo em um Canto Único 7"/>
          <p:cNvSpPr/>
          <p:nvPr/>
        </p:nvSpPr>
        <p:spPr>
          <a:xfrm>
            <a:off x="3347864" y="2564904"/>
            <a:ext cx="2520280" cy="3672408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b="1" dirty="0" smtClean="0">
                <a:solidFill>
                  <a:schemeClr val="bg1"/>
                </a:solidFill>
              </a:rPr>
              <a:t>Serviço</a:t>
            </a:r>
          </a:p>
          <a:p>
            <a:pPr algn="ctr"/>
            <a:r>
              <a:rPr lang="pt-BR" sz="2400" b="1" dirty="0" smtClean="0">
                <a:solidFill>
                  <a:schemeClr val="bg1"/>
                </a:solidFill>
              </a:rPr>
              <a:t>Acolhimento mais eficaz</a:t>
            </a:r>
          </a:p>
          <a:p>
            <a:pPr algn="ctr"/>
            <a:r>
              <a:rPr lang="pt-BR" sz="2400" b="1" dirty="0" smtClean="0">
                <a:solidFill>
                  <a:schemeClr val="bg1"/>
                </a:solidFill>
              </a:rPr>
              <a:t>Agendamento adequado das consultas</a:t>
            </a:r>
          </a:p>
          <a:p>
            <a:pPr algn="ctr"/>
            <a:r>
              <a:rPr lang="pt-BR" sz="2400" b="1" dirty="0" smtClean="0">
                <a:solidFill>
                  <a:schemeClr val="bg1"/>
                </a:solidFill>
              </a:rPr>
              <a:t>Definição do papel de cada profissional</a:t>
            </a:r>
          </a:p>
          <a:p>
            <a:pPr algn="ctr"/>
            <a:endParaRPr lang="pt-BR" sz="2400" b="1" dirty="0"/>
          </a:p>
        </p:txBody>
      </p:sp>
      <p:sp>
        <p:nvSpPr>
          <p:cNvPr id="9" name="Arredondar Retângulo em um Canto Único 8"/>
          <p:cNvSpPr/>
          <p:nvPr/>
        </p:nvSpPr>
        <p:spPr>
          <a:xfrm>
            <a:off x="6228184" y="2764248"/>
            <a:ext cx="2592288" cy="2032903"/>
          </a:xfrm>
          <a:prstGeom prst="round1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Comunidade</a:t>
            </a:r>
          </a:p>
          <a:p>
            <a:pPr algn="ctr"/>
            <a:r>
              <a:rPr lang="pt-B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Mais perto da equipe </a:t>
            </a:r>
          </a:p>
          <a:p>
            <a:pPr algn="ctr"/>
            <a:r>
              <a:rPr lang="pt-B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Mais e melhor atendida </a:t>
            </a:r>
            <a:endParaRPr lang="pt-BR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Discussão </a:t>
            </a:r>
            <a:br>
              <a:rPr lang="pt-BR" sz="2800" b="1" dirty="0" smtClean="0">
                <a:latin typeface="Arial" pitchFamily="34" charset="0"/>
                <a:cs typeface="Arial" pitchFamily="34" charset="0"/>
              </a:rPr>
            </a:b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Intervenção incorporada na rotina do serviço.</a:t>
            </a: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4800" dirty="0"/>
          </a:p>
        </p:txBody>
      </p:sp>
      <p:sp>
        <p:nvSpPr>
          <p:cNvPr id="4" name="Arredondar Retângulo em um Canto Único 3"/>
          <p:cNvSpPr/>
          <p:nvPr/>
        </p:nvSpPr>
        <p:spPr>
          <a:xfrm>
            <a:off x="467544" y="1844824"/>
            <a:ext cx="2917188" cy="2088232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b="1" dirty="0" smtClean="0">
                <a:solidFill>
                  <a:schemeClr val="bg1"/>
                </a:solidFill>
              </a:rPr>
              <a:t>Novas informações registradas e monitoradas</a:t>
            </a:r>
            <a:endParaRPr lang="pt-BR" sz="3200" b="1" dirty="0">
              <a:solidFill>
                <a:schemeClr val="bg1"/>
              </a:solidFill>
            </a:endParaRPr>
          </a:p>
        </p:txBody>
      </p:sp>
      <p:sp>
        <p:nvSpPr>
          <p:cNvPr id="6" name="Arredondar Retângulo em um Canto Único 5"/>
          <p:cNvSpPr/>
          <p:nvPr/>
        </p:nvSpPr>
        <p:spPr>
          <a:xfrm>
            <a:off x="3347864" y="4149080"/>
            <a:ext cx="2880320" cy="1872208"/>
          </a:xfrm>
          <a:prstGeom prst="round1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Divulga-se atendimentos e atividades educativas</a:t>
            </a:r>
            <a:endParaRPr lang="pt-BR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eta para baixo 6"/>
          <p:cNvSpPr/>
          <p:nvPr/>
        </p:nvSpPr>
        <p:spPr>
          <a:xfrm>
            <a:off x="4211960" y="1628800"/>
            <a:ext cx="864096" cy="1872208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Arredondar Retângulo em um Canto Único 7"/>
          <p:cNvSpPr/>
          <p:nvPr/>
        </p:nvSpPr>
        <p:spPr>
          <a:xfrm>
            <a:off x="6012160" y="1916832"/>
            <a:ext cx="2808312" cy="2016224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Novos protocolos à rotina do serviço  </a:t>
            </a:r>
            <a:endParaRPr lang="pt-BR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educacaopublica.rj.gov.br/biblioteca/educacao/img/0394_clip_image0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4005065"/>
            <a:ext cx="3744416" cy="2808312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rgbClr val="00B0F0"/>
                </a:solidFill>
              </a:rPr>
              <a:t>Reflexão crítica sobre processo pessoal de aprendizagem</a:t>
            </a:r>
            <a:endParaRPr lang="pt-BR" b="1" dirty="0">
              <a:solidFill>
                <a:srgbClr val="00B0F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27373"/>
            <a:ext cx="8229600" cy="4525963"/>
          </a:xfrm>
        </p:spPr>
        <p:txBody>
          <a:bodyPr/>
          <a:lstStyle/>
          <a:p>
            <a:pPr>
              <a:buClr>
                <a:srgbClr val="00B0F0"/>
              </a:buClr>
              <a:buFont typeface="Wingdings" pitchFamily="2" charset="2"/>
              <a:buChar char="q"/>
            </a:pPr>
            <a:r>
              <a:rPr lang="pt-BR" dirty="0" smtClean="0"/>
              <a:t>Desenvolvimento do curso em relação às expectativas iniciais </a:t>
            </a:r>
          </a:p>
          <a:p>
            <a:pPr>
              <a:buClr>
                <a:srgbClr val="00B0F0"/>
              </a:buClr>
              <a:buNone/>
            </a:pPr>
            <a:endParaRPr lang="pt-BR" dirty="0" smtClean="0"/>
          </a:p>
          <a:p>
            <a:pPr>
              <a:buClr>
                <a:srgbClr val="00B0F0"/>
              </a:buClr>
              <a:buFont typeface="Wingdings" pitchFamily="2" charset="2"/>
              <a:buChar char="q"/>
            </a:pPr>
            <a:r>
              <a:rPr lang="pt-BR" dirty="0" smtClean="0"/>
              <a:t>Significado do curso para a prática profissional</a:t>
            </a:r>
          </a:p>
          <a:p>
            <a:pPr>
              <a:buClr>
                <a:srgbClr val="00B0F0"/>
              </a:buClr>
              <a:buNone/>
            </a:pPr>
            <a:endParaRPr lang="pt-BR" dirty="0" smtClean="0"/>
          </a:p>
          <a:p>
            <a:pPr>
              <a:buClr>
                <a:srgbClr val="00B0F0"/>
              </a:buClr>
              <a:buFont typeface="Wingdings" pitchFamily="2" charset="2"/>
              <a:buChar char="q"/>
            </a:pPr>
            <a:r>
              <a:rPr lang="pt-BR" dirty="0" smtClean="0"/>
              <a:t>Aprendizados mais relevantes </a:t>
            </a:r>
            <a:endParaRPr lang="pt-BR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6146" name="Picture 2" descr="C:\Documents and Settings\MARIA\Desktop\fotos\IMG-20150627-WA0059_resized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860033" cy="6858000"/>
          </a:xfrm>
          <a:prstGeom prst="rect">
            <a:avLst/>
          </a:prstGeom>
          <a:noFill/>
        </p:spPr>
      </p:pic>
      <p:pic>
        <p:nvPicPr>
          <p:cNvPr id="6147" name="Picture 3" descr="C:\Documents and Settings\MARIA\Desktop\fotos\IMG-20150704-WA0002_resize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0"/>
            <a:ext cx="4283968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831245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7170" name="Picture 2" descr="C:\Documents and Settings\MARIA\Meus documentos\Downloads\IMG-20150604-WA0006_resiz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12159321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MUITO OBRIGADO !!!!</a:t>
            </a:r>
            <a:endParaRPr lang="pt-BR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194" name="Picture 2" descr="C:\Documents and Settings\MARIA\Meus documentos\Downloads\IMG-20150627-WA0054_resized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bright="-21000" contrast="-15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Retângulo 7"/>
          <p:cNvSpPr/>
          <p:nvPr/>
        </p:nvSpPr>
        <p:spPr>
          <a:xfrm>
            <a:off x="1115616" y="5943600"/>
            <a:ext cx="6696744" cy="914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>
                <a:latin typeface="Arial" pitchFamily="34" charset="0"/>
                <a:cs typeface="Arial" pitchFamily="34" charset="0"/>
              </a:rPr>
              <a:t>OBRIGADO</a:t>
            </a:r>
            <a:r>
              <a:rPr lang="pt-BR" dirty="0" smtClean="0"/>
              <a:t> </a:t>
            </a:r>
            <a:endParaRPr lang="pt-BR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CANCER DE COLO DE UTERO E CANCER DE MAMA  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400" dirty="0" smtClean="0">
                <a:latin typeface="Arial" pitchFamily="34" charset="0"/>
                <a:cs typeface="Arial" pitchFamily="34" charset="0"/>
              </a:rPr>
            </a:b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t-PT" dirty="0" smtClean="0"/>
          </a:p>
          <a:p>
            <a:pPr algn="just">
              <a:buNone/>
            </a:pPr>
            <a:r>
              <a:rPr lang="pt-PT" sz="2400" dirty="0" smtClean="0"/>
              <a:t>Grande morbimortalidade e </a:t>
            </a:r>
            <a:r>
              <a:rPr lang="pt-BR" sz="2400" dirty="0" smtClean="0"/>
              <a:t>principais</a:t>
            </a:r>
            <a:r>
              <a:rPr lang="pt-PT" sz="2400" dirty="0" smtClean="0"/>
              <a:t> problemas de saúde </a:t>
            </a:r>
          </a:p>
          <a:p>
            <a:pPr algn="just">
              <a:buNone/>
            </a:pPr>
            <a:endParaRPr lang="pt-PT" sz="2400" dirty="0" smtClean="0"/>
          </a:p>
          <a:p>
            <a:pPr algn="just">
              <a:buNone/>
            </a:pPr>
            <a:endParaRPr lang="pt-PT" sz="2400" dirty="0" smtClean="0"/>
          </a:p>
          <a:p>
            <a:pPr algn="just">
              <a:buNone/>
            </a:pPr>
            <a:endParaRPr lang="pt-PT" sz="2400" dirty="0" smtClean="0"/>
          </a:p>
          <a:p>
            <a:pPr algn="just">
              <a:buNone/>
            </a:pPr>
            <a:r>
              <a:rPr lang="pt-PT" sz="2400" dirty="0" smtClean="0"/>
              <a:t>Necessidade de um acompanhamento clínico adequado e ações de prevenção e promoção.</a:t>
            </a:r>
          </a:p>
          <a:p>
            <a:pPr algn="just">
              <a:buNone/>
            </a:pPr>
            <a:endParaRPr lang="pt-PT" sz="2400" dirty="0" smtClean="0"/>
          </a:p>
          <a:p>
            <a:pPr algn="just">
              <a:buNone/>
            </a:pPr>
            <a:endParaRPr lang="pt-PT" sz="2400" dirty="0" smtClean="0"/>
          </a:p>
          <a:p>
            <a:pPr algn="just">
              <a:buNone/>
            </a:pPr>
            <a:r>
              <a:rPr lang="pt-PT" sz="2400" dirty="0" smtClean="0"/>
              <a:t>Evitar estas doenças e proporcionar melhor qualidade de vida as usuarias </a:t>
            </a:r>
            <a:r>
              <a:rPr lang="pt-PT" sz="1700" dirty="0" smtClean="0"/>
              <a:t>(BRASIL, 2013).</a:t>
            </a:r>
            <a:endParaRPr lang="pt-PT" sz="2400" dirty="0"/>
          </a:p>
        </p:txBody>
      </p:sp>
      <p:sp>
        <p:nvSpPr>
          <p:cNvPr id="7" name="Seta em curva para baixo 6"/>
          <p:cNvSpPr/>
          <p:nvPr/>
        </p:nvSpPr>
        <p:spPr>
          <a:xfrm>
            <a:off x="3491880" y="2204864"/>
            <a:ext cx="1080120" cy="36004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chemeClr val="tx1"/>
              </a:solidFill>
            </a:endParaRPr>
          </a:p>
        </p:txBody>
      </p:sp>
      <p:sp>
        <p:nvSpPr>
          <p:cNvPr id="9" name="Seta em curva para a esquerda 8"/>
          <p:cNvSpPr/>
          <p:nvPr/>
        </p:nvSpPr>
        <p:spPr>
          <a:xfrm>
            <a:off x="4139952" y="3429000"/>
            <a:ext cx="432048" cy="36004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chemeClr val="tx1"/>
              </a:solidFill>
            </a:endParaRPr>
          </a:p>
        </p:txBody>
      </p:sp>
      <p:sp>
        <p:nvSpPr>
          <p:cNvPr id="10" name="Seta em curva para a direita 9"/>
          <p:cNvSpPr/>
          <p:nvPr/>
        </p:nvSpPr>
        <p:spPr>
          <a:xfrm>
            <a:off x="3347864" y="3429000"/>
            <a:ext cx="504056" cy="36004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chemeClr val="tx1"/>
              </a:solidFill>
            </a:endParaRPr>
          </a:p>
        </p:txBody>
      </p:sp>
      <p:sp>
        <p:nvSpPr>
          <p:cNvPr id="11" name="Seta para baixo 10"/>
          <p:cNvSpPr/>
          <p:nvPr/>
        </p:nvSpPr>
        <p:spPr>
          <a:xfrm>
            <a:off x="3995936" y="4653136"/>
            <a:ext cx="144016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2" name="Seta para cima e para baixo 11"/>
          <p:cNvSpPr/>
          <p:nvPr/>
        </p:nvSpPr>
        <p:spPr>
          <a:xfrm>
            <a:off x="3995936" y="3717032"/>
            <a:ext cx="72008" cy="216024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1026" name="Picture 2" descr="C:\Documents and Settings\MARIA\Desktop\mogi mirim_ Itapira-sp- Secretaria fará campanha de prevenção da saúde da mulher_files\2011-saude-da-mulher-738717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0"/>
            <a:ext cx="2843808" cy="1484784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47500" lnSpcReduction="20000"/>
          </a:bodyPr>
          <a:lstStyle/>
          <a:p>
            <a:pPr algn="ctr">
              <a:buNone/>
            </a:pPr>
            <a:r>
              <a:rPr lang="pt-BR" sz="5800" b="1" dirty="0"/>
              <a:t>Unidade Saúde da Família </a:t>
            </a:r>
            <a:r>
              <a:rPr lang="pt-BR" sz="5800" b="1" dirty="0" smtClean="0"/>
              <a:t>Etelvina Mendes de Sousa , Lagoa do Barro do Piauí/PI</a:t>
            </a:r>
            <a:endParaRPr lang="pt-PT" sz="5800" b="1" dirty="0" smtClean="0">
              <a:latin typeface="Arial" pitchFamily="34" charset="0"/>
              <a:cs typeface="Arial" pitchFamily="34" charset="0"/>
            </a:endParaRPr>
          </a:p>
          <a:p>
            <a:endParaRPr lang="pt-PT" sz="2400" dirty="0" smtClean="0"/>
          </a:p>
          <a:p>
            <a:endParaRPr lang="pt-PT" sz="2400" dirty="0" smtClean="0"/>
          </a:p>
          <a:p>
            <a:endParaRPr lang="pt-PT" sz="2400" dirty="0" smtClean="0"/>
          </a:p>
          <a:p>
            <a:endParaRPr lang="pt-PT" sz="2400" dirty="0" smtClean="0"/>
          </a:p>
          <a:p>
            <a:endParaRPr lang="pt-PT" sz="2400" dirty="0" smtClean="0"/>
          </a:p>
          <a:p>
            <a:pPr>
              <a:buNone/>
            </a:pPr>
            <a:endParaRPr lang="pt-PT" sz="2400" dirty="0" smtClean="0"/>
          </a:p>
          <a:p>
            <a:endParaRPr lang="pt-PT" sz="2400" dirty="0" smtClean="0"/>
          </a:p>
          <a:p>
            <a:endParaRPr lang="pt-PT" sz="2400" dirty="0" smtClean="0"/>
          </a:p>
          <a:p>
            <a:endParaRPr lang="pt-PT" sz="2400" dirty="0" smtClean="0"/>
          </a:p>
          <a:p>
            <a:endParaRPr lang="pt-PT" sz="2400" dirty="0" smtClean="0"/>
          </a:p>
          <a:p>
            <a:endParaRPr lang="pt-PT" sz="2400" dirty="0" smtClean="0"/>
          </a:p>
          <a:p>
            <a:endParaRPr lang="pt-PT" sz="2400" dirty="0" smtClean="0"/>
          </a:p>
          <a:p>
            <a:endParaRPr lang="pt-PT" sz="2400" dirty="0" smtClean="0"/>
          </a:p>
          <a:p>
            <a:endParaRPr lang="pt-PT" sz="2400" dirty="0" smtClean="0"/>
          </a:p>
          <a:p>
            <a:endParaRPr lang="pt-PT" sz="2400" dirty="0" smtClean="0"/>
          </a:p>
          <a:p>
            <a:endParaRPr lang="pt-PT" sz="2400" dirty="0" smtClean="0"/>
          </a:p>
          <a:p>
            <a:endParaRPr lang="pt-PT" sz="2400" dirty="0" smtClean="0"/>
          </a:p>
          <a:p>
            <a:endParaRPr lang="pt-PT" sz="2400" dirty="0" smtClean="0"/>
          </a:p>
          <a:p>
            <a:endParaRPr lang="pt-PT" sz="2400" dirty="0" smtClean="0"/>
          </a:p>
          <a:p>
            <a:endParaRPr lang="pt-PT" sz="2400" dirty="0" smtClean="0"/>
          </a:p>
          <a:p>
            <a:endParaRPr lang="pt-PT" sz="2400" dirty="0" smtClean="0"/>
          </a:p>
          <a:p>
            <a:endParaRPr lang="pt-PT" sz="2400" dirty="0" smtClean="0"/>
          </a:p>
          <a:p>
            <a:endParaRPr lang="pt-PT" sz="2400" dirty="0" smtClean="0"/>
          </a:p>
          <a:p>
            <a:endParaRPr lang="pt-PT" sz="2400" dirty="0" smtClean="0"/>
          </a:p>
          <a:p>
            <a:endParaRPr lang="pt-PT" sz="2400" dirty="0" smtClean="0"/>
          </a:p>
          <a:p>
            <a:endParaRPr lang="pt-PT" sz="2400" dirty="0" smtClean="0"/>
          </a:p>
          <a:p>
            <a:endParaRPr lang="pt-PT" sz="2400" dirty="0" smtClean="0"/>
          </a:p>
          <a:p>
            <a:endParaRPr lang="pt-PT" sz="2400" dirty="0" smtClean="0"/>
          </a:p>
          <a:p>
            <a:endParaRPr lang="pt-PT" sz="2400" b="1" dirty="0" smtClean="0"/>
          </a:p>
          <a:p>
            <a:r>
              <a:rPr lang="pt-PT" sz="5100" b="1" dirty="0" smtClean="0">
                <a:latin typeface="Arial" pitchFamily="34" charset="0"/>
                <a:cs typeface="Arial" pitchFamily="34" charset="0"/>
              </a:rPr>
              <a:t>785 mulheres na faixa etaria de 25 a 64</a:t>
            </a:r>
          </a:p>
          <a:p>
            <a:r>
              <a:rPr lang="pt-PT" sz="5100" b="1" dirty="0" smtClean="0">
                <a:latin typeface="Arial" pitchFamily="34" charset="0"/>
                <a:cs typeface="Arial" pitchFamily="34" charset="0"/>
              </a:rPr>
              <a:t>246 mulheres na faixa etaria de 50 a 69</a:t>
            </a:r>
          </a:p>
          <a:p>
            <a:endParaRPr lang="pt-PT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Fluxograma: Processo alternativo 8"/>
          <p:cNvSpPr/>
          <p:nvPr/>
        </p:nvSpPr>
        <p:spPr>
          <a:xfrm>
            <a:off x="755576" y="2708920"/>
            <a:ext cx="2448272" cy="100811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 ESF</a:t>
            </a:r>
            <a:endParaRPr lang="pt-PT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Fluxograma: Processo alternativo 9"/>
          <p:cNvSpPr/>
          <p:nvPr/>
        </p:nvSpPr>
        <p:spPr>
          <a:xfrm>
            <a:off x="755576" y="3789040"/>
            <a:ext cx="2520280" cy="108012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Estrutura regular</a:t>
            </a:r>
            <a:endParaRPr lang="pt-PT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Fluxograma: Processo alternativo 10"/>
          <p:cNvSpPr/>
          <p:nvPr/>
        </p:nvSpPr>
        <p:spPr>
          <a:xfrm>
            <a:off x="755576" y="1700808"/>
            <a:ext cx="2448272" cy="93610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Urbana</a:t>
            </a:r>
            <a:endParaRPr lang="pt-PT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Fluxograma: Fita perfurada 11"/>
          <p:cNvSpPr/>
          <p:nvPr/>
        </p:nvSpPr>
        <p:spPr>
          <a:xfrm>
            <a:off x="3419872" y="836712"/>
            <a:ext cx="2808312" cy="187220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 consultório médico </a:t>
            </a:r>
            <a:endParaRPr lang="pt-PT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Fluxograma: Fita perfurada 12"/>
          <p:cNvSpPr/>
          <p:nvPr/>
        </p:nvSpPr>
        <p:spPr>
          <a:xfrm>
            <a:off x="3491880" y="2564904"/>
            <a:ext cx="2736304" cy="144016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 Consultório Odontológico</a:t>
            </a:r>
            <a:endParaRPr lang="pt-PT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Fluxograma: Fita perfurada 13"/>
          <p:cNvSpPr/>
          <p:nvPr/>
        </p:nvSpPr>
        <p:spPr>
          <a:xfrm>
            <a:off x="3491880" y="3933056"/>
            <a:ext cx="2664296" cy="151216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800" dirty="0" smtClean="0">
                <a:solidFill>
                  <a:schemeClr val="tx1"/>
                </a:solidFill>
              </a:rPr>
              <a:t>1consultorio enfermeria </a:t>
            </a:r>
            <a:endParaRPr lang="pt-PT" sz="2800" dirty="0">
              <a:solidFill>
                <a:schemeClr val="tx1"/>
              </a:solidFill>
            </a:endParaRPr>
          </a:p>
        </p:txBody>
      </p:sp>
      <p:sp>
        <p:nvSpPr>
          <p:cNvPr id="15" name="Retângulo de cantos arredondados 14"/>
          <p:cNvSpPr/>
          <p:nvPr/>
        </p:nvSpPr>
        <p:spPr>
          <a:xfrm>
            <a:off x="6588224" y="1340768"/>
            <a:ext cx="2304256" cy="648072"/>
          </a:xfrm>
          <a:prstGeom prst="roundRect">
            <a:avLst>
              <a:gd name="adj" fmla="val 125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 smtClean="0">
              <a:solidFill>
                <a:schemeClr val="tx1"/>
              </a:solidFill>
            </a:endParaRPr>
          </a:p>
          <a:p>
            <a:pPr algn="ctr"/>
            <a:r>
              <a:rPr lang="pt-PT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Sala de vacina</a:t>
            </a:r>
          </a:p>
          <a:p>
            <a:pPr algn="ctr"/>
            <a:endParaRPr lang="pt-PT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tângulo de cantos arredondados 15"/>
          <p:cNvSpPr/>
          <p:nvPr/>
        </p:nvSpPr>
        <p:spPr>
          <a:xfrm>
            <a:off x="6660232" y="2060848"/>
            <a:ext cx="216024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farmacia</a:t>
            </a:r>
            <a:endParaRPr lang="pt-PT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tângulo de cantos arredondados 16"/>
          <p:cNvSpPr/>
          <p:nvPr/>
        </p:nvSpPr>
        <p:spPr>
          <a:xfrm>
            <a:off x="6732240" y="2636912"/>
            <a:ext cx="2160240" cy="864096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1sala de curativo </a:t>
            </a:r>
            <a:endParaRPr lang="pt-PT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tângulo de cantos arredondados 17"/>
          <p:cNvSpPr/>
          <p:nvPr/>
        </p:nvSpPr>
        <p:spPr>
          <a:xfrm>
            <a:off x="6660232" y="404664"/>
            <a:ext cx="2160240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Recepção</a:t>
            </a:r>
            <a:endParaRPr lang="pt-PT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tângulo de cantos arredondados 19"/>
          <p:cNvSpPr/>
          <p:nvPr/>
        </p:nvSpPr>
        <p:spPr>
          <a:xfrm>
            <a:off x="6732240" y="3573016"/>
            <a:ext cx="2160240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 sala observação </a:t>
            </a:r>
            <a:endParaRPr lang="pt-PT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tângulo de cantos arredondados 20"/>
          <p:cNvSpPr/>
          <p:nvPr/>
        </p:nvSpPr>
        <p:spPr>
          <a:xfrm>
            <a:off x="6732240" y="4437112"/>
            <a:ext cx="216024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1sala de ginecológia  </a:t>
            </a:r>
            <a:endParaRPr lang="pt-PT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tângulo de cantos arredondados 21"/>
          <p:cNvSpPr/>
          <p:nvPr/>
        </p:nvSpPr>
        <p:spPr>
          <a:xfrm>
            <a:off x="6732240" y="5301208"/>
            <a:ext cx="2160240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1 sala de esterilização </a:t>
            </a:r>
            <a:endParaRPr lang="pt-PT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pt-PT" dirty="0" smtClean="0"/>
              <a:t>Antes da intervenção...</a:t>
            </a:r>
            <a:br>
              <a:rPr lang="pt-PT" dirty="0" smtClean="0"/>
            </a:br>
            <a:endParaRPr lang="pt-PT" dirty="0"/>
          </a:p>
        </p:txBody>
      </p:sp>
      <p:sp>
        <p:nvSpPr>
          <p:cNvPr id="9" name="Elipse 8"/>
          <p:cNvSpPr/>
          <p:nvPr/>
        </p:nvSpPr>
        <p:spPr>
          <a:xfrm>
            <a:off x="5724128" y="1772816"/>
            <a:ext cx="3179921" cy="1872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800" b="1" dirty="0" smtClean="0"/>
              <a:t>Baixa adesão</a:t>
            </a:r>
            <a:endParaRPr lang="pt-PT" sz="2800" b="1" dirty="0"/>
          </a:p>
        </p:txBody>
      </p:sp>
      <p:sp>
        <p:nvSpPr>
          <p:cNvPr id="10" name="Elipse 9"/>
          <p:cNvSpPr/>
          <p:nvPr/>
        </p:nvSpPr>
        <p:spPr>
          <a:xfrm>
            <a:off x="395536" y="2276872"/>
            <a:ext cx="3520627" cy="1872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800" b="1" dirty="0" smtClean="0"/>
              <a:t>Baixa cobertura</a:t>
            </a:r>
            <a:endParaRPr lang="pt-PT" sz="2800" b="1" dirty="0"/>
          </a:p>
        </p:txBody>
      </p:sp>
      <p:sp>
        <p:nvSpPr>
          <p:cNvPr id="11" name="Elipse 10"/>
          <p:cNvSpPr/>
          <p:nvPr/>
        </p:nvSpPr>
        <p:spPr>
          <a:xfrm>
            <a:off x="5580112" y="3501008"/>
            <a:ext cx="3293490" cy="1872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800" b="1" dirty="0" smtClean="0"/>
              <a:t>Registros insuficientes</a:t>
            </a:r>
            <a:endParaRPr lang="pt-PT" sz="2800" b="1" dirty="0"/>
          </a:p>
        </p:txBody>
      </p:sp>
      <p:sp>
        <p:nvSpPr>
          <p:cNvPr id="12" name="Elipse 11"/>
          <p:cNvSpPr/>
          <p:nvPr/>
        </p:nvSpPr>
        <p:spPr>
          <a:xfrm>
            <a:off x="323528" y="3861048"/>
            <a:ext cx="4464496" cy="1872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800" b="1" dirty="0" smtClean="0"/>
              <a:t>Acompanhamento inadequado</a:t>
            </a:r>
            <a:endParaRPr lang="pt-PT" sz="2800" b="1" dirty="0"/>
          </a:p>
        </p:txBody>
      </p:sp>
      <p:sp>
        <p:nvSpPr>
          <p:cNvPr id="13" name="Elipse 12"/>
          <p:cNvSpPr/>
          <p:nvPr/>
        </p:nvSpPr>
        <p:spPr>
          <a:xfrm>
            <a:off x="3203848" y="5057800"/>
            <a:ext cx="4235380" cy="18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800" b="1" dirty="0" smtClean="0"/>
              <a:t>Falta de monitoramento</a:t>
            </a:r>
            <a:endParaRPr lang="pt-PT" sz="2800" b="1" dirty="0"/>
          </a:p>
        </p:txBody>
      </p:sp>
      <p:sp>
        <p:nvSpPr>
          <p:cNvPr id="15" name="Elipse 14"/>
          <p:cNvSpPr/>
          <p:nvPr/>
        </p:nvSpPr>
        <p:spPr>
          <a:xfrm>
            <a:off x="2843808" y="1052736"/>
            <a:ext cx="3293490" cy="1872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800" b="1" dirty="0" smtClean="0"/>
              <a:t>Ausência de protocolo</a:t>
            </a:r>
            <a:endParaRPr lang="pt-PT" sz="28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1143000"/>
          </a:xfrm>
        </p:spPr>
        <p:txBody>
          <a:bodyPr>
            <a:normAutofit/>
          </a:bodyPr>
          <a:lstStyle/>
          <a:p>
            <a:r>
              <a:rPr lang="pt-PT" sz="3200" b="1" dirty="0" smtClean="0"/>
              <a:t>Objetivo Geral</a:t>
            </a:r>
            <a:endParaRPr lang="pt-PT" sz="3200" b="1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467544" y="2492896"/>
            <a:ext cx="8229600" cy="2592288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pt-BR" sz="2400" dirty="0" smtClean="0"/>
              <a:t> </a:t>
            </a:r>
            <a:r>
              <a:rPr lang="pt-B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Melhorar o cuidado ofertado para o Controle do Câncer de Colo do Útero e de Mama na Estratégia de Saúde da Família Etelvina Mendes de Souza no município de Lagoa do Barro do Piauí /PI.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t-BR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2800" b="1" dirty="0" smtClean="0">
                <a:solidFill>
                  <a:srgbClr val="00B0F0"/>
                </a:solidFill>
              </a:rPr>
              <a:t>Metodologia</a:t>
            </a:r>
            <a:endParaRPr lang="pt-PT" sz="2800" b="1" dirty="0">
              <a:solidFill>
                <a:srgbClr val="00B0F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052736"/>
            <a:ext cx="8291264" cy="5073427"/>
          </a:xfrm>
        </p:spPr>
        <p:txBody>
          <a:bodyPr>
            <a:normAutofit lnSpcReduction="10000"/>
          </a:bodyPr>
          <a:lstStyle/>
          <a:p>
            <a:r>
              <a:rPr lang="pt-PT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Trata-se de uma intervenção realizada na UBS Etelvina </a:t>
            </a:r>
            <a:r>
              <a:rPr lang="pt-PT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pt-PT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endes de </a:t>
            </a:r>
            <a:r>
              <a:rPr lang="pt-PT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pt-PT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ousa, Lagoa do Barro do Piaui/PI, </a:t>
            </a:r>
            <a:r>
              <a:rPr lang="pt-B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durante 12 semanas.</a:t>
            </a:r>
          </a:p>
          <a:p>
            <a:pPr algn="ctr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pt-BR" sz="24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Ações</a:t>
            </a:r>
          </a:p>
          <a:p>
            <a:pPr>
              <a:buFont typeface="Wingdings" pitchFamily="2" charset="2"/>
              <a:buChar char="v"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Capacitação da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equipe;</a:t>
            </a: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Acolhimento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;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Rastreamento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das mulheres  nas faixas etárias de 25 a 64 e 50 a 69;</a:t>
            </a: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Realização de exames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Citopatologico e Mamografia;</a:t>
            </a: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Orientações à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população sobre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a importância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da prevenção do câncer de colo de útero e câncer de mamas;</a:t>
            </a:r>
          </a:p>
          <a:p>
            <a:pPr>
              <a:buFont typeface="Wingdings" pitchFamily="2" charset="2"/>
              <a:buChar char="v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Registro adequado;</a:t>
            </a:r>
          </a:p>
          <a:p>
            <a:pPr>
              <a:buFont typeface="Wingdings" pitchFamily="2" charset="2"/>
              <a:buChar char="v"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Monitoramento quinzenalmente do cadastro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das mulheres nas faixas etárias;</a:t>
            </a: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Busca ativa de faltosos.</a:t>
            </a:r>
          </a:p>
          <a:p>
            <a:pPr marL="0" indent="0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endParaRPr lang="pt-BR" sz="2400" dirty="0" smtClean="0"/>
          </a:p>
          <a:p>
            <a:pPr>
              <a:buFont typeface="Wingdings" pitchFamily="2" charset="2"/>
              <a:buChar char="q"/>
            </a:pPr>
            <a:endParaRPr lang="pt-PT" sz="2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28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Logística </a:t>
            </a:r>
            <a:endParaRPr lang="pt-PT" sz="2800" b="1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199" y="1600200"/>
            <a:ext cx="8446313" cy="4525963"/>
          </a:xfrm>
        </p:spPr>
        <p:txBody>
          <a:bodyPr/>
          <a:lstStyle/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endParaRPr lang="pt-PT" dirty="0"/>
          </a:p>
        </p:txBody>
      </p:sp>
      <p:sp>
        <p:nvSpPr>
          <p:cNvPr id="5" name="Retângulo com Canto Diagonal Aparado 4"/>
          <p:cNvSpPr/>
          <p:nvPr/>
        </p:nvSpPr>
        <p:spPr>
          <a:xfrm>
            <a:off x="456511" y="1772816"/>
            <a:ext cx="3240360" cy="1224136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Preenchimento e monitoramento da ficha de acompanhamento</a:t>
            </a:r>
            <a:endParaRPr lang="pt-BR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tângulo com Canto Diagonal Aparado 5"/>
          <p:cNvSpPr/>
          <p:nvPr/>
        </p:nvSpPr>
        <p:spPr>
          <a:xfrm>
            <a:off x="3984903" y="1988840"/>
            <a:ext cx="2304256" cy="1008112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Busca ativa dos faltosos</a:t>
            </a:r>
            <a:endParaRPr lang="pt-BR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tângulo com Canto Diagonal Aparado 7"/>
          <p:cNvSpPr/>
          <p:nvPr/>
        </p:nvSpPr>
        <p:spPr>
          <a:xfrm>
            <a:off x="6660232" y="1988840"/>
            <a:ext cx="2160240" cy="1008112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Palestras educativas </a:t>
            </a:r>
            <a:endParaRPr lang="pt-BR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tângulo com Canto Diagonal Aparado 8"/>
          <p:cNvSpPr/>
          <p:nvPr/>
        </p:nvSpPr>
        <p:spPr>
          <a:xfrm>
            <a:off x="467544" y="3573016"/>
            <a:ext cx="3312368" cy="1008112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Agendamento das consultas priorizando os de maior risco</a:t>
            </a:r>
            <a:endParaRPr lang="pt-BR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tângulo com Canto Diagonal Aparado 9"/>
          <p:cNvSpPr/>
          <p:nvPr/>
        </p:nvSpPr>
        <p:spPr>
          <a:xfrm>
            <a:off x="4067944" y="3429000"/>
            <a:ext cx="2232248" cy="1224136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Informação à comunidade</a:t>
            </a:r>
            <a:endParaRPr lang="pt-BR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tângulo com Canto Diagonal Aparado 10"/>
          <p:cNvSpPr/>
          <p:nvPr/>
        </p:nvSpPr>
        <p:spPr>
          <a:xfrm>
            <a:off x="6516216" y="3212976"/>
            <a:ext cx="2459305" cy="1512168"/>
          </a:xfrm>
          <a:prstGeom prst="snip2DiagRect">
            <a:avLst>
              <a:gd name="adj1" fmla="val 0"/>
              <a:gd name="adj2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Orientação nas consultas e visitas domiciliares</a:t>
            </a:r>
            <a:endParaRPr lang="pt-BR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Arredondar Retângulo em um Canto Diagonal 11"/>
          <p:cNvSpPr/>
          <p:nvPr/>
        </p:nvSpPr>
        <p:spPr>
          <a:xfrm>
            <a:off x="827584" y="5157192"/>
            <a:ext cx="7776864" cy="576064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Capacitação da equipe utilizando o  protocolo de atendimento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301608" cy="1143000"/>
          </a:xfrm>
        </p:spPr>
        <p:txBody>
          <a:bodyPr>
            <a:normAutofit/>
          </a:bodyPr>
          <a:lstStyle/>
          <a:p>
            <a:r>
              <a:rPr lang="pt-BR" sz="2400" b="1" dirty="0">
                <a:latin typeface="Arial" pitchFamily="34" charset="0"/>
                <a:cs typeface="Arial" pitchFamily="34" charset="0"/>
              </a:rPr>
              <a:t>Objetivos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, Metas 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e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Resultados 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C:\Documents and Settings\MARIA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988840"/>
            <a:ext cx="3451820" cy="3024336"/>
          </a:xfrm>
          <a:prstGeom prst="rect">
            <a:avLst/>
          </a:prstGeom>
          <a:noFill/>
        </p:spPr>
      </p:pic>
      <p:pic>
        <p:nvPicPr>
          <p:cNvPr id="2051" name="Picture 3" descr="C:\Documents and Settings\MARIA\Desktop\images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1988840"/>
            <a:ext cx="2592288" cy="302433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2241</TotalTime>
  <Words>1233</Words>
  <Application>Microsoft Office PowerPoint</Application>
  <PresentationFormat>Apresentação na tela (4:3)</PresentationFormat>
  <Paragraphs>216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27" baseType="lpstr">
      <vt:lpstr>Tema do Office</vt:lpstr>
      <vt:lpstr>Melhoria na prevenção e detecção precoce do Câncer de Colo do Útero e de Mama na Estratégia de Saúde da Família Etelvina Mendes de Souza, Lagoa do Barro do Piauí– PI   </vt:lpstr>
      <vt:lpstr>Caracterização do município de Lagoa do Barro do Piaui/PI</vt:lpstr>
      <vt:lpstr>Slide 3</vt:lpstr>
      <vt:lpstr>Slide 4</vt:lpstr>
      <vt:lpstr>Antes da intervenção... </vt:lpstr>
      <vt:lpstr>Objetivo Geral</vt:lpstr>
      <vt:lpstr>Metodologia</vt:lpstr>
      <vt:lpstr>Logística </vt:lpstr>
      <vt:lpstr>Objetivos, Metas e Resultados </vt:lpstr>
      <vt:lpstr>Resultados  Indicador de cobertura</vt:lpstr>
      <vt:lpstr>        objetivo 1 de ampliar a cobertura de detecção precoce do câncer do colo do útero e  Meta 1: Ampliar a cobertura de detecção precoce do câncer do colo do útero das mulheres na faixa etária entre 25-64 anos para 70%.  Indicador 1: Proporção de mulheres entre 25 e 64 anos cadastradas com exame em dia para a detecção precoce do câncer do colo do útero.    </vt:lpstr>
      <vt:lpstr>Meta 2: Ampliar a cobertura de detecção precoce do câncer de mama das mulheres na faixa etária entre 50-69 anos de idade para  60%. Indicador 2: Avaliar a proporção de mulheres entre 50 e 69 anos de idade com exame em dia para a detecção precoce do câncer da mama. </vt:lpstr>
      <vt:lpstr>    Objetivo 2: melhorar a qualidade do atendimento das mulheres que realizam detecção precoce do câncer de colo do útero e de mama na unidade de saúde. Meta 3: Obter 100% de coleta de amostras satisfatórias do exame citopatológico do colo do útero. Indicador 3: Proporção de mulheres com amostras satisfatórias do exame do colo do útero.      </vt:lpstr>
      <vt:lpstr>Slide 14</vt:lpstr>
      <vt:lpstr>Slide 15</vt:lpstr>
      <vt:lpstr>Meta 6: Realizar busca ativa em 100% das mulheres com exame CP alterado sem acompanhamento pela unidade de saúde.     Indicador 6: Proporção de mulheres com exame alterado (CP do colo do útero) que não retornaram à UBS e que foram buscadas pelo serviço para dar continuidade ao tratamento.   </vt:lpstr>
      <vt:lpstr> Indicador 7: Proporção de mulheres com mamografia alterada que não retornaram à UBS e que foram buscadas pelo serviço para dar continuidade ao tratamento.  Meta 7: Realizar busca ativa em 100% das mulheres com mamografia alterada sem acompanhamento pela unidade de saúde. </vt:lpstr>
      <vt:lpstr> </vt:lpstr>
      <vt:lpstr>     </vt:lpstr>
      <vt:lpstr> </vt:lpstr>
      <vt:lpstr>Discussão Importância da intervenção  </vt:lpstr>
      <vt:lpstr> Discussão  Intervenção incorporada na rotina do serviço. </vt:lpstr>
      <vt:lpstr>Reflexão crítica sobre processo pessoal de aprendizagem</vt:lpstr>
      <vt:lpstr>Slide 24</vt:lpstr>
      <vt:lpstr>Slide 25</vt:lpstr>
      <vt:lpstr>MUITO OBRIGADO !!!!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Trabalho de terminação de curso para  estrategia de saúde da familia</dc:title>
  <dc:creator>HP</dc:creator>
  <cp:lastModifiedBy>xp</cp:lastModifiedBy>
  <cp:revision>258</cp:revision>
  <dcterms:created xsi:type="dcterms:W3CDTF">2015-03-18T17:27:39Z</dcterms:created>
  <dcterms:modified xsi:type="dcterms:W3CDTF">2015-09-13T13:43:45Z</dcterms:modified>
</cp:coreProperties>
</file>