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5" r:id="rId20"/>
    <p:sldId id="287" r:id="rId21"/>
    <p:sldId id="299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0.69565217391304346</c:v>
                </c:pt>
                <c:pt idx="1">
                  <c:v>0.73913043478260865</c:v>
                </c:pt>
                <c:pt idx="2">
                  <c:v>0.56521739130434778</c:v>
                </c:pt>
                <c:pt idx="3">
                  <c:v>0.78260869565217395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31936"/>
        <c:axId val="42633088"/>
      </c:barChart>
      <c:catAx>
        <c:axId val="4263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33088"/>
        <c:crosses val="autoZero"/>
        <c:auto val="1"/>
        <c:lblAlgn val="ctr"/>
        <c:lblOffset val="100"/>
        <c:noMultiLvlLbl val="0"/>
      </c:catAx>
      <c:valAx>
        <c:axId val="426330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3193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'[Raymel Valiente - Planilha Final Pre natal.xls]Indicadores'!$C$11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'[Raymel Valiente - Planilha Final Pre natal.xls]Indicadores'!$D$10:$G$10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'[Raymel Valiente - Planilha Final Pre natal.xls]Indicadores'!$D$11:$G$11</c:f>
              <c:numCache>
                <c:formatCode>0.0%</c:formatCode>
                <c:ptCount val="4"/>
                <c:pt idx="0">
                  <c:v>0.6875</c:v>
                </c:pt>
                <c:pt idx="1">
                  <c:v>0.82352941176470584</c:v>
                </c:pt>
                <c:pt idx="2">
                  <c:v>0.76923076923076927</c:v>
                </c:pt>
                <c:pt idx="3">
                  <c:v>0.94444444444444442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50624"/>
        <c:axId val="43541248"/>
      </c:barChart>
      <c:catAx>
        <c:axId val="4265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541248"/>
        <c:crosses val="autoZero"/>
        <c:auto val="1"/>
        <c:lblAlgn val="ctr"/>
        <c:lblOffset val="100"/>
        <c:noMultiLvlLbl val="0"/>
      </c:catAx>
      <c:valAx>
        <c:axId val="435412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50624"/>
        <c:crosses val="autoZero"/>
        <c:crossBetween val="between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0.875</c:v>
                </c:pt>
                <c:pt idx="1">
                  <c:v>0.88235294117647056</c:v>
                </c:pt>
                <c:pt idx="2">
                  <c:v>0.92307692307692313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95264"/>
        <c:axId val="43596800"/>
      </c:barChart>
      <c:catAx>
        <c:axId val="4359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596800"/>
        <c:crosses val="autoZero"/>
        <c:auto val="1"/>
        <c:lblAlgn val="ctr"/>
        <c:lblOffset val="100"/>
        <c:noMultiLvlLbl val="0"/>
      </c:catAx>
      <c:valAx>
        <c:axId val="43596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59526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0.9375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28288"/>
        <c:axId val="44029824"/>
      </c:barChart>
      <c:catAx>
        <c:axId val="4402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029824"/>
        <c:crosses val="autoZero"/>
        <c:auto val="1"/>
        <c:lblAlgn val="ctr"/>
        <c:lblOffset val="100"/>
        <c:noMultiLvlLbl val="0"/>
      </c:catAx>
      <c:valAx>
        <c:axId val="440298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02828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0.875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780544"/>
        <c:axId val="44696320"/>
      </c:barChart>
      <c:catAx>
        <c:axId val="4478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696320"/>
        <c:crosses val="autoZero"/>
        <c:auto val="1"/>
        <c:lblAlgn val="ctr"/>
        <c:lblOffset val="100"/>
        <c:noMultiLvlLbl val="0"/>
      </c:catAx>
      <c:valAx>
        <c:axId val="44696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78054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0.9375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894912"/>
        <c:axId val="73908992"/>
      </c:barChart>
      <c:catAx>
        <c:axId val="738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908992"/>
        <c:crosses val="autoZero"/>
        <c:auto val="1"/>
        <c:lblAlgn val="ctr"/>
        <c:lblOffset val="100"/>
        <c:noMultiLvlLbl val="0"/>
      </c:catAx>
      <c:valAx>
        <c:axId val="739089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894912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de acompanhamento/espelho de pré-natal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0.9375</c:v>
                </c:pt>
                <c:pt idx="1">
                  <c:v>0.94117647058823528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46976"/>
        <c:axId val="76848512"/>
      </c:barChart>
      <c:catAx>
        <c:axId val="7684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848512"/>
        <c:crosses val="autoZero"/>
        <c:auto val="1"/>
        <c:lblAlgn val="ctr"/>
        <c:lblOffset val="100"/>
        <c:noMultiLvlLbl val="0"/>
      </c:catAx>
      <c:valAx>
        <c:axId val="768485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846976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3080B-6123-45B6-9CDB-3CF21C61EE87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63C70-B0C6-4039-B1FD-C8A2ABC078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3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17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66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80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16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14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78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66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9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56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F9D0-6F5A-4089-B23B-1E233E0E3AE3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20A7B-A823-45E7-9156-B949B1B8A6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6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-171400"/>
            <a:ext cx="6696744" cy="2952328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UNIVERSIDADE FEDERAL DE PELOTAS - 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Universidade Aberta do SUS - UNASUS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Especialização em Saúde da Família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Modalidade a Distância</a:t>
            </a:r>
            <a:br>
              <a:rPr lang="pt-BR" sz="1800" b="1" dirty="0" smtClean="0"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	Turma 8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352928" cy="3168352"/>
          </a:xfrm>
        </p:spPr>
        <p:txBody>
          <a:bodyPr>
            <a:noAutofit/>
          </a:bodyPr>
          <a:lstStyle/>
          <a:p>
            <a:r>
              <a:rPr lang="pt-BR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Trabalho de Conclusão de Curso </a:t>
            </a:r>
          </a:p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ao pré-natal e puerpério na UBS Governador Mão Santa, Ilha Grande/ PI.</a:t>
            </a:r>
          </a:p>
          <a:p>
            <a:endParaRPr lang="pt-BR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Raymel</a:t>
            </a:r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Kessel Valiente</a:t>
            </a:r>
          </a:p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Orientadora: Fernanda dos Reis Souza </a:t>
            </a:r>
          </a:p>
          <a:p>
            <a:r>
              <a:rPr lang="pt-BR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Piauí/2015</a:t>
            </a:r>
            <a:endParaRPr lang="pt-BR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07" y="0"/>
            <a:ext cx="2812162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63389"/>
            <a:ext cx="2376264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4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Busca ativa (semanal</a:t>
            </a:r>
            <a:r>
              <a:rPr lang="pt-BR" dirty="0" smtClean="0"/>
              <a:t>);</a:t>
            </a:r>
            <a:endParaRPr lang="pt-BR" dirty="0"/>
          </a:p>
          <a:p>
            <a:endParaRPr lang="pt-BR" dirty="0"/>
          </a:p>
          <a:p>
            <a:r>
              <a:rPr lang="pt-BR" dirty="0"/>
              <a:t>Disponibilização do material necessário (fita métrica</a:t>
            </a:r>
            <a:r>
              <a:rPr lang="pt-BR" dirty="0" smtClean="0"/>
              <a:t>, estetoscópio de pinar, </a:t>
            </a:r>
            <a:r>
              <a:rPr lang="pt-BR" dirty="0"/>
              <a:t>vacinas, suplementos</a:t>
            </a:r>
            <a:r>
              <a:rPr lang="pt-BR" dirty="0" smtClean="0"/>
              <a:t>);</a:t>
            </a:r>
            <a:endParaRPr lang="pt-BR" dirty="0"/>
          </a:p>
          <a:p>
            <a:endParaRPr lang="pt-BR" dirty="0"/>
          </a:p>
          <a:p>
            <a:r>
              <a:rPr lang="pt-BR" dirty="0"/>
              <a:t>Informação gerais a comunidade antes do atendimento mediante atividades de </a:t>
            </a:r>
            <a:r>
              <a:rPr lang="pt-BR" dirty="0" smtClean="0"/>
              <a:t>educação.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2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Resultados. Pré-natal.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1- Ampliar a cobertura da atenção pré-natal na UBS Governador Mão Santa.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sz="2400" dirty="0" smtClean="0"/>
              <a:t>Meta: 80%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 smtClean="0"/>
              <a:t> </a:t>
            </a:r>
            <a:r>
              <a:rPr lang="pt-BR" sz="2400" dirty="0"/>
              <a:t>Proporção de gestantes cadastradas no programa de Pré-natal</a:t>
            </a:r>
            <a:r>
              <a:rPr lang="pt-BR" sz="2400" dirty="0" smtClean="0"/>
              <a:t>. Ilha Grande/PI, 2015.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21922576"/>
              </p:ext>
            </p:extLst>
          </p:nvPr>
        </p:nvGraphicFramePr>
        <p:xfrm>
          <a:off x="2051720" y="2636912"/>
          <a:ext cx="47244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1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Resultados</a:t>
            </a:r>
            <a:br>
              <a:rPr lang="pt-BR" dirty="0">
                <a:solidFill>
                  <a:schemeClr val="accent5">
                    <a:lumMod val="75000"/>
                  </a:schemeClr>
                </a:solidFill>
              </a:rPr>
            </a:b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pt-B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2- </a:t>
            </a:r>
            <a:r>
              <a:rPr lang="pt-BR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Melhorar a qualidade da atenção pré-natal na UBS Governador Mão </a:t>
            </a:r>
            <a:r>
              <a:rPr lang="pt-BR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Santa</a:t>
            </a:r>
          </a:p>
          <a:p>
            <a:pPr marL="0" indent="0">
              <a:buNone/>
            </a:pPr>
            <a:r>
              <a:rPr lang="pt-BR" sz="2400" dirty="0" smtClean="0"/>
              <a:t>2. 1. Proporção </a:t>
            </a:r>
            <a:r>
              <a:rPr lang="pt-BR" sz="2400" dirty="0"/>
              <a:t>de gestantes com ingresso no Programa de Pré-Natal no primeiro trimestre de gestação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  <a:endParaRPr lang="pt-B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/>
              <a:t> </a:t>
            </a:r>
          </a:p>
          <a:p>
            <a:pPr marL="0" indent="0" algn="ctr">
              <a:buNone/>
            </a:pPr>
            <a:r>
              <a:rPr lang="pt-BR" sz="2400" dirty="0" smtClean="0"/>
              <a:t>Proporção </a:t>
            </a:r>
            <a:r>
              <a:rPr lang="pt-BR" sz="2400" dirty="0"/>
              <a:t>de gestantes com ingresso no primeiro trimestre de </a:t>
            </a:r>
            <a:r>
              <a:rPr lang="pt-BR" sz="2400" dirty="0" smtClean="0"/>
              <a:t>gestação. Ilha Grande/PI, 2015</a:t>
            </a: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096281311"/>
              </p:ext>
            </p:extLst>
          </p:nvPr>
        </p:nvGraphicFramePr>
        <p:xfrm>
          <a:off x="2051720" y="2708920"/>
          <a:ext cx="47244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37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Resultados</a:t>
            </a:r>
            <a:br>
              <a:rPr lang="pt-BR" dirty="0">
                <a:solidFill>
                  <a:schemeClr val="accent5">
                    <a:lumMod val="75000"/>
                  </a:schemeClr>
                </a:solidFill>
              </a:rPr>
            </a:b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 smtClean="0"/>
              <a:t>2.2</a:t>
            </a:r>
            <a:r>
              <a:rPr lang="pt-BR" sz="2400" dirty="0"/>
              <a:t>. Proporção de gestantes com pelo menos um exame ginecológico por trimestre</a:t>
            </a:r>
            <a:r>
              <a:rPr lang="pt-BR" sz="2400" b="1" dirty="0"/>
              <a:t>. </a:t>
            </a:r>
            <a:endParaRPr lang="pt-BR" sz="2400" b="1" dirty="0" smtClean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 smtClean="0"/>
          </a:p>
          <a:p>
            <a:pPr marL="0" indent="0" algn="ctr">
              <a:buNone/>
            </a:pPr>
            <a:r>
              <a:rPr lang="pt-BR" sz="2400" dirty="0" smtClean="0"/>
              <a:t>Proporção </a:t>
            </a:r>
            <a:r>
              <a:rPr lang="pt-BR" sz="2400" dirty="0"/>
              <a:t>de gestantes com pelo menos um exame ginecológico por trimestre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82822902"/>
              </p:ext>
            </p:extLst>
          </p:nvPr>
        </p:nvGraphicFramePr>
        <p:xfrm>
          <a:off x="2411760" y="2348880"/>
          <a:ext cx="4810125" cy="305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7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Resultados</a:t>
            </a:r>
            <a:br>
              <a:rPr lang="pt-BR" dirty="0">
                <a:solidFill>
                  <a:schemeClr val="accent5">
                    <a:lumMod val="75000"/>
                  </a:schemeClr>
                </a:solidFill>
              </a:rPr>
            </a:b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2.3. Proporção </a:t>
            </a:r>
            <a:r>
              <a:rPr lang="pt-BR" sz="2400" dirty="0"/>
              <a:t>de gestantes com pelo menos um exame de mamas durante o pré-natal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Proporção </a:t>
            </a:r>
            <a:r>
              <a:rPr lang="pt-BR" sz="2400" dirty="0"/>
              <a:t>de gestantes com  pelo menos um exame das mamas durante o pré-natal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68396060"/>
              </p:ext>
            </p:extLst>
          </p:nvPr>
        </p:nvGraphicFramePr>
        <p:xfrm>
          <a:off x="2339752" y="2708920"/>
          <a:ext cx="4968552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14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Resultados</a:t>
            </a:r>
            <a:br>
              <a:rPr lang="pt-BR" dirty="0">
                <a:solidFill>
                  <a:schemeClr val="accent5">
                    <a:lumMod val="75000"/>
                  </a:schemeClr>
                </a:solidFill>
              </a:rPr>
            </a:b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2.4. Proporção de gestantes com solicitação de todos os exames laboratoriais de acordo com o </a:t>
            </a:r>
            <a:r>
              <a:rPr lang="pt-BR" sz="2400" dirty="0" smtClean="0"/>
              <a:t>protocolo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 algn="ctr">
              <a:buNone/>
            </a:pPr>
            <a:r>
              <a:rPr lang="pt-BR" sz="2400" dirty="0" smtClean="0"/>
              <a:t>Proporção </a:t>
            </a:r>
            <a:r>
              <a:rPr lang="pt-BR" sz="2400" dirty="0"/>
              <a:t>de gestantes com solicitação de todos os exames laboratoriais de acordo com o protocolo.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961739437"/>
              </p:ext>
            </p:extLst>
          </p:nvPr>
        </p:nvGraphicFramePr>
        <p:xfrm>
          <a:off x="2627784" y="2564904"/>
          <a:ext cx="47244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67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Metas: 100%</a:t>
            </a:r>
          </a:p>
          <a:p>
            <a:pPr marL="0" indent="0">
              <a:buNone/>
            </a:pPr>
            <a:r>
              <a:rPr lang="pt-BR" sz="2400" dirty="0"/>
              <a:t>2.5. Proporção de gestantes com prescrição de sulfato ferroso e ácido </a:t>
            </a:r>
            <a:r>
              <a:rPr lang="pt-BR" sz="2400" dirty="0" smtClean="0"/>
              <a:t>fólico</a:t>
            </a:r>
            <a:r>
              <a:rPr lang="pt-BR" sz="2400" dirty="0"/>
              <a:t> </a:t>
            </a:r>
            <a:r>
              <a:rPr lang="pt-BR" sz="2400" dirty="0" smtClean="0"/>
              <a:t>(100%)</a:t>
            </a:r>
          </a:p>
          <a:p>
            <a:pPr marL="0" indent="0">
              <a:buNone/>
            </a:pPr>
            <a:r>
              <a:rPr lang="pt-BR" sz="2400" dirty="0"/>
              <a:t>2.6. Proporção de gestantes com vacina antitetânica em </a:t>
            </a:r>
            <a:r>
              <a:rPr lang="pt-BR" sz="2400" dirty="0" smtClean="0"/>
              <a:t>dia (100%)</a:t>
            </a:r>
          </a:p>
          <a:p>
            <a:pPr marL="0" indent="0">
              <a:buNone/>
            </a:pPr>
            <a:r>
              <a:rPr lang="pt-BR" sz="2400" dirty="0"/>
              <a:t>2.7. Proporção de gestantes com vacina contra hepatite B em </a:t>
            </a:r>
            <a:r>
              <a:rPr lang="pt-BR" sz="2400" dirty="0" smtClean="0"/>
              <a:t>dia (100%)</a:t>
            </a:r>
          </a:p>
          <a:p>
            <a:pPr marL="0" indent="0">
              <a:buNone/>
            </a:pPr>
            <a:r>
              <a:rPr lang="pt-BR" sz="2400" dirty="0"/>
              <a:t>2.8. Proporção de gestantes com avaliação da necessidade de atendimento </a:t>
            </a:r>
            <a:r>
              <a:rPr lang="pt-BR" sz="2400" dirty="0" smtClean="0"/>
              <a:t>odontológico (100%) </a:t>
            </a:r>
            <a:endParaRPr lang="pt-BR" sz="2400" dirty="0"/>
          </a:p>
        </p:txBody>
      </p:sp>
      <p:pic>
        <p:nvPicPr>
          <p:cNvPr id="1026" name="Picture 2" descr="D:\Pictures\2015-05-27 cosas 2015\cosas 2015 19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0386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735593" y="4848191"/>
            <a:ext cx="41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/>
              <a:t>Consulta </a:t>
            </a:r>
            <a:r>
              <a:rPr lang="pt-BR" i="1" dirty="0"/>
              <a:t>à gestante na UBS.</a:t>
            </a:r>
          </a:p>
        </p:txBody>
      </p:sp>
    </p:spTree>
    <p:extLst>
      <p:ext uri="{BB962C8B-B14F-4D97-AF65-F5344CB8AC3E}">
        <p14:creationId xmlns:p14="http://schemas.microsoft.com/office/powerpoint/2010/main" val="31873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</a:t>
            </a:r>
            <a:b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2.9</a:t>
            </a:r>
            <a:r>
              <a:rPr lang="pt-BR" sz="2400" dirty="0" smtClean="0"/>
              <a:t>. </a:t>
            </a:r>
            <a:r>
              <a:rPr lang="pt-BR" sz="2400" dirty="0"/>
              <a:t>Proporção de gestantes com primeira consulta odontológica programática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 smtClean="0"/>
              <a:t>Proporção </a:t>
            </a:r>
            <a:r>
              <a:rPr lang="pt-BR" sz="2400" dirty="0"/>
              <a:t>de gestantes com primeira consulta odontológica programática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41851889"/>
              </p:ext>
            </p:extLst>
          </p:nvPr>
        </p:nvGraphicFramePr>
        <p:xfrm>
          <a:off x="2771800" y="2348880"/>
          <a:ext cx="47244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6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Resultados</a:t>
            </a:r>
            <a:br>
              <a:rPr lang="pt-BR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pt-B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100" dirty="0">
                <a:solidFill>
                  <a:schemeClr val="accent1"/>
                </a:solidFill>
              </a:rPr>
              <a:t>Objetivo 3: Melhorar a adesão ao pré-natal na UBS Governador Mão Santa.</a:t>
            </a:r>
          </a:p>
          <a:p>
            <a:pPr marL="0" indent="0">
              <a:buNone/>
            </a:pPr>
            <a:r>
              <a:rPr lang="pt-BR" sz="2400" dirty="0" smtClean="0"/>
              <a:t>3.1. </a:t>
            </a:r>
            <a:r>
              <a:rPr lang="pt-BR" sz="2400" dirty="0"/>
              <a:t>Proporção de busca ativa realizada às gestantes faltosas às consultas de </a:t>
            </a:r>
            <a:r>
              <a:rPr lang="pt-BR" sz="2400" dirty="0" smtClean="0"/>
              <a:t>pré-natal (100%) </a:t>
            </a: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900" dirty="0" smtClean="0">
                <a:solidFill>
                  <a:schemeClr val="accent1"/>
                </a:solidFill>
              </a:rPr>
              <a:t>Objetivo </a:t>
            </a:r>
            <a:r>
              <a:rPr lang="pt-BR" sz="2900" dirty="0">
                <a:solidFill>
                  <a:schemeClr val="accent1"/>
                </a:solidFill>
              </a:rPr>
              <a:t>4: Melhorar o registro do programa de pré-natal na UBS Governador Mão Santa.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4.1</a:t>
            </a: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Proporção de gestantes com registro na ficha de acompanhamento/espelho de pré-natal. </a:t>
            </a:r>
            <a:endParaRPr lang="pt-B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Proporção </a:t>
            </a:r>
            <a:r>
              <a:rPr lang="pt-BR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gestantes com registro na ficha de acompanhamento/espelho de </a:t>
            </a:r>
            <a:r>
              <a:rPr lang="pt-BR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pré-natal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530945922"/>
              </p:ext>
            </p:extLst>
          </p:nvPr>
        </p:nvGraphicFramePr>
        <p:xfrm>
          <a:off x="2267744" y="3429000"/>
          <a:ext cx="469582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51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</a:t>
            </a:r>
            <a:b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536504" cy="549417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accent1"/>
                </a:solidFill>
              </a:rPr>
              <a:t>Objetivo 5: Realizar avaliação de risco gestacional UBS Governador Mão Santa</a:t>
            </a:r>
            <a:r>
              <a:rPr lang="pt-BR" sz="2400" dirty="0" smtClean="0">
                <a:solidFill>
                  <a:schemeClr val="accent1"/>
                </a:solidFill>
              </a:rPr>
              <a:t>. </a:t>
            </a:r>
            <a:endParaRPr lang="pt-BR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Metas: 100% </a:t>
            </a:r>
          </a:p>
          <a:p>
            <a:pPr marL="0" indent="0">
              <a:buNone/>
            </a:pPr>
            <a:r>
              <a:rPr lang="pt-BR" sz="2400" dirty="0" smtClean="0"/>
              <a:t>5.1. - Proporção </a:t>
            </a:r>
            <a:r>
              <a:rPr lang="pt-BR" sz="2400" dirty="0"/>
              <a:t>de gestantes com avaliação de risco </a:t>
            </a:r>
            <a:r>
              <a:rPr lang="pt-BR" sz="2400" dirty="0" smtClean="0"/>
              <a:t>gestacional (100%)</a:t>
            </a:r>
          </a:p>
          <a:p>
            <a:pPr marL="0" indent="0" algn="just">
              <a:buNone/>
            </a:pPr>
            <a:r>
              <a:rPr lang="pt-BR" sz="2300" dirty="0">
                <a:solidFill>
                  <a:schemeClr val="accent1"/>
                </a:solidFill>
              </a:rPr>
              <a:t>Objetivo 6: Promover saúde no pré-natal e puerpério na UBS Governador Mão Santa</a:t>
            </a:r>
            <a:r>
              <a:rPr lang="pt-BR" sz="2300" dirty="0" smtClean="0">
                <a:solidFill>
                  <a:schemeClr val="accent1"/>
                </a:solidFill>
              </a:rPr>
              <a:t>. </a:t>
            </a:r>
            <a:r>
              <a:rPr lang="pt-BR" sz="2000" dirty="0">
                <a:solidFill>
                  <a:schemeClr val="accent2"/>
                </a:solidFill>
              </a:rPr>
              <a:t>Metas: 100% </a:t>
            </a:r>
            <a:endParaRPr lang="pt-BR" sz="23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sz="2400" dirty="0" smtClean="0"/>
              <a:t>6.1. </a:t>
            </a:r>
            <a:r>
              <a:rPr lang="pt-BR" sz="2400" dirty="0"/>
              <a:t>Proporção de gestantes que receberam orientação </a:t>
            </a:r>
            <a:r>
              <a:rPr lang="pt-BR" sz="2400" dirty="0" smtClean="0"/>
              <a:t>nutricional (100%)</a:t>
            </a:r>
          </a:p>
          <a:p>
            <a:pPr marL="0" indent="0">
              <a:buNone/>
            </a:pPr>
            <a:r>
              <a:rPr lang="pt-BR" sz="2400" dirty="0" smtClean="0"/>
              <a:t>6.2. </a:t>
            </a:r>
            <a:r>
              <a:rPr lang="pt-BR" sz="2400" dirty="0"/>
              <a:t>Proporção de gestantes que receberam orientação sobre aleitamento </a:t>
            </a:r>
            <a:r>
              <a:rPr lang="pt-BR" sz="2400" dirty="0" smtClean="0"/>
              <a:t>materno</a:t>
            </a:r>
            <a:r>
              <a:rPr lang="pt-BR" sz="2400" dirty="0"/>
              <a:t> </a:t>
            </a:r>
            <a:r>
              <a:rPr lang="pt-BR" sz="2400" dirty="0" smtClean="0"/>
              <a:t>(100%) </a:t>
            </a:r>
          </a:p>
          <a:p>
            <a:pPr marL="0" indent="0">
              <a:buNone/>
            </a:pPr>
            <a:r>
              <a:rPr lang="pt-BR" sz="2400" dirty="0" smtClean="0"/>
              <a:t>6.3. </a:t>
            </a:r>
            <a:r>
              <a:rPr lang="pt-BR" sz="2400" dirty="0"/>
              <a:t>Proporção de gestantes que receberam orientação sobre os cuidados com o </a:t>
            </a:r>
            <a:r>
              <a:rPr lang="pt-BR" sz="2400" dirty="0" smtClean="0"/>
              <a:t>recém-nascido</a:t>
            </a:r>
            <a:r>
              <a:rPr lang="pt-BR" sz="2400" dirty="0"/>
              <a:t> </a:t>
            </a:r>
            <a:r>
              <a:rPr lang="pt-BR" sz="2400" dirty="0" smtClean="0"/>
              <a:t>(100%)</a:t>
            </a: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Picture 2" descr="D:\Pictures\2015-05-27 cosas 2015\cosas 2015 17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050"/>
            <a:ext cx="3960440" cy="521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932040" y="6151742"/>
            <a:ext cx="419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Visita domiciliar a gestante de 39 semanas de gestação.</a:t>
            </a:r>
            <a:endParaRPr 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Análise Situacional</a:t>
            </a:r>
            <a:endParaRPr lang="pt-BR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Bairro Tatus, Ilha Grande, PI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PSF Governador Mão Santa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UBS com Estratégia Saúde da Família e agentes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comunitários de saúde;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Estrutura;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População assistida: aproximadamente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2.400 pessoas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accent2"/>
                </a:solidFill>
              </a:rPr>
              <a:t>Metas: 100%</a:t>
            </a:r>
          </a:p>
          <a:p>
            <a:pPr marL="0" indent="0">
              <a:buNone/>
            </a:pPr>
            <a:r>
              <a:rPr lang="pt-BR" sz="2400" dirty="0" smtClean="0"/>
              <a:t>6.4. </a:t>
            </a:r>
            <a:r>
              <a:rPr lang="pt-BR" sz="2400" dirty="0"/>
              <a:t>Proporção de gestantes que receberam orientação sobre anticoncepção após o </a:t>
            </a:r>
            <a:r>
              <a:rPr lang="pt-BR" sz="2400" dirty="0" smtClean="0"/>
              <a:t>parto</a:t>
            </a:r>
            <a:r>
              <a:rPr lang="pt-BR" sz="2400" dirty="0"/>
              <a:t> </a:t>
            </a:r>
            <a:r>
              <a:rPr lang="pt-BR" sz="2400" dirty="0" smtClean="0"/>
              <a:t>(100%)</a:t>
            </a:r>
          </a:p>
          <a:p>
            <a:pPr marL="0" indent="0">
              <a:buNone/>
            </a:pPr>
            <a:r>
              <a:rPr lang="pt-BR" sz="2400" dirty="0" smtClean="0"/>
              <a:t>6.5. </a:t>
            </a:r>
            <a:r>
              <a:rPr lang="pt-BR" sz="2400" dirty="0"/>
              <a:t>Proporção de gestantes que receberam orientação sobre os riscos do tabagismo e do uso de álcool e drogas na </a:t>
            </a:r>
            <a:r>
              <a:rPr lang="pt-BR" sz="2400" dirty="0" smtClean="0"/>
              <a:t>gestação (100%)</a:t>
            </a:r>
          </a:p>
          <a:p>
            <a:pPr marL="0" indent="0">
              <a:buNone/>
            </a:pPr>
            <a:r>
              <a:rPr lang="pt-BR" sz="2400" dirty="0" smtClean="0"/>
              <a:t>6.6. </a:t>
            </a:r>
            <a:r>
              <a:rPr lang="pt-BR" sz="2400" dirty="0"/>
              <a:t>Proporção de gestantes que receberam orientação sobre higiene </a:t>
            </a:r>
            <a:r>
              <a:rPr lang="pt-BR" sz="2400" dirty="0" smtClean="0"/>
              <a:t>bucal</a:t>
            </a:r>
            <a:r>
              <a:rPr lang="pt-BR" sz="2400" dirty="0"/>
              <a:t> </a:t>
            </a:r>
            <a:r>
              <a:rPr lang="pt-BR" sz="2400" dirty="0" smtClean="0"/>
              <a:t>(100%)</a:t>
            </a:r>
            <a:endParaRPr lang="pt-BR" sz="2400" dirty="0"/>
          </a:p>
        </p:txBody>
      </p:sp>
      <p:pic>
        <p:nvPicPr>
          <p:cNvPr id="3074" name="Picture 2" descr="D:\Pictures\2015-05-27 cosas 2015\cosas 2015 1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716016" y="5013176"/>
            <a:ext cx="419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Equipe</a:t>
            </a:r>
            <a:endParaRPr 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97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Resultados. Puerpério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424936" cy="5001419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7-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Ampliar a cobertura da atenção à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puérperas. </a:t>
            </a: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 algn="just">
              <a:buNone/>
            </a:pPr>
            <a:r>
              <a:rPr lang="pt-BR" sz="2400" dirty="0" smtClean="0"/>
              <a:t>7.1</a:t>
            </a:r>
            <a:r>
              <a:rPr lang="pt-BR" sz="2400" dirty="0"/>
              <a:t>. Proporção de puérperas com consulta até 42 dias após o parto</a:t>
            </a:r>
            <a:r>
              <a:rPr lang="pt-BR" sz="2400" dirty="0" smtClean="0"/>
              <a:t>.(100%)</a:t>
            </a:r>
          </a:p>
          <a:p>
            <a:pPr algn="just"/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8-Melhorar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qualidade da atenção às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puérperas.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 algn="just">
              <a:buNone/>
            </a:pPr>
            <a:r>
              <a:rPr lang="pt-BR" sz="2400" dirty="0"/>
              <a:t>8</a:t>
            </a:r>
            <a:r>
              <a:rPr lang="pt-BR" sz="2400" dirty="0" smtClean="0"/>
              <a:t>.1</a:t>
            </a:r>
            <a:r>
              <a:rPr lang="pt-BR" sz="2400" dirty="0"/>
              <a:t>. Proporção de puérperas que tiveram as mamas </a:t>
            </a:r>
            <a:r>
              <a:rPr lang="pt-BR" sz="2400" dirty="0" smtClean="0"/>
              <a:t>examinadas.(100%)</a:t>
            </a:r>
          </a:p>
          <a:p>
            <a:pPr marL="0" indent="0" algn="just">
              <a:buNone/>
            </a:pPr>
            <a:r>
              <a:rPr lang="pt-BR" sz="2400" dirty="0"/>
              <a:t>8</a:t>
            </a:r>
            <a:r>
              <a:rPr lang="pt-BR" sz="2400" dirty="0" smtClean="0"/>
              <a:t>.2</a:t>
            </a:r>
            <a:r>
              <a:rPr lang="pt-BR" sz="2400" dirty="0"/>
              <a:t>. Proporção de puérperas que tiveram o abdome avaliado.(100%)</a:t>
            </a:r>
          </a:p>
          <a:p>
            <a:pPr marL="0" indent="0" algn="just">
              <a:buNone/>
            </a:pPr>
            <a:r>
              <a:rPr lang="pt-BR" sz="2400" dirty="0" smtClean="0"/>
              <a:t>8.3</a:t>
            </a:r>
            <a:r>
              <a:rPr lang="pt-BR" sz="2400" dirty="0"/>
              <a:t>. Proporção de puérperas que realizaram exame ginecológico.(100%)</a:t>
            </a:r>
          </a:p>
          <a:p>
            <a:pPr marL="0" indent="0" algn="just">
              <a:buNone/>
            </a:pPr>
            <a:r>
              <a:rPr lang="pt-BR" sz="2400" dirty="0"/>
              <a:t>8</a:t>
            </a:r>
            <a:r>
              <a:rPr lang="pt-BR" sz="2400" dirty="0" smtClean="0"/>
              <a:t>.4</a:t>
            </a:r>
            <a:r>
              <a:rPr lang="pt-BR" sz="2400" dirty="0"/>
              <a:t>. Proporção de puérperas com avaliação do estado psíquico.(100%)</a:t>
            </a:r>
          </a:p>
          <a:p>
            <a:pPr marL="0" indent="0" algn="just">
              <a:buNone/>
            </a:pPr>
            <a:r>
              <a:rPr lang="pt-BR" sz="2400" dirty="0" smtClean="0"/>
              <a:t>8.5</a:t>
            </a:r>
            <a:r>
              <a:rPr lang="pt-BR" sz="2400" dirty="0"/>
              <a:t>. Proporção de puérperas com avaliação para intercorrências.(100%) </a:t>
            </a:r>
          </a:p>
          <a:p>
            <a:pPr marL="0" indent="0" algn="just">
              <a:buNone/>
            </a:pPr>
            <a:r>
              <a:rPr lang="pt-BR" sz="2400" dirty="0" smtClean="0"/>
              <a:t>8.6</a:t>
            </a:r>
            <a:r>
              <a:rPr lang="pt-BR" sz="2400" dirty="0"/>
              <a:t>. Proporção de puérperas que receberam prescrição de algum método de anticoncepção.(100%)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20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24428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9-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Melhorar a adesão das mães ao puerpério na UBS Governador Mão Santa. </a:t>
            </a: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  <a:endParaRPr lang="pt-BR" sz="2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t-BR" sz="2400" dirty="0"/>
              <a:t>9</a:t>
            </a:r>
            <a:r>
              <a:rPr lang="pt-BR" sz="2400" dirty="0" smtClean="0"/>
              <a:t>.1</a:t>
            </a:r>
            <a:r>
              <a:rPr lang="pt-BR" sz="2400" dirty="0"/>
              <a:t>. Proporção de puérperas que não realizaram a consulta de puerpério até 30 dias após o parto e que foram buscadas pelo </a:t>
            </a:r>
            <a:r>
              <a:rPr lang="pt-BR" sz="2400" dirty="0" smtClean="0"/>
              <a:t>serviço</a:t>
            </a:r>
            <a:r>
              <a:rPr lang="pt-BR" sz="2400" dirty="0"/>
              <a:t> </a:t>
            </a:r>
            <a:r>
              <a:rPr lang="pt-BR" sz="2400" dirty="0" smtClean="0"/>
              <a:t>(100%).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10-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Melhorar o registro do programa de puerpério na UBS Governador Mão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Santa. </a:t>
            </a:r>
            <a:r>
              <a:rPr lang="pt-BR" sz="2400" dirty="0" smtClean="0">
                <a:solidFill>
                  <a:schemeClr val="accent2"/>
                </a:solidFill>
              </a:rPr>
              <a:t>Meta: 100%</a:t>
            </a:r>
          </a:p>
          <a:p>
            <a:pPr marL="0" indent="0">
              <a:buNone/>
            </a:pPr>
            <a:r>
              <a:rPr lang="pt-BR" sz="2400" dirty="0" smtClean="0"/>
              <a:t>10.1. </a:t>
            </a:r>
            <a:r>
              <a:rPr lang="pt-BR" sz="2400" dirty="0"/>
              <a:t>Proporção de puérperas com registro na ficha de acompanhamento do </a:t>
            </a:r>
            <a:r>
              <a:rPr lang="pt-BR" sz="2400" dirty="0" smtClean="0"/>
              <a:t>Programa (100%).</a:t>
            </a:r>
            <a:endParaRPr lang="pt-BR" sz="2400" dirty="0"/>
          </a:p>
        </p:txBody>
      </p:sp>
      <p:pic>
        <p:nvPicPr>
          <p:cNvPr id="3074" name="Picture 2" descr="D:\Pictures\2014-10-22 Ilha Grande\Ilha Grande 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8760"/>
            <a:ext cx="4038600" cy="37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44008" y="5193226"/>
            <a:ext cx="419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Atividade de educação em saúde na UBS</a:t>
            </a:r>
            <a:endParaRPr lang="pt-B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>
              <a:solidFill>
                <a:schemeClr val="accent2"/>
              </a:solidFill>
            </a:endParaRPr>
          </a:p>
          <a:p>
            <a:endParaRPr lang="pt-BR" sz="2400" dirty="0"/>
          </a:p>
        </p:txBody>
      </p:sp>
      <p:pic>
        <p:nvPicPr>
          <p:cNvPr id="4098" name="Picture 2" descr="D:\Pictures\2014-10-22 Ilha Grande\Ilha Grande 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24744"/>
            <a:ext cx="4038600" cy="38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572000" y="5013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i="1" dirty="0" smtClean="0"/>
              <a:t>Consulta a gestante pela enfermeira.</a:t>
            </a:r>
            <a:endParaRPr lang="pt-BR" i="1" dirty="0"/>
          </a:p>
        </p:txBody>
      </p:sp>
      <p:sp>
        <p:nvSpPr>
          <p:cNvPr id="5" name="Retângulo 4"/>
          <p:cNvSpPr/>
          <p:nvPr/>
        </p:nvSpPr>
        <p:spPr>
          <a:xfrm>
            <a:off x="251520" y="692696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 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11- </a:t>
            </a: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Promover saúde no pré-natal e puerpério na UBS Governador Mão Santa. </a:t>
            </a:r>
            <a:r>
              <a:rPr lang="pt-BR" sz="2400" dirty="0">
                <a:solidFill>
                  <a:schemeClr val="accent2"/>
                </a:solidFill>
              </a:rPr>
              <a:t>Meta: 100%</a:t>
            </a:r>
          </a:p>
          <a:p>
            <a:r>
              <a:rPr lang="pt-BR" sz="2400" dirty="0" smtClean="0"/>
              <a:t>11.1</a:t>
            </a:r>
            <a:r>
              <a:rPr lang="pt-BR" sz="2400" dirty="0"/>
              <a:t>. Proporção de puérperas que receberam orientação sobre os cuidados do recém-nascido.(100%)</a:t>
            </a:r>
          </a:p>
          <a:p>
            <a:r>
              <a:rPr lang="pt-BR" sz="2400" dirty="0" smtClean="0"/>
              <a:t>11.2</a:t>
            </a:r>
            <a:r>
              <a:rPr lang="pt-BR" sz="2400" dirty="0"/>
              <a:t>. Proporção de puérperas que receberam orientação sobre aleitamento materno exclusivo.(100%)</a:t>
            </a:r>
          </a:p>
          <a:p>
            <a:r>
              <a:rPr lang="pt-BR" sz="2400" dirty="0" smtClean="0"/>
              <a:t>11.3</a:t>
            </a:r>
            <a:r>
              <a:rPr lang="pt-BR" sz="2400" dirty="0"/>
              <a:t>. Proporção de puérperas que receberam orientação sobre planejamento familiar </a:t>
            </a:r>
            <a:r>
              <a:rPr lang="pt-BR" sz="2400" dirty="0" smtClean="0"/>
              <a:t>(</a:t>
            </a:r>
            <a:r>
              <a:rPr lang="pt-BR" sz="2400" dirty="0"/>
              <a:t>100%)</a:t>
            </a:r>
          </a:p>
        </p:txBody>
      </p:sp>
    </p:spTree>
    <p:extLst>
      <p:ext uri="{BB962C8B-B14F-4D97-AF65-F5344CB8AC3E}">
        <p14:creationId xmlns:p14="http://schemas.microsoft.com/office/powerpoint/2010/main" val="65104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Atendimentos a gestantes e puérperas;</a:t>
            </a:r>
          </a:p>
          <a:p>
            <a:r>
              <a:rPr lang="pt-BR" sz="2400" dirty="0" smtClean="0"/>
              <a:t>Início </a:t>
            </a:r>
            <a:r>
              <a:rPr lang="pt-BR" sz="2400" dirty="0"/>
              <a:t>do cadastro e cobertura das </a:t>
            </a:r>
            <a:r>
              <a:rPr lang="pt-BR" sz="2400" dirty="0" smtClean="0"/>
              <a:t>gestantes;</a:t>
            </a:r>
          </a:p>
          <a:p>
            <a:r>
              <a:rPr lang="pt-BR" sz="2400" dirty="0"/>
              <a:t>Melhoria dos registros;</a:t>
            </a:r>
          </a:p>
          <a:p>
            <a:r>
              <a:rPr lang="pt-BR" sz="2400" dirty="0"/>
              <a:t>Qualidade da atenção;</a:t>
            </a:r>
          </a:p>
          <a:p>
            <a:r>
              <a:rPr lang="pt-BR" sz="2400" dirty="0"/>
              <a:t>Melhoria na adesão por meio da busca ativa;</a:t>
            </a:r>
          </a:p>
          <a:p>
            <a:pPr marL="0" indent="0"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endParaRPr lang="pt-BR" sz="2400" dirty="0"/>
          </a:p>
        </p:txBody>
      </p:sp>
      <p:pic>
        <p:nvPicPr>
          <p:cNvPr id="5122" name="Picture 2" descr="D:\Pictures\2014-10-22 Ilha Grande\Ilha Grande 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32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57200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i="1" dirty="0" smtClean="0"/>
              <a:t>Reunião com ACS para orientações da intervenção.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585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intervenção proporcionou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pt-BR" sz="2400" dirty="0"/>
              <a:t>Ações educativas e preventivas</a:t>
            </a:r>
            <a:r>
              <a:rPr lang="pt-BR" sz="2400" dirty="0" smtClean="0"/>
              <a:t>;</a:t>
            </a:r>
          </a:p>
          <a:p>
            <a:r>
              <a:rPr lang="pt-BR" sz="2400" dirty="0"/>
              <a:t> Interação com a </a:t>
            </a:r>
            <a:r>
              <a:rPr lang="pt-BR" sz="2400" dirty="0" smtClean="0"/>
              <a:t>comunidade;</a:t>
            </a:r>
          </a:p>
          <a:p>
            <a:r>
              <a:rPr lang="pt-BR" sz="2400" dirty="0"/>
              <a:t>Qualificação da equipe/ aprofundamento teórico; </a:t>
            </a:r>
          </a:p>
          <a:p>
            <a:r>
              <a:rPr lang="pt-BR" sz="2400" dirty="0"/>
              <a:t>Atenção interdisciplinar e integração da equipe;</a:t>
            </a:r>
          </a:p>
          <a:p>
            <a:r>
              <a:rPr lang="pt-BR" sz="2400" dirty="0"/>
              <a:t>Aumento da quantidade de atendimento diário.</a:t>
            </a:r>
          </a:p>
          <a:p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6146" name="Picture 2" descr="D:\Pictures\2014-11-08 Ray 2014\Ray 2014 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038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27814" y="53234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i="1" dirty="0" smtClean="0"/>
              <a:t>Atividade de visita domiciliar com a enfermeira.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7726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Dificuldades</a:t>
            </a:r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r>
              <a:rPr lang="pt-BR" sz="2400" dirty="0"/>
              <a:t>Reclamação </a:t>
            </a:r>
            <a:r>
              <a:rPr lang="pt-BR" sz="2400" dirty="0" smtClean="0"/>
              <a:t>dos usuários pelo </a:t>
            </a:r>
            <a:r>
              <a:rPr lang="pt-BR" sz="2400" dirty="0"/>
              <a:t>aumento na demora nas </a:t>
            </a:r>
            <a:r>
              <a:rPr lang="pt-BR" sz="2400" dirty="0" smtClean="0"/>
              <a:t>consultas;</a:t>
            </a:r>
          </a:p>
          <a:p>
            <a:r>
              <a:rPr lang="pt-BR" sz="2400" dirty="0" smtClean="0"/>
              <a:t>Incremento das consultas a usuários de fora de nossa área de abrangência;</a:t>
            </a:r>
          </a:p>
          <a:p>
            <a:r>
              <a:rPr lang="pt-BR" sz="2400" dirty="0" smtClean="0"/>
              <a:t>Meu pouco domínio do português no início da intervenção, o que dificultava o trabalho;</a:t>
            </a:r>
          </a:p>
          <a:p>
            <a:r>
              <a:rPr lang="pt-BR" sz="2400" dirty="0" smtClean="0"/>
              <a:t>Mulheres que não aceitavam serem examinadas pelo médico (Exames de mamas e ginecológico).</a:t>
            </a:r>
          </a:p>
          <a:p>
            <a:pPr marL="0" indent="0">
              <a:buNone/>
            </a:pPr>
            <a:endParaRPr lang="pt-BR" sz="2400" dirty="0"/>
          </a:p>
          <a:p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443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Reflexão Crítica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Expectativas;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Significado;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400" dirty="0"/>
              <a:t>Aprendizados mais </a:t>
            </a:r>
            <a:r>
              <a:rPr lang="pt-BR" sz="2400" dirty="0" smtClean="0"/>
              <a:t>relevantes.</a:t>
            </a:r>
            <a:endParaRPr lang="pt-BR" sz="2400" dirty="0"/>
          </a:p>
          <a:p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7170" name="Picture 2" descr="D:\Pictures\cel 2015\20141128_094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527814" y="54490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i="1" dirty="0" smtClean="0"/>
              <a:t>Atividade de educação em saúde na praça municipal.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2353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lita helena\Desktop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2857519" cy="2143140"/>
          </a:xfrm>
          <a:prstGeom prst="rect">
            <a:avLst/>
          </a:prstGeom>
          <a:noFill/>
        </p:spPr>
      </p:pic>
      <p:pic>
        <p:nvPicPr>
          <p:cNvPr id="3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643314"/>
            <a:ext cx="3343312" cy="214314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555776" y="148478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OBRIGADO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64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Análise situacional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Atenção pré-natal e puerpério;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atenção pré-natal e o puerpério;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Quantidade aproximada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gestantes que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residiam na área de abrangência da UBS: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35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(segundo dados da planilha de coleta de dados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No período da análise situacional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11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gestantes acompanhadas.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 Quantidade aproximada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puérperas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residiam na área de abrangência da UBS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35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(segundo dados da planilha de coleta de dados)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20000"/>
              </a:lnSpc>
            </a:pPr>
            <a:endParaRPr lang="pt-BR" sz="2400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2400" spc="3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Atenção ao Pré-natal e Puerpério, na UBS Governador Mão Santa, Ilha Grande/PI.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b="1" dirty="0"/>
              <a:t>Monitoramento e avaliação:</a:t>
            </a:r>
          </a:p>
          <a:p>
            <a:pPr>
              <a:lnSpc>
                <a:spcPct val="110000"/>
              </a:lnSpc>
            </a:pPr>
            <a:r>
              <a:rPr lang="pt-BR" dirty="0"/>
              <a:t> </a:t>
            </a:r>
            <a:r>
              <a:rPr lang="pt-BR" dirty="0" smtClean="0"/>
              <a:t>Exames complementares;                                   </a:t>
            </a: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 Avaliação de ações  desenvolvidas;</a:t>
            </a:r>
          </a:p>
          <a:p>
            <a:pPr>
              <a:lnSpc>
                <a:spcPct val="110000"/>
              </a:lnSpc>
            </a:pPr>
            <a:r>
              <a:rPr lang="pt-BR" dirty="0"/>
              <a:t> Preenchimento da caderneta </a:t>
            </a:r>
            <a:r>
              <a:rPr lang="pt-BR" dirty="0" smtClean="0"/>
              <a:t>da gestante  e puérpera (Vacinas</a:t>
            </a:r>
            <a:r>
              <a:rPr lang="pt-BR" dirty="0"/>
              <a:t>);</a:t>
            </a:r>
          </a:p>
          <a:p>
            <a:pPr>
              <a:lnSpc>
                <a:spcPct val="110000"/>
              </a:lnSpc>
            </a:pPr>
            <a:r>
              <a:rPr lang="pt-BR" dirty="0"/>
              <a:t>Preenchimento da ficha espelho;</a:t>
            </a:r>
          </a:p>
          <a:p>
            <a:pPr>
              <a:lnSpc>
                <a:spcPct val="110000"/>
              </a:lnSpc>
            </a:pPr>
            <a:r>
              <a:rPr lang="pt-BR" dirty="0"/>
              <a:t> Avaliação da saúde bucal e orientações  </a:t>
            </a:r>
            <a:r>
              <a:rPr lang="pt-BR" dirty="0" smtClean="0"/>
              <a:t>sobre aleitamento materno;</a:t>
            </a: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Monitoramento </a:t>
            </a:r>
            <a:r>
              <a:rPr lang="pt-BR" dirty="0" smtClean="0"/>
              <a:t>das gestantes </a:t>
            </a:r>
            <a:r>
              <a:rPr lang="pt-BR" dirty="0"/>
              <a:t>em situação de risco;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Primeira Consulta;                                   </a:t>
            </a:r>
          </a:p>
          <a:p>
            <a:pPr>
              <a:lnSpc>
                <a:spcPct val="120000"/>
              </a:lnSpc>
            </a:pPr>
            <a:r>
              <a:rPr lang="pt-BR" dirty="0"/>
              <a:t> Orientações sobre aleitamento materno, nutrição e prevenção de acidentes </a:t>
            </a:r>
            <a:r>
              <a:rPr lang="pt-BR" dirty="0" smtClean="0"/>
              <a:t>durante a gravidez;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 Revisão dos </a:t>
            </a:r>
            <a:r>
              <a:rPr lang="pt-BR" dirty="0" smtClean="0"/>
              <a:t>prontuários;</a:t>
            </a: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 Registros atualizados;</a:t>
            </a:r>
          </a:p>
          <a:p>
            <a:pPr>
              <a:lnSpc>
                <a:spcPct val="120000"/>
              </a:lnSpc>
            </a:pPr>
            <a:r>
              <a:rPr lang="pt-BR" dirty="0"/>
              <a:t>Atividades de educação em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9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b="1" dirty="0"/>
              <a:t>Organização e gestão do serviço</a:t>
            </a:r>
            <a:r>
              <a:rPr lang="pt-BR" dirty="0"/>
              <a:t>:</a:t>
            </a:r>
          </a:p>
          <a:p>
            <a:pPr>
              <a:lnSpc>
                <a:spcPct val="110000"/>
              </a:lnSpc>
            </a:pPr>
            <a:r>
              <a:rPr lang="pt-BR" dirty="0"/>
              <a:t>Cadastramento das </a:t>
            </a:r>
            <a:r>
              <a:rPr lang="pt-BR" dirty="0" smtClean="0"/>
              <a:t>gestantes levando </a:t>
            </a:r>
            <a:r>
              <a:rPr lang="pt-BR" dirty="0"/>
              <a:t>a conta as prioridades;  </a:t>
            </a:r>
          </a:p>
          <a:p>
            <a:pPr>
              <a:lnSpc>
                <a:spcPct val="110000"/>
              </a:lnSpc>
            </a:pPr>
            <a:r>
              <a:rPr lang="pt-BR" dirty="0"/>
              <a:t>2 vagas disponíveis para </a:t>
            </a:r>
            <a:r>
              <a:rPr lang="pt-BR" dirty="0" smtClean="0"/>
              <a:t>gestantes e puérperas em </a:t>
            </a:r>
            <a:r>
              <a:rPr lang="pt-BR" dirty="0"/>
              <a:t>situação de risco;</a:t>
            </a:r>
          </a:p>
          <a:p>
            <a:pPr>
              <a:lnSpc>
                <a:spcPct val="110000"/>
              </a:lnSpc>
            </a:pPr>
            <a:r>
              <a:rPr lang="pt-BR" dirty="0"/>
              <a:t>Contato com a </a:t>
            </a:r>
            <a:r>
              <a:rPr lang="pt-BR" dirty="0" smtClean="0"/>
              <a:t>família (visita domiciliar);</a:t>
            </a: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Organização da busca ativa </a:t>
            </a:r>
            <a:r>
              <a:rPr lang="pt-BR" dirty="0" smtClean="0"/>
              <a:t>(gestantes e puérperas </a:t>
            </a:r>
            <a:r>
              <a:rPr lang="pt-BR" dirty="0"/>
              <a:t>faltosas);</a:t>
            </a:r>
          </a:p>
          <a:p>
            <a:pPr>
              <a:lnSpc>
                <a:spcPct val="110000"/>
              </a:lnSpc>
            </a:pPr>
            <a:r>
              <a:rPr lang="pt-BR" dirty="0"/>
              <a:t>Planejamento dos materiais necessários;</a:t>
            </a:r>
          </a:p>
          <a:p>
            <a:pPr>
              <a:lnSpc>
                <a:spcPct val="110000"/>
              </a:lnSpc>
            </a:pPr>
            <a:r>
              <a:rPr lang="pt-BR" dirty="0"/>
              <a:t>Capacitação dos profissionais;</a:t>
            </a:r>
          </a:p>
          <a:p>
            <a:pPr>
              <a:lnSpc>
                <a:spcPct val="110000"/>
              </a:lnSpc>
            </a:pPr>
            <a:r>
              <a:rPr lang="pt-BR" dirty="0"/>
              <a:t>Determinar a função de cada profissional na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35505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/>
              <a:t>Engajamento público</a:t>
            </a:r>
          </a:p>
          <a:p>
            <a:r>
              <a:rPr lang="pt-BR" dirty="0"/>
              <a:t> Orientação </a:t>
            </a:r>
            <a:r>
              <a:rPr lang="pt-BR" dirty="0" smtClean="0"/>
              <a:t>as gestantes</a:t>
            </a:r>
            <a:endParaRPr lang="pt-BR" dirty="0"/>
          </a:p>
          <a:p>
            <a:r>
              <a:rPr lang="pt-BR" dirty="0"/>
              <a:t> Manutenção dos registros</a:t>
            </a:r>
          </a:p>
          <a:p>
            <a:r>
              <a:rPr lang="pt-BR" dirty="0"/>
              <a:t> Participação da comunidade</a:t>
            </a:r>
          </a:p>
          <a:p>
            <a:r>
              <a:rPr lang="pt-BR" dirty="0"/>
              <a:t> Atividades de educação em saúde na sala de espera da unidade.</a:t>
            </a:r>
          </a:p>
          <a:p>
            <a:r>
              <a:rPr lang="pt-BR" dirty="0"/>
              <a:t>Orientação a comunidade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b="1" dirty="0"/>
              <a:t>Qualificação da prática clínica</a:t>
            </a:r>
          </a:p>
          <a:p>
            <a:r>
              <a:rPr lang="pt-BR" dirty="0"/>
              <a:t>Qualificação  e treinamento da equipe</a:t>
            </a:r>
          </a:p>
          <a:p>
            <a:r>
              <a:rPr lang="pt-BR" dirty="0"/>
              <a:t> Reuniões semanais da equipe</a:t>
            </a:r>
          </a:p>
          <a:p>
            <a:r>
              <a:rPr lang="pt-BR" dirty="0"/>
              <a:t> Registros adequados	</a:t>
            </a:r>
          </a:p>
          <a:p>
            <a:r>
              <a:rPr lang="pt-BR" dirty="0"/>
              <a:t>Determinar o papel de cada integrante da equipe na intervenção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49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accent5">
                    <a:lumMod val="75000"/>
                  </a:schemeClr>
                </a:solidFill>
              </a:rPr>
              <a:t>Logística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Protocolo de Atenção pré-natal Ministério de Saúde (Brasil, 2012)  </a:t>
            </a:r>
          </a:p>
          <a:p>
            <a:r>
              <a:rPr lang="pt-BR" dirty="0" smtClean="0"/>
              <a:t> Registros nos prontuários, fichas espelhos e planilha de coleta de dados;</a:t>
            </a:r>
          </a:p>
          <a:p>
            <a:r>
              <a:rPr lang="pt-BR" dirty="0" smtClean="0"/>
              <a:t>Reprodução da ficha espelho; </a:t>
            </a:r>
          </a:p>
          <a:p>
            <a:r>
              <a:rPr lang="pt-BR" dirty="0" smtClean="0"/>
              <a:t>Reunião com equipe de saúde (semanal);</a:t>
            </a:r>
          </a:p>
          <a:p>
            <a:r>
              <a:rPr lang="pt-BR" dirty="0" smtClean="0"/>
              <a:t>Reunião com a comunidade.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2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Classificação de </a:t>
            </a:r>
            <a:r>
              <a:rPr lang="pt-BR" dirty="0" smtClean="0"/>
              <a:t>risco;</a:t>
            </a:r>
            <a:endParaRPr lang="pt-BR" dirty="0"/>
          </a:p>
          <a:p>
            <a:r>
              <a:rPr lang="pt-BR" dirty="0"/>
              <a:t> Atendimentos clínicos (</a:t>
            </a:r>
            <a:r>
              <a:rPr lang="pt-BR" dirty="0" smtClean="0"/>
              <a:t>2 gestantes com prioridade </a:t>
            </a:r>
            <a:r>
              <a:rPr lang="pt-BR" dirty="0"/>
              <a:t>diárias</a:t>
            </a:r>
            <a:r>
              <a:rPr lang="pt-BR" dirty="0" smtClean="0"/>
              <a:t>);</a:t>
            </a:r>
            <a:endParaRPr lang="pt-BR" dirty="0"/>
          </a:p>
          <a:p>
            <a:r>
              <a:rPr lang="pt-BR" dirty="0"/>
              <a:t> Atividades educativas e </a:t>
            </a:r>
            <a:r>
              <a:rPr lang="pt-BR" dirty="0" smtClean="0"/>
              <a:t>preventivas;</a:t>
            </a:r>
            <a:endParaRPr lang="pt-BR" dirty="0"/>
          </a:p>
          <a:p>
            <a:r>
              <a:rPr lang="pt-BR" dirty="0"/>
              <a:t>Registro das </a:t>
            </a:r>
            <a:r>
              <a:rPr lang="pt-BR" dirty="0" smtClean="0"/>
              <a:t>informações;</a:t>
            </a:r>
            <a:endParaRPr lang="pt-BR" dirty="0"/>
          </a:p>
          <a:p>
            <a:r>
              <a:rPr lang="pt-BR" dirty="0"/>
              <a:t> Solicitar </a:t>
            </a:r>
            <a:r>
              <a:rPr lang="pt-BR" dirty="0" smtClean="0"/>
              <a:t>as gestantes </a:t>
            </a:r>
            <a:r>
              <a:rPr lang="pt-BR" dirty="0"/>
              <a:t>e </a:t>
            </a:r>
            <a:r>
              <a:rPr lang="pt-BR" dirty="0" smtClean="0"/>
              <a:t>puérperas </a:t>
            </a:r>
            <a:r>
              <a:rPr lang="pt-BR" dirty="0"/>
              <a:t>levar a </a:t>
            </a:r>
            <a:r>
              <a:rPr lang="pt-BR" dirty="0" smtClean="0"/>
              <a:t>caderneta </a:t>
            </a:r>
            <a:r>
              <a:rPr lang="pt-BR" dirty="0"/>
              <a:t>as consultas.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37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1455</Words>
  <Application>Microsoft Office PowerPoint</Application>
  <PresentationFormat>Apresentação na tela (4:3)</PresentationFormat>
  <Paragraphs>237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UNIVERSIDADE FEDERAL DE PELOTAS -   Universidade Aberta do SUS - UNASUS  Especialização em Saúde da Família  Modalidade a Distância  Turma 8 </vt:lpstr>
      <vt:lpstr>Análise Situacional</vt:lpstr>
      <vt:lpstr>Análise situacional</vt:lpstr>
      <vt:lpstr>Objetivo geral</vt:lpstr>
      <vt:lpstr>Metodologia</vt:lpstr>
      <vt:lpstr>Metodologia</vt:lpstr>
      <vt:lpstr>Metodologia</vt:lpstr>
      <vt:lpstr>Logística</vt:lpstr>
      <vt:lpstr>Logística</vt:lpstr>
      <vt:lpstr>Logística</vt:lpstr>
      <vt:lpstr>Resultados. Pré-natal.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Resultados. Puerpério</vt:lpstr>
      <vt:lpstr>Resultados </vt:lpstr>
      <vt:lpstr>Resultados </vt:lpstr>
      <vt:lpstr>Discussão</vt:lpstr>
      <vt:lpstr>Discussão</vt:lpstr>
      <vt:lpstr>Discussão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60</cp:revision>
  <dcterms:created xsi:type="dcterms:W3CDTF">2015-07-10T13:10:14Z</dcterms:created>
  <dcterms:modified xsi:type="dcterms:W3CDTF">2015-09-16T22:00:11Z</dcterms:modified>
</cp:coreProperties>
</file>