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4" r:id="rId1"/>
  </p:sldMasterIdLst>
  <p:notesMasterIdLst>
    <p:notesMasterId r:id="rId30"/>
  </p:notesMasterIdLst>
  <p:sldIdLst>
    <p:sldId id="256" r:id="rId2"/>
    <p:sldId id="257" r:id="rId3"/>
    <p:sldId id="271" r:id="rId4"/>
    <p:sldId id="301" r:id="rId5"/>
    <p:sldId id="270" r:id="rId6"/>
    <p:sldId id="272" r:id="rId7"/>
    <p:sldId id="258" r:id="rId8"/>
    <p:sldId id="259" r:id="rId9"/>
    <p:sldId id="303" r:id="rId10"/>
    <p:sldId id="260" r:id="rId11"/>
    <p:sldId id="302" r:id="rId12"/>
    <p:sldId id="280" r:id="rId13"/>
    <p:sldId id="282" r:id="rId14"/>
    <p:sldId id="283" r:id="rId15"/>
    <p:sldId id="284" r:id="rId16"/>
    <p:sldId id="285" r:id="rId17"/>
    <p:sldId id="287" r:id="rId18"/>
    <p:sldId id="304" r:id="rId19"/>
    <p:sldId id="290" r:id="rId20"/>
    <p:sldId id="291" r:id="rId21"/>
    <p:sldId id="292" r:id="rId22"/>
    <p:sldId id="293" r:id="rId23"/>
    <p:sldId id="297" r:id="rId24"/>
    <p:sldId id="295" r:id="rId25"/>
    <p:sldId id="298" r:id="rId26"/>
    <p:sldId id="299" r:id="rId27"/>
    <p:sldId id="305" r:id="rId28"/>
    <p:sldId id="30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tinha\AppData\Local\Temp\Planilha%20de%20Coleta%20de%20Dados%20Final%20-Raul-3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Usuario\Documents\LITERATURA\DOCENCIA\DOCENCIA%20BRASIL\ESF\MI%20PROYECTO\Planilha%20de%20Coleta%20de%20Dados%20Final%20-Raul.xls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uario\Documents\LITERATURA\DOCENCIA\DOCENCIA%20BRASIL\ESF\MI%20PROYECTO\Planilha%20de%20Coleta%20de%20Dados%20Final%20-Raul.xls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Usuario\Documents\LITERATURA\DOCENCIA\DOCENCIA%20BRASIL\ESF\MI%20PROYECTO\Planilha%20de%20Coleta%20de%20Dados%20Final%20-Raul.xls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C:\Users\Usuario\Documents\LITERATURA\DOCENCIA\DOCENCIA%20BRASIL\ESF\MI%20PROYECTO\Planilha%20de%20Coleta%20de%20Dados%20Final%20-Raul.xls" TargetMode="External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C:\Users\Usuario\Documents\LITERATURA\DOCENCIA\DOCENCIA%20BRASIL\ESF\MI%20PROYECTO\Planilha%20de%20Coleta%20de%20Dados%20Final%20-Raul.xls" TargetMode="External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C:\Users\Usuario\Documents\LITERATURA\DOCENCIA\DOCENCIA%20BRASIL\ESF\MI%20PROYECTO\Planilha%20de%20Coleta%20de%20Dados%20Final%20-Raul.xls" TargetMode="External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C:\Users\Usuario\Documents\LITERATURA\DOCENCIA\DOCENCIA%20BRASIL\ESF\MI%20PROYECTO\Planilha%20de%20Coleta%20de%20Dados%20Final%20-Raul.xls" TargetMode="External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93569553805774"/>
          <c:y val="0.12165526754411173"/>
          <c:w val="0.84677502714590469"/>
          <c:h val="0.725061976741958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'[Planilha de Coleta de Dados Final -Raul-3.xls]Indicadores'!$C$5</c:f>
              <c:strCache>
                <c:ptCount val="1"/>
                <c:pt idx="0">
                  <c:v>Proporção de mulheres entre 25 e 64 anos com exame em dia para detecção precoce do câncer de colo de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'[Planilha de Coleta de Dados Final -Raul-3.xls]Indicadores'!$D$4:$G$4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de Coleta de Dados Final -Raul-3.xls]Indicadores'!$D$5:$G$5</c:f>
              <c:numCache>
                <c:formatCode>0.0%</c:formatCode>
                <c:ptCount val="4"/>
                <c:pt idx="0">
                  <c:v>0.16527196652719664</c:v>
                </c:pt>
                <c:pt idx="1">
                  <c:v>0.20292887029288703</c:v>
                </c:pt>
                <c:pt idx="2">
                  <c:v>0.28242677824267781</c:v>
                </c:pt>
                <c:pt idx="3">
                  <c:v>0.34309623430962344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2971280"/>
        <c:axId val="222985968"/>
      </c:barChart>
      <c:catAx>
        <c:axId val="222971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22985968"/>
        <c:crosses val="autoZero"/>
        <c:auto val="1"/>
        <c:lblAlgn val="ctr"/>
        <c:lblOffset val="100"/>
        <c:noMultiLvlLbl val="0"/>
      </c:catAx>
      <c:valAx>
        <c:axId val="22298596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2297128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526315789473686"/>
          <c:y val="0.1576879472375172"/>
          <c:w val="0.85829959514170062"/>
          <c:h val="0.720382963493199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mulheres entre 50 e 69 anos com exame em dia para detecção precoce de câncer de mama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Indicadores!$D$9:$G$9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Indicadores!$D$10:$G$10</c:f>
              <c:numCache>
                <c:formatCode>0.0%</c:formatCode>
                <c:ptCount val="4"/>
                <c:pt idx="0">
                  <c:v>8.7837837837837829E-2</c:v>
                </c:pt>
                <c:pt idx="1">
                  <c:v>0.13513513513513545</c:v>
                </c:pt>
                <c:pt idx="2">
                  <c:v>0.14864864864864866</c:v>
                </c:pt>
                <c:pt idx="3">
                  <c:v>0.15540540540540601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2977264"/>
        <c:axId val="222976176"/>
      </c:barChart>
      <c:catAx>
        <c:axId val="222977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22976176"/>
        <c:crosses val="autoZero"/>
        <c:auto val="1"/>
        <c:lblAlgn val="ctr"/>
        <c:lblOffset val="100"/>
        <c:noMultiLvlLbl val="0"/>
      </c:catAx>
      <c:valAx>
        <c:axId val="22297617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22977264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447283028586149"/>
          <c:y val="0.16196180248805458"/>
          <c:w val="0.83755446819469481"/>
          <c:h val="0.709433429255077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mulheres com amostras satisfatórias do exame citopatológico de colo de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Indicadores!$D$14:$G$14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Indicadores!$D$15:$G$15</c:f>
              <c:numCache>
                <c:formatCode>0.0%</c:formatCode>
                <c:ptCount val="4"/>
                <c:pt idx="0">
                  <c:v>0.93670886075949478</c:v>
                </c:pt>
                <c:pt idx="1">
                  <c:v>0.94845360824742253</c:v>
                </c:pt>
                <c:pt idx="2">
                  <c:v>1</c:v>
                </c:pt>
                <c:pt idx="3">
                  <c:v>0.91463414634146345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2983248"/>
        <c:axId val="222973456"/>
      </c:barChart>
      <c:catAx>
        <c:axId val="222983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22973456"/>
        <c:crosses val="autoZero"/>
        <c:auto val="1"/>
        <c:lblAlgn val="ctr"/>
        <c:lblOffset val="100"/>
        <c:noMultiLvlLbl val="0"/>
      </c:catAx>
      <c:valAx>
        <c:axId val="22297345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22983248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079331384835772"/>
          <c:y val="0.14644416202858362"/>
          <c:w val="0.83789559816570691"/>
          <c:h val="0.724266785200235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Indicadores!$C$42</c:f>
              <c:strCache>
                <c:ptCount val="1"/>
                <c:pt idx="0">
                  <c:v>Proporção de mulheres com registro adequado do exame citopatológico de colo de útero.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Indicadores!$D$41:$G$41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Indicadores!$D$42:$G$42</c:f>
              <c:numCache>
                <c:formatCode>0.0%</c:formatCode>
                <c:ptCount val="4"/>
                <c:pt idx="0">
                  <c:v>0.79569892473118364</c:v>
                </c:pt>
                <c:pt idx="1">
                  <c:v>0.73228346456692917</c:v>
                </c:pt>
                <c:pt idx="2">
                  <c:v>0.77586206896551724</c:v>
                </c:pt>
                <c:pt idx="3">
                  <c:v>0.8333333333333337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2985424"/>
        <c:axId val="222974000"/>
      </c:barChart>
      <c:catAx>
        <c:axId val="222985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22974000"/>
        <c:crosses val="autoZero"/>
        <c:auto val="1"/>
        <c:lblAlgn val="ctr"/>
        <c:lblOffset val="100"/>
        <c:noMultiLvlLbl val="0"/>
      </c:catAx>
      <c:valAx>
        <c:axId val="22297400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22985424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84873949579809"/>
          <c:y val="0.12355007802608253"/>
          <c:w val="0.83613445378151263"/>
          <c:h val="0.75317501646955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Indicadores!$C$47</c:f>
              <c:strCache>
                <c:ptCount val="1"/>
                <c:pt idx="0">
                  <c:v>Proporção de mulheres com registro adequado da mamografia.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Indicadores!$D$46:$G$46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Indicadores!$D$47:$G$47</c:f>
              <c:numCache>
                <c:formatCode>0.0%</c:formatCode>
                <c:ptCount val="4"/>
                <c:pt idx="0">
                  <c:v>0.5</c:v>
                </c:pt>
                <c:pt idx="1">
                  <c:v>0.37777777777777877</c:v>
                </c:pt>
                <c:pt idx="2">
                  <c:v>0.36065573770491832</c:v>
                </c:pt>
                <c:pt idx="3">
                  <c:v>0.37096774193548487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2978352"/>
        <c:axId val="222970736"/>
      </c:barChart>
      <c:catAx>
        <c:axId val="222978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22970736"/>
        <c:crosses val="autoZero"/>
        <c:auto val="1"/>
        <c:lblAlgn val="ctr"/>
        <c:lblOffset val="100"/>
        <c:noMultiLvlLbl val="0"/>
      </c:catAx>
      <c:valAx>
        <c:axId val="22297073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22978352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01935919950707"/>
          <c:y val="0.13374803530943344"/>
          <c:w val="0.8365197811334365"/>
          <c:h val="0.73477861244356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Indicadores!$C$52</c:f>
              <c:strCache>
                <c:ptCount val="1"/>
                <c:pt idx="0">
                  <c:v>Proporção de mulheres entre 25 e 64 anos com pesquisa de sinais de alerta para câncer de colo de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Indicadores!$D$51:$G$51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Indicadores!$D$52:$G$52</c:f>
              <c:numCache>
                <c:formatCode>0.0%</c:formatCode>
                <c:ptCount val="4"/>
                <c:pt idx="0">
                  <c:v>0.93548387096774077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2576"/>
        <c:axId val="18892784"/>
      </c:barChart>
      <c:catAx>
        <c:axId val="18902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8892784"/>
        <c:crosses val="autoZero"/>
        <c:auto val="1"/>
        <c:lblAlgn val="ctr"/>
        <c:lblOffset val="100"/>
        <c:noMultiLvlLbl val="0"/>
      </c:catAx>
      <c:valAx>
        <c:axId val="1889278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8902576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421065399943873"/>
          <c:y val="0.14508393285371701"/>
          <c:w val="0.83789559816570691"/>
          <c:h val="0.723113351838214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Indicadores!$C$57</c:f>
              <c:strCache>
                <c:ptCount val="1"/>
                <c:pt idx="0">
                  <c:v>Proporção de mulheres entre 50 e 69 anos com avaliação de risco para câncer de mama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Indicadores!$D$56:$G$56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Indicadores!$D$57:$G$57</c:f>
              <c:numCache>
                <c:formatCode>0.0%</c:formatCode>
                <c:ptCount val="4"/>
                <c:pt idx="0">
                  <c:v>0.85714285714285765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2390928"/>
        <c:axId val="272400720"/>
      </c:barChart>
      <c:catAx>
        <c:axId val="272390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72400720"/>
        <c:crosses val="autoZero"/>
        <c:auto val="1"/>
        <c:lblAlgn val="ctr"/>
        <c:lblOffset val="100"/>
        <c:noMultiLvlLbl val="0"/>
      </c:catAx>
      <c:valAx>
        <c:axId val="27240072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72390928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421065399943873"/>
          <c:y val="0.14508393285371701"/>
          <c:w val="0.83789559816570691"/>
          <c:h val="0.723113351838214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Indicadores!$C$57</c:f>
              <c:strCache>
                <c:ptCount val="1"/>
                <c:pt idx="0">
                  <c:v>Proporção de mulheres entre 50 e 69 anos com avaliação de risco para câncer de mama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Indicadores!$D$56:$G$56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Indicadores!$D$57:$G$57</c:f>
              <c:numCache>
                <c:formatCode>0.0%</c:formatCode>
                <c:ptCount val="4"/>
                <c:pt idx="0">
                  <c:v>0.85714285714285765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2393648"/>
        <c:axId val="272394192"/>
      </c:barChart>
      <c:catAx>
        <c:axId val="272393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72394192"/>
        <c:crosses val="autoZero"/>
        <c:auto val="1"/>
        <c:lblAlgn val="ctr"/>
        <c:lblOffset val="100"/>
        <c:noMultiLvlLbl val="0"/>
      </c:catAx>
      <c:valAx>
        <c:axId val="27239419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72393648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01935919950707"/>
          <c:y val="0.13374803530943344"/>
          <c:w val="0.8365197811334365"/>
          <c:h val="0.73477861244356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Indicadores!$C$52</c:f>
              <c:strCache>
                <c:ptCount val="1"/>
                <c:pt idx="0">
                  <c:v>Proporção de mulheres entre 25 e 64 anos com pesquisa de sinais de alerta para câncer de colo de útero</c:v>
                </c:pt>
              </c:strCache>
            </c:strRef>
          </c:tx>
          <c:spPr>
            <a:solidFill>
              <a:srgbClr val="A53010">
                <a:lumMod val="60000"/>
                <a:lumOff val="40000"/>
              </a:srgbClr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Indicadores!$D$51:$G$51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Indicadores!$D$52:$G$52</c:f>
              <c:numCache>
                <c:formatCode>0.0%</c:formatCode>
                <c:ptCount val="4"/>
                <c:pt idx="0">
                  <c:v>0.93548387096774077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2399632"/>
        <c:axId val="272394736"/>
      </c:barChart>
      <c:catAx>
        <c:axId val="272399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72394736"/>
        <c:crosses val="autoZero"/>
        <c:auto val="1"/>
        <c:lblAlgn val="ctr"/>
        <c:lblOffset val="100"/>
        <c:noMultiLvlLbl val="0"/>
      </c:catAx>
      <c:valAx>
        <c:axId val="27239473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72399632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0.20148</cdr:x>
      <cdr:y>0.70927</cdr:y>
    </cdr:from>
    <cdr:to>
      <cdr:x>0.32053</cdr:x>
      <cdr:y>0.80486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149532" y="2968825"/>
          <a:ext cx="679268" cy="400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2000" dirty="0" smtClean="0">
              <a:latin typeface="Arial" panose="020B0604020202020204" pitchFamily="34" charset="0"/>
              <a:cs typeface="Arial" panose="020B0604020202020204" pitchFamily="34" charset="0"/>
            </a:rPr>
            <a:t>13</a:t>
          </a:r>
          <a:endParaRPr lang="pt-BR" sz="20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0.83542</cdr:x>
      <cdr:y>0.66148</cdr:y>
    </cdr:from>
    <cdr:to>
      <cdr:x>0.95448</cdr:x>
      <cdr:y>0.75706</cdr:y>
    </cdr:to>
    <cdr:sp macro="" textlink="">
      <cdr:nvSpPr>
        <cdr:cNvPr id="3" name="CaixaDeTexto 1"/>
        <cdr:cNvSpPr txBox="1"/>
      </cdr:nvSpPr>
      <cdr:spPr>
        <a:xfrm xmlns:a="http://schemas.openxmlformats.org/drawingml/2006/main">
          <a:off x="4766492" y="2768770"/>
          <a:ext cx="679268" cy="400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2000" dirty="0" smtClean="0">
              <a:latin typeface="Arial" panose="020B0604020202020204" pitchFamily="34" charset="0"/>
              <a:cs typeface="Arial" panose="020B0604020202020204" pitchFamily="34" charset="0"/>
            </a:rPr>
            <a:t>23</a:t>
          </a:r>
          <a:endParaRPr lang="pt-BR" sz="20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0.62962</cdr:x>
      <cdr:y>0.67097</cdr:y>
    </cdr:from>
    <cdr:to>
      <cdr:x>0.73036</cdr:x>
      <cdr:y>0.75706</cdr:y>
    </cdr:to>
    <cdr:sp macro="" textlink="">
      <cdr:nvSpPr>
        <cdr:cNvPr id="4" name="CaixaDeTexto 1"/>
        <cdr:cNvSpPr txBox="1"/>
      </cdr:nvSpPr>
      <cdr:spPr>
        <a:xfrm xmlns:a="http://schemas.openxmlformats.org/drawingml/2006/main">
          <a:off x="3592286" y="2808514"/>
          <a:ext cx="574765" cy="3603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2000" dirty="0" smtClean="0">
              <a:latin typeface="Arial" panose="020B0604020202020204" pitchFamily="34" charset="0"/>
              <a:cs typeface="Arial" panose="020B0604020202020204" pitchFamily="34" charset="0"/>
            </a:rPr>
            <a:t>22</a:t>
          </a:r>
          <a:endParaRPr lang="pt-BR" sz="20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0.40728</cdr:x>
      <cdr:y>0.67793</cdr:y>
    </cdr:from>
    <cdr:to>
      <cdr:x>0.52634</cdr:x>
      <cdr:y>0.77352</cdr:y>
    </cdr:to>
    <cdr:sp macro="" textlink="">
      <cdr:nvSpPr>
        <cdr:cNvPr id="5" name="CaixaDeTexto 1"/>
        <cdr:cNvSpPr txBox="1"/>
      </cdr:nvSpPr>
      <cdr:spPr>
        <a:xfrm xmlns:a="http://schemas.openxmlformats.org/drawingml/2006/main">
          <a:off x="2323738" y="2837641"/>
          <a:ext cx="679268" cy="400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2000" dirty="0" smtClean="0">
              <a:latin typeface="Arial" panose="020B0604020202020204" pitchFamily="34" charset="0"/>
              <a:cs typeface="Arial" panose="020B0604020202020204" pitchFamily="34" charset="0"/>
            </a:rPr>
            <a:t>20</a:t>
          </a:r>
          <a:endParaRPr lang="pt-BR" sz="20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0.18432</cdr:x>
      <cdr:y>0.39372</cdr:y>
    </cdr:from>
    <cdr:to>
      <cdr:x>0.28203</cdr:x>
      <cdr:y>0.49004</cdr:y>
    </cdr:to>
    <cdr:sp macro="" textlink="">
      <cdr:nvSpPr>
        <cdr:cNvPr id="2" name="CaixaDeTexto 7"/>
        <cdr:cNvSpPr txBox="1"/>
      </cdr:nvSpPr>
      <cdr:spPr>
        <a:xfrm xmlns:a="http://schemas.openxmlformats.org/drawingml/2006/main">
          <a:off x="1108891" y="1635516"/>
          <a:ext cx="587829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2000" dirty="0" smtClean="0">
              <a:latin typeface="Arial" panose="020B0604020202020204" pitchFamily="34" charset="0"/>
              <a:cs typeface="Arial" panose="020B0604020202020204" pitchFamily="34" charset="0"/>
            </a:rPr>
            <a:t>14</a:t>
          </a:r>
          <a:endParaRPr lang="pt-BR" sz="20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0.81402</cdr:x>
      <cdr:y>0.50542</cdr:y>
    </cdr:from>
    <cdr:to>
      <cdr:x>0.91173</cdr:x>
      <cdr:y>0.60174</cdr:y>
    </cdr:to>
    <cdr:sp macro="" textlink="">
      <cdr:nvSpPr>
        <cdr:cNvPr id="3" name="CaixaDeTexto 7"/>
        <cdr:cNvSpPr txBox="1"/>
      </cdr:nvSpPr>
      <cdr:spPr>
        <a:xfrm xmlns:a="http://schemas.openxmlformats.org/drawingml/2006/main">
          <a:off x="4897120" y="2099505"/>
          <a:ext cx="587829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2000" dirty="0" smtClean="0">
              <a:latin typeface="Arial" panose="020B0604020202020204" pitchFamily="34" charset="0"/>
              <a:cs typeface="Arial" panose="020B0604020202020204" pitchFamily="34" charset="0"/>
            </a:rPr>
            <a:t>23</a:t>
          </a:r>
          <a:endParaRPr lang="pt-BR" sz="20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0.6034</cdr:x>
      <cdr:y>0.50542</cdr:y>
    </cdr:from>
    <cdr:to>
      <cdr:x>0.70111</cdr:x>
      <cdr:y>0.60174</cdr:y>
    </cdr:to>
    <cdr:sp macro="" textlink="">
      <cdr:nvSpPr>
        <cdr:cNvPr id="4" name="CaixaDeTexto 7"/>
        <cdr:cNvSpPr txBox="1"/>
      </cdr:nvSpPr>
      <cdr:spPr>
        <a:xfrm xmlns:a="http://schemas.openxmlformats.org/drawingml/2006/main">
          <a:off x="3630023" y="2099505"/>
          <a:ext cx="587829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2000" dirty="0" smtClean="0">
              <a:latin typeface="Arial" panose="020B0604020202020204" pitchFamily="34" charset="0"/>
              <a:cs typeface="Arial" panose="020B0604020202020204" pitchFamily="34" charset="0"/>
            </a:rPr>
            <a:t>21</a:t>
          </a:r>
          <a:endParaRPr lang="pt-BR" sz="20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0.39495</cdr:x>
      <cdr:y>0.50542</cdr:y>
    </cdr:from>
    <cdr:to>
      <cdr:x>0.49266</cdr:x>
      <cdr:y>0.60174</cdr:y>
    </cdr:to>
    <cdr:sp macro="" textlink="">
      <cdr:nvSpPr>
        <cdr:cNvPr id="5" name="CaixaDeTexto 7"/>
        <cdr:cNvSpPr txBox="1"/>
      </cdr:nvSpPr>
      <cdr:spPr>
        <a:xfrm xmlns:a="http://schemas.openxmlformats.org/drawingml/2006/main">
          <a:off x="2375988" y="2099505"/>
          <a:ext cx="587829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2000" dirty="0" smtClean="0">
              <a:latin typeface="Arial" panose="020B0604020202020204" pitchFamily="34" charset="0"/>
              <a:cs typeface="Arial" panose="020B0604020202020204" pitchFamily="34" charset="0"/>
            </a:rPr>
            <a:t>17</a:t>
          </a:r>
          <a:endParaRPr lang="pt-BR" sz="20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0.17756</cdr:x>
      <cdr:y>0.09907</cdr:y>
    </cdr:from>
    <cdr:to>
      <cdr:x>0.26756</cdr:x>
      <cdr:y>0.21422</cdr:y>
    </cdr:to>
    <cdr:sp macro="" textlink="">
      <cdr:nvSpPr>
        <cdr:cNvPr id="2" name="CaixaDeTexto 7"/>
        <cdr:cNvSpPr txBox="1"/>
      </cdr:nvSpPr>
      <cdr:spPr>
        <a:xfrm xmlns:a="http://schemas.openxmlformats.org/drawingml/2006/main">
          <a:off x="1159690" y="408936"/>
          <a:ext cx="587829" cy="47531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2000" dirty="0" smtClean="0">
              <a:latin typeface="Arial" panose="020B0604020202020204" pitchFamily="34" charset="0"/>
              <a:cs typeface="Arial" panose="020B0604020202020204" pitchFamily="34" charset="0"/>
            </a:rPr>
            <a:t>87</a:t>
          </a:r>
          <a:endParaRPr lang="pt-BR" sz="20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0.796</cdr:x>
      <cdr:y>0.04114</cdr:y>
    </cdr:from>
    <cdr:to>
      <cdr:x>0.90356</cdr:x>
      <cdr:y>0.15629</cdr:y>
    </cdr:to>
    <cdr:sp macro="" textlink="">
      <cdr:nvSpPr>
        <cdr:cNvPr id="3" name="CaixaDeTexto 7"/>
        <cdr:cNvSpPr txBox="1"/>
      </cdr:nvSpPr>
      <cdr:spPr>
        <a:xfrm xmlns:a="http://schemas.openxmlformats.org/drawingml/2006/main">
          <a:off x="5199017" y="169817"/>
          <a:ext cx="702491" cy="4753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2000" dirty="0" smtClean="0">
              <a:latin typeface="Arial" panose="020B0604020202020204" pitchFamily="34" charset="0"/>
              <a:cs typeface="Arial" panose="020B0604020202020204" pitchFamily="34" charset="0"/>
            </a:rPr>
            <a:t>180</a:t>
          </a:r>
          <a:endParaRPr lang="pt-BR" sz="20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0.594</cdr:x>
      <cdr:y>0.05696</cdr:y>
    </cdr:from>
    <cdr:to>
      <cdr:x>0.69956</cdr:x>
      <cdr:y>0.17211</cdr:y>
    </cdr:to>
    <cdr:sp macro="" textlink="">
      <cdr:nvSpPr>
        <cdr:cNvPr id="4" name="CaixaDeTexto 7"/>
        <cdr:cNvSpPr txBox="1"/>
      </cdr:nvSpPr>
      <cdr:spPr>
        <a:xfrm xmlns:a="http://schemas.openxmlformats.org/drawingml/2006/main">
          <a:off x="3879668" y="235131"/>
          <a:ext cx="689429" cy="47531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2000" dirty="0" smtClean="0">
              <a:latin typeface="Arial" panose="020B0604020202020204" pitchFamily="34" charset="0"/>
              <a:cs typeface="Arial" panose="020B0604020202020204" pitchFamily="34" charset="0"/>
            </a:rPr>
            <a:t>174</a:t>
          </a:r>
          <a:endParaRPr lang="pt-BR" sz="20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0.37356</cdr:x>
      <cdr:y>0.05696</cdr:y>
    </cdr:from>
    <cdr:to>
      <cdr:x>0.494</cdr:x>
      <cdr:y>0.17211</cdr:y>
    </cdr:to>
    <cdr:sp macro="" textlink="">
      <cdr:nvSpPr>
        <cdr:cNvPr id="5" name="CaixaDeTexto 7"/>
        <cdr:cNvSpPr txBox="1"/>
      </cdr:nvSpPr>
      <cdr:spPr>
        <a:xfrm xmlns:a="http://schemas.openxmlformats.org/drawingml/2006/main">
          <a:off x="2439851" y="235131"/>
          <a:ext cx="786675" cy="47531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2000" dirty="0" smtClean="0">
              <a:latin typeface="Arial" panose="020B0604020202020204" pitchFamily="34" charset="0"/>
              <a:cs typeface="Arial" panose="020B0604020202020204" pitchFamily="34" charset="0"/>
            </a:rPr>
            <a:t>127</a:t>
          </a:r>
          <a:endParaRPr lang="pt-BR" sz="20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0.19476</cdr:x>
      <cdr:y>0.15952</cdr:y>
    </cdr:from>
    <cdr:to>
      <cdr:x>0.29588</cdr:x>
      <cdr:y>0.26305</cdr:y>
    </cdr:to>
    <cdr:sp macro="" textlink="">
      <cdr:nvSpPr>
        <cdr:cNvPr id="2" name="CaixaDeTexto 7"/>
        <cdr:cNvSpPr txBox="1"/>
      </cdr:nvSpPr>
      <cdr:spPr>
        <a:xfrm xmlns:a="http://schemas.openxmlformats.org/drawingml/2006/main">
          <a:off x="1132113" y="616489"/>
          <a:ext cx="587829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2000" dirty="0" smtClean="0">
              <a:latin typeface="Arial" panose="020B0604020202020204" pitchFamily="34" charset="0"/>
              <a:cs typeface="Arial" panose="020B0604020202020204" pitchFamily="34" charset="0"/>
            </a:rPr>
            <a:t>24</a:t>
          </a:r>
          <a:endParaRPr lang="pt-BR" sz="20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</cdr:x>
      <cdr:y>0.0676</cdr:y>
    </cdr:from>
    <cdr:to>
      <cdr:x>0.50262</cdr:x>
      <cdr:y>0.17113</cdr:y>
    </cdr:to>
    <cdr:sp macro="" textlink="">
      <cdr:nvSpPr>
        <cdr:cNvPr id="3" name="CaixaDeTexto 7"/>
        <cdr:cNvSpPr txBox="1"/>
      </cdr:nvSpPr>
      <cdr:spPr>
        <a:xfrm xmlns:a="http://schemas.openxmlformats.org/drawingml/2006/main">
          <a:off x="2325190" y="261257"/>
          <a:ext cx="596536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2000" dirty="0" smtClean="0">
              <a:latin typeface="Arial" panose="020B0604020202020204" pitchFamily="34" charset="0"/>
              <a:cs typeface="Arial" panose="020B0604020202020204" pitchFamily="34" charset="0"/>
            </a:rPr>
            <a:t>45</a:t>
          </a:r>
          <a:endParaRPr lang="pt-BR" sz="20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0.6015</cdr:x>
      <cdr:y>0.0676</cdr:y>
    </cdr:from>
    <cdr:to>
      <cdr:x>0.70262</cdr:x>
      <cdr:y>0.17113</cdr:y>
    </cdr:to>
    <cdr:sp macro="" textlink="">
      <cdr:nvSpPr>
        <cdr:cNvPr id="4" name="CaixaDeTexto 7"/>
        <cdr:cNvSpPr txBox="1"/>
      </cdr:nvSpPr>
      <cdr:spPr>
        <a:xfrm xmlns:a="http://schemas.openxmlformats.org/drawingml/2006/main">
          <a:off x="3496490" y="261257"/>
          <a:ext cx="587829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2000" dirty="0" smtClean="0">
              <a:latin typeface="Arial" panose="020B0604020202020204" pitchFamily="34" charset="0"/>
              <a:cs typeface="Arial" panose="020B0604020202020204" pitchFamily="34" charset="0"/>
            </a:rPr>
            <a:t>60</a:t>
          </a:r>
          <a:endParaRPr lang="pt-BR" sz="20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0.81498</cdr:x>
      <cdr:y>0.04122</cdr:y>
    </cdr:from>
    <cdr:to>
      <cdr:x>0.9161</cdr:x>
      <cdr:y>0.14475</cdr:y>
    </cdr:to>
    <cdr:sp macro="" textlink="">
      <cdr:nvSpPr>
        <cdr:cNvPr id="5" name="CaixaDeTexto 7"/>
        <cdr:cNvSpPr txBox="1"/>
      </cdr:nvSpPr>
      <cdr:spPr>
        <a:xfrm xmlns:a="http://schemas.openxmlformats.org/drawingml/2006/main">
          <a:off x="4737461" y="159290"/>
          <a:ext cx="587829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2000" dirty="0" smtClean="0">
              <a:latin typeface="Arial" panose="020B0604020202020204" pitchFamily="34" charset="0"/>
              <a:cs typeface="Arial" panose="020B0604020202020204" pitchFamily="34" charset="0"/>
            </a:rPr>
            <a:t>62</a:t>
          </a:r>
          <a:endParaRPr lang="pt-BR" sz="20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0.19476</cdr:x>
      <cdr:y>0.15952</cdr:y>
    </cdr:from>
    <cdr:to>
      <cdr:x>0.29588</cdr:x>
      <cdr:y>0.26305</cdr:y>
    </cdr:to>
    <cdr:sp macro="" textlink="">
      <cdr:nvSpPr>
        <cdr:cNvPr id="2" name="CaixaDeTexto 7"/>
        <cdr:cNvSpPr txBox="1"/>
      </cdr:nvSpPr>
      <cdr:spPr>
        <a:xfrm xmlns:a="http://schemas.openxmlformats.org/drawingml/2006/main">
          <a:off x="1132113" y="616489"/>
          <a:ext cx="587829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2000" dirty="0" smtClean="0">
              <a:latin typeface="Arial" panose="020B0604020202020204" pitchFamily="34" charset="0"/>
              <a:cs typeface="Arial" panose="020B0604020202020204" pitchFamily="34" charset="0"/>
            </a:rPr>
            <a:t>24</a:t>
          </a:r>
          <a:endParaRPr lang="pt-BR" sz="20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</cdr:x>
      <cdr:y>0.0676</cdr:y>
    </cdr:from>
    <cdr:to>
      <cdr:x>0.50262</cdr:x>
      <cdr:y>0.17113</cdr:y>
    </cdr:to>
    <cdr:sp macro="" textlink="">
      <cdr:nvSpPr>
        <cdr:cNvPr id="3" name="CaixaDeTexto 7"/>
        <cdr:cNvSpPr txBox="1"/>
      </cdr:nvSpPr>
      <cdr:spPr>
        <a:xfrm xmlns:a="http://schemas.openxmlformats.org/drawingml/2006/main">
          <a:off x="2325190" y="261257"/>
          <a:ext cx="596536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2000" dirty="0" smtClean="0">
              <a:latin typeface="Arial" panose="020B0604020202020204" pitchFamily="34" charset="0"/>
              <a:cs typeface="Arial" panose="020B0604020202020204" pitchFamily="34" charset="0"/>
            </a:rPr>
            <a:t>45</a:t>
          </a:r>
          <a:endParaRPr lang="pt-BR" sz="20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0.6015</cdr:x>
      <cdr:y>0.0676</cdr:y>
    </cdr:from>
    <cdr:to>
      <cdr:x>0.70262</cdr:x>
      <cdr:y>0.17113</cdr:y>
    </cdr:to>
    <cdr:sp macro="" textlink="">
      <cdr:nvSpPr>
        <cdr:cNvPr id="4" name="CaixaDeTexto 7"/>
        <cdr:cNvSpPr txBox="1"/>
      </cdr:nvSpPr>
      <cdr:spPr>
        <a:xfrm xmlns:a="http://schemas.openxmlformats.org/drawingml/2006/main">
          <a:off x="3496490" y="261257"/>
          <a:ext cx="587829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2000" dirty="0" smtClean="0">
              <a:latin typeface="Arial" panose="020B0604020202020204" pitchFamily="34" charset="0"/>
              <a:cs typeface="Arial" panose="020B0604020202020204" pitchFamily="34" charset="0"/>
            </a:rPr>
            <a:t>60</a:t>
          </a:r>
          <a:endParaRPr lang="pt-BR" sz="20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0.81498</cdr:x>
      <cdr:y>0.05143</cdr:y>
    </cdr:from>
    <cdr:to>
      <cdr:x>0.9161</cdr:x>
      <cdr:y>0.15496</cdr:y>
    </cdr:to>
    <cdr:sp macro="" textlink="">
      <cdr:nvSpPr>
        <cdr:cNvPr id="5" name="CaixaDeTexto 7"/>
        <cdr:cNvSpPr txBox="1"/>
      </cdr:nvSpPr>
      <cdr:spPr>
        <a:xfrm xmlns:a="http://schemas.openxmlformats.org/drawingml/2006/main">
          <a:off x="4737456" y="197414"/>
          <a:ext cx="587808" cy="3974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2000" dirty="0" smtClean="0">
              <a:latin typeface="Arial" panose="020B0604020202020204" pitchFamily="34" charset="0"/>
              <a:cs typeface="Arial" panose="020B0604020202020204" pitchFamily="34" charset="0"/>
            </a:rPr>
            <a:t>62</a:t>
          </a:r>
          <a:endParaRPr lang="pt-BR" sz="20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0.17953</cdr:x>
      <cdr:y>0.31444</cdr:y>
    </cdr:from>
    <cdr:to>
      <cdr:x>0.33908</cdr:x>
      <cdr:y>0.41867</cdr:y>
    </cdr:to>
    <cdr:sp macro="" textlink="">
      <cdr:nvSpPr>
        <cdr:cNvPr id="6" name="CaixaDeTexto 7"/>
        <cdr:cNvSpPr txBox="1"/>
      </cdr:nvSpPr>
      <cdr:spPr>
        <a:xfrm xmlns:a="http://schemas.openxmlformats.org/drawingml/2006/main">
          <a:off x="1043577" y="1207004"/>
          <a:ext cx="927463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2000" b="1" dirty="0" smtClean="0">
              <a:latin typeface="Arial" panose="020B0604020202020204" pitchFamily="34" charset="0"/>
              <a:cs typeface="Arial" panose="020B0604020202020204" pitchFamily="34" charset="0"/>
            </a:rPr>
            <a:t>87,5%</a:t>
          </a:r>
          <a:endParaRPr lang="pt-BR" sz="20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0.20052</cdr:x>
      <cdr:y>0.09573</cdr:y>
    </cdr:from>
    <cdr:to>
      <cdr:x>0.31633</cdr:x>
      <cdr:y>0.19817</cdr:y>
    </cdr:to>
    <cdr:sp macro="" textlink="">
      <cdr:nvSpPr>
        <cdr:cNvPr id="2" name="CaixaDeTexto 7"/>
        <cdr:cNvSpPr txBox="1"/>
      </cdr:nvSpPr>
      <cdr:spPr>
        <a:xfrm xmlns:a="http://schemas.openxmlformats.org/drawingml/2006/main">
          <a:off x="1026786" y="373884"/>
          <a:ext cx="593007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2000" dirty="0" smtClean="0">
              <a:latin typeface="Arial" panose="020B0604020202020204" pitchFamily="34" charset="0"/>
              <a:cs typeface="Arial" panose="020B0604020202020204" pitchFamily="34" charset="0"/>
            </a:rPr>
            <a:t>87</a:t>
          </a:r>
          <a:endParaRPr lang="pt-BR" sz="20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0.82151</cdr:x>
      <cdr:y>0.04114</cdr:y>
    </cdr:from>
    <cdr:to>
      <cdr:x>0.95663</cdr:x>
      <cdr:y>0.14358</cdr:y>
    </cdr:to>
    <cdr:sp macro="" textlink="">
      <cdr:nvSpPr>
        <cdr:cNvPr id="3" name="CaixaDeTexto 7"/>
        <cdr:cNvSpPr txBox="1"/>
      </cdr:nvSpPr>
      <cdr:spPr>
        <a:xfrm xmlns:a="http://schemas.openxmlformats.org/drawingml/2006/main">
          <a:off x="4206657" y="160684"/>
          <a:ext cx="691913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2000" dirty="0" smtClean="0">
              <a:latin typeface="Arial" panose="020B0604020202020204" pitchFamily="34" charset="0"/>
              <a:cs typeface="Arial" panose="020B0604020202020204" pitchFamily="34" charset="0"/>
            </a:rPr>
            <a:t>180</a:t>
          </a:r>
          <a:endParaRPr lang="pt-BR" sz="20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0.61441</cdr:x>
      <cdr:y>0.05696</cdr:y>
    </cdr:from>
    <cdr:to>
      <cdr:x>0.7398</cdr:x>
      <cdr:y>0.1594</cdr:y>
    </cdr:to>
    <cdr:sp macro="" textlink="">
      <cdr:nvSpPr>
        <cdr:cNvPr id="4" name="CaixaDeTexto 7"/>
        <cdr:cNvSpPr txBox="1"/>
      </cdr:nvSpPr>
      <cdr:spPr>
        <a:xfrm xmlns:a="http://schemas.openxmlformats.org/drawingml/2006/main">
          <a:off x="3146162" y="222474"/>
          <a:ext cx="642065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2000" dirty="0" smtClean="0">
              <a:latin typeface="Arial" panose="020B0604020202020204" pitchFamily="34" charset="0"/>
              <a:cs typeface="Arial" panose="020B0604020202020204" pitchFamily="34" charset="0"/>
            </a:rPr>
            <a:t>174</a:t>
          </a:r>
          <a:endParaRPr lang="pt-BR" sz="20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0.40162</cdr:x>
      <cdr:y>0.05027</cdr:y>
    </cdr:from>
    <cdr:to>
      <cdr:x>0.54308</cdr:x>
      <cdr:y>0.15553</cdr:y>
    </cdr:to>
    <cdr:sp macro="" textlink="">
      <cdr:nvSpPr>
        <cdr:cNvPr id="5" name="CaixaDeTexto 7"/>
        <cdr:cNvSpPr txBox="1"/>
      </cdr:nvSpPr>
      <cdr:spPr>
        <a:xfrm xmlns:a="http://schemas.openxmlformats.org/drawingml/2006/main">
          <a:off x="2009340" y="191095"/>
          <a:ext cx="707735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2000" dirty="0" smtClean="0">
              <a:latin typeface="Arial" panose="020B0604020202020204" pitchFamily="34" charset="0"/>
              <a:cs typeface="Arial" panose="020B0604020202020204" pitchFamily="34" charset="0"/>
            </a:rPr>
            <a:t>127</a:t>
          </a:r>
          <a:endParaRPr lang="pt-BR" sz="20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0.17602</cdr:x>
      <cdr:y>0.20907</cdr:y>
    </cdr:from>
    <cdr:to>
      <cdr:x>0.35714</cdr:x>
      <cdr:y>0.31151</cdr:y>
    </cdr:to>
    <cdr:sp macro="" textlink="">
      <cdr:nvSpPr>
        <cdr:cNvPr id="6" name="CaixaDeTexto 7"/>
        <cdr:cNvSpPr txBox="1"/>
      </cdr:nvSpPr>
      <cdr:spPr>
        <a:xfrm xmlns:a="http://schemas.openxmlformats.org/drawingml/2006/main">
          <a:off x="901337" y="816570"/>
          <a:ext cx="927463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2000" b="1" dirty="0" smtClean="0">
              <a:latin typeface="Arial" panose="020B0604020202020204" pitchFamily="34" charset="0"/>
              <a:cs typeface="Arial" panose="020B0604020202020204" pitchFamily="34" charset="0"/>
            </a:rPr>
            <a:t>93,5%</a:t>
          </a:r>
          <a:endParaRPr lang="pt-BR" sz="20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FDE7C-9387-4948-BCEA-B24050E41B4E}" type="datetimeFigureOut">
              <a:rPr lang="en-US" smtClean="0"/>
              <a:t>6/13/2015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7BA4F-E67F-4103-ADC7-8A1C3BA9FA0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60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7BA4F-E67F-4103-ADC7-8A1C3BA9FA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82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7BA4F-E67F-4103-ADC7-8A1C3BA9FA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46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B5A0-7613-41F4-80DC-7244252C3935}" type="datetime1">
              <a:rPr lang="en-US" smtClean="0"/>
              <a:t>6/13/2015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AE414D7-04C2-459C-AD93-CB950BFBBEC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748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EAC68-D73B-4D89-8727-68F45C65BA16}" type="datetime1">
              <a:rPr lang="en-US" smtClean="0"/>
              <a:t>6/13/2015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AE414D7-04C2-459C-AD93-CB950BFBBEC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19207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EAC68-D73B-4D89-8727-68F45C65BA16}" type="datetime1">
              <a:rPr lang="en-US" smtClean="0"/>
              <a:t>6/13/2015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AE414D7-04C2-459C-AD93-CB950BFBBEC6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099158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EAC68-D73B-4D89-8727-68F45C65BA16}" type="datetime1">
              <a:rPr lang="en-US" smtClean="0"/>
              <a:t>6/13/2015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E414D7-04C2-459C-AD93-CB950BFBBEC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5414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EAC68-D73B-4D89-8727-68F45C65BA16}" type="datetime1">
              <a:rPr lang="en-US" smtClean="0"/>
              <a:t>6/13/2015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E414D7-04C2-459C-AD93-CB950BFBBEC6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478142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EAC68-D73B-4D89-8727-68F45C65BA16}" type="datetime1">
              <a:rPr lang="en-US" smtClean="0"/>
              <a:t>6/13/2015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E414D7-04C2-459C-AD93-CB950BFBBEC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74248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8FEA-A7BE-4D43-A197-874598E74AE4}" type="datetime1">
              <a:rPr lang="en-US" smtClean="0"/>
              <a:t>6/13/2015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414D7-04C2-459C-AD93-CB950BFBBEC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8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84431-BEB3-4038-8195-621C567F88BA}" type="datetime1">
              <a:rPr lang="en-US" smtClean="0"/>
              <a:t>6/13/2015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414D7-04C2-459C-AD93-CB950BFBBEC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383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0EBE-EB46-4992-8F04-675F2C7B825A}" type="datetime1">
              <a:rPr lang="en-US" smtClean="0"/>
              <a:t>6/13/2015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414D7-04C2-459C-AD93-CB950BFBBEC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568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147F-A99B-403E-9FEE-73CA0D4D148F}" type="datetime1">
              <a:rPr lang="en-US" smtClean="0"/>
              <a:t>6/13/2015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AE414D7-04C2-459C-AD93-CB950BFBBEC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540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5EA8-709E-482E-9E82-A1A7FA33DCD6}" type="datetime1">
              <a:rPr lang="en-US" smtClean="0"/>
              <a:t>6/13/2015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AE414D7-04C2-459C-AD93-CB950BFBBEC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32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7DB5-F574-4966-86B8-74B2FBA8F93A}" type="datetime1">
              <a:rPr lang="en-US" smtClean="0"/>
              <a:t>6/13/2015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AE414D7-04C2-459C-AD93-CB950BFBBEC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286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AE7FC-7A8B-431D-B834-A6827CA847C7}" type="datetime1">
              <a:rPr lang="en-US" smtClean="0"/>
              <a:t>6/13/2015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414D7-04C2-459C-AD93-CB950BFBBEC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61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00637-3229-444E-854A-A9B96410B300}" type="datetime1">
              <a:rPr lang="en-US" smtClean="0"/>
              <a:t>6/13/2015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414D7-04C2-459C-AD93-CB950BFBBEC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882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15C5-72F8-434C-9FC3-F86229FF33AD}" type="datetime1">
              <a:rPr lang="en-US" smtClean="0"/>
              <a:t>6/13/2015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414D7-04C2-459C-AD93-CB950BFBBEC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196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1A6E-EE30-42AB-B528-F9FD03A17DBA}" type="datetime1">
              <a:rPr lang="en-US" smtClean="0"/>
              <a:t>6/13/2015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E414D7-04C2-459C-AD93-CB950BFBBEC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994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EAC68-D73B-4D89-8727-68F45C65BA16}" type="datetime1">
              <a:rPr lang="en-US" smtClean="0"/>
              <a:t>6/13/2015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AE414D7-04C2-459C-AD93-CB950BFBBEC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561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ho.int/cancer/about/facts/es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85554" y="2378714"/>
            <a:ext cx="9144000" cy="2464420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pPr algn="just">
              <a:spcBef>
                <a:spcPts val="0"/>
              </a:spcBef>
            </a:pPr>
            <a:r>
              <a:rPr lang="pt-B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Melhoria 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prevenção e do controle dos cânceres do colo do útero e da mama na </a:t>
            </a:r>
            <a:r>
              <a:rPr lang="pt-B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UBS 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Centro, </a:t>
            </a:r>
            <a:r>
              <a:rPr lang="pt-B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Esperantina/PI</a:t>
            </a:r>
          </a:p>
          <a:p>
            <a:endParaRPr lang="pt-BR" dirty="0" smtClean="0"/>
          </a:p>
          <a:p>
            <a:endParaRPr lang="pt-BR" dirty="0"/>
          </a:p>
          <a:p>
            <a:endParaRPr lang="en-US" dirty="0"/>
          </a:p>
        </p:txBody>
      </p:sp>
      <p:sp>
        <p:nvSpPr>
          <p:cNvPr id="4" name="Retângulo 3"/>
          <p:cNvSpPr/>
          <p:nvPr/>
        </p:nvSpPr>
        <p:spPr>
          <a:xfrm>
            <a:off x="2481943" y="215583"/>
            <a:ext cx="81512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UNIVERSIDADE FEDERAL DE PELOTAS</a:t>
            </a:r>
          </a:p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UNIVERSIDADE ABERTA DO SUS</a:t>
            </a:r>
          </a:p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ESPECIALIZAÇÃO EM SAÚDE DA FAMÍLIA</a:t>
            </a:r>
          </a:p>
        </p:txBody>
      </p:sp>
      <p:pic>
        <p:nvPicPr>
          <p:cNvPr id="5" name="Imagem 4" descr="http://upload.wikimedia.org/wikipedia/commons/4/49/UFPEL-ESCUDO-2013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41" y="160088"/>
            <a:ext cx="1533797" cy="14695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/>
          <p:cNvSpPr txBox="1"/>
          <p:nvPr/>
        </p:nvSpPr>
        <p:spPr>
          <a:xfrm>
            <a:off x="4258490" y="5277394"/>
            <a:ext cx="6779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Especializando: </a:t>
            </a:r>
            <a:r>
              <a:rPr lang="pt-B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Raúl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Cubila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Orientadora: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Marta Caires de Sousa 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85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99902" y="335493"/>
            <a:ext cx="10515600" cy="17806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1 - Ampliar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cobertura de detecção precoce do 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câncer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 de útero e do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âncer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mama.</a:t>
            </a:r>
          </a:p>
          <a:p>
            <a:pPr marL="0" indent="0" algn="just">
              <a:buNone/>
            </a:pP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1.1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Ampliar a cobertura de detecção precoce do Câncer de Colo de Útero das mulheres na faixa etária entre 25 e 64 anos de idade para 100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414D7-04C2-459C-AD93-CB950BFBBEC6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7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949756"/>
              </p:ext>
            </p:extLst>
          </p:nvPr>
        </p:nvGraphicFramePr>
        <p:xfrm>
          <a:off x="1371600" y="2220686"/>
          <a:ext cx="6426926" cy="4146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560320" y="4880666"/>
            <a:ext cx="679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470468" y="4341463"/>
            <a:ext cx="679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164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190309" y="4506925"/>
            <a:ext cx="679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135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892730" y="4694161"/>
            <a:ext cx="679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97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8321040" y="2428410"/>
            <a:ext cx="3409406" cy="26776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Exame CP em dia</a:t>
            </a:r>
          </a:p>
          <a:p>
            <a:pPr algn="ctr"/>
            <a:endParaRPr lang="pt-BR" sz="2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* Tivemos áreas descobertas por ACS,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* Na UBS realizava o CP apenas em um só dia da semana.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427514" y="5280776"/>
            <a:ext cx="94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16,5%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560401" y="4846912"/>
            <a:ext cx="94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34,3%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190309" y="5094271"/>
            <a:ext cx="94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28,2%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759924" y="5216244"/>
            <a:ext cx="94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20,3%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24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34588" y="244053"/>
            <a:ext cx="10515600" cy="17806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1 - Ampliar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cobertura de detecção precoce do 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câncer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 de útero e do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âncer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mama.</a:t>
            </a:r>
          </a:p>
          <a:p>
            <a:pPr marL="0" lvl="0" indent="0" algn="just">
              <a:buNone/>
            </a:pP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Ampliar a cobertura de detecção precoce do câncer de mama das mulheres na faixa etária entre 50 e 69 anos de idade para 100%.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414D7-04C2-459C-AD93-CB950BFBBEC6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CaixaDeTexto 5"/>
          <p:cNvSpPr txBox="1"/>
          <p:nvPr/>
        </p:nvSpPr>
        <p:spPr>
          <a:xfrm>
            <a:off x="2429692" y="5202574"/>
            <a:ext cx="679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929155" y="2186364"/>
            <a:ext cx="3409406" cy="30469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Mamografia em dia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* No município não há mamógrafo.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* Muitas mulheres tem dificuldades em ir a outro município para realizar a mamografia.</a:t>
            </a:r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2801423708"/>
              </p:ext>
            </p:extLst>
          </p:nvPr>
        </p:nvGraphicFramePr>
        <p:xfrm>
          <a:off x="1371600" y="2233749"/>
          <a:ext cx="5705476" cy="4185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2429690" y="5615355"/>
            <a:ext cx="911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8,8%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099013" y="5483507"/>
            <a:ext cx="911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15,5%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806790" y="5430695"/>
            <a:ext cx="911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14,9%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645875" y="5533295"/>
            <a:ext cx="911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13,5%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34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93669" y="239486"/>
            <a:ext cx="9771017" cy="188976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2 - Melhorar </a:t>
            </a:r>
            <a:r>
              <a:rPr lang="pt-BR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qualidade do atendimento das mulheres que realizam detecção precoce de câncer de colo de útero e de mama na unidade de saúde</a:t>
            </a:r>
            <a:r>
              <a:rPr lang="pt-BR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pt-BR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2.1 </a:t>
            </a:r>
            <a:r>
              <a:rPr 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100% de coleta de amostras satisfatórios do exame citopatológico de colo de útero em mulheres de 25 e 64 anos</a:t>
            </a: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414D7-04C2-459C-AD93-CB950BFBBEC6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526612524"/>
              </p:ext>
            </p:extLst>
          </p:nvPr>
        </p:nvGraphicFramePr>
        <p:xfrm>
          <a:off x="1515291" y="2264500"/>
          <a:ext cx="6701246" cy="3953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8543109" y="2186363"/>
            <a:ext cx="3239588" cy="26776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Amostras satisfatórias de CP</a:t>
            </a: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*Os resultados de 14 CP não tinham  chegado até o final da intervenção. </a:t>
            </a:r>
            <a:endParaRPr lang="en-US" sz="2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704012" y="2669718"/>
            <a:ext cx="600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74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958149" y="2738790"/>
            <a:ext cx="814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569132" y="2600291"/>
            <a:ext cx="805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135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127863" y="2664823"/>
            <a:ext cx="600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92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704012" y="3645877"/>
            <a:ext cx="961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93,7%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853981" y="3508232"/>
            <a:ext cx="961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91,5%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5471159" y="3133094"/>
            <a:ext cx="1001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127863" y="3323566"/>
            <a:ext cx="961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94,8%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68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63093" y="305236"/>
            <a:ext cx="10515600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3 - Melhorar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adesão das mulheres à realização de exame citopatológico de colo de útero e mamografia.</a:t>
            </a:r>
          </a:p>
          <a:p>
            <a:pPr marL="0" indent="0" algn="just">
              <a:buNone/>
            </a:pPr>
            <a:endParaRPr lang="pt-BR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 100% das mulheres com exame citopatológico alterado sem acompanhamento pela Unidade de Saúde e encaminhá-las paras consultas de ginecologia.</a:t>
            </a:r>
          </a:p>
          <a:p>
            <a:pPr marL="0" indent="0" algn="just">
              <a:buNone/>
            </a:pP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3.2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 100% das mulheres com mamografia alterada sem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acompanhamento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 unidade de saúde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3.3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busca ativa em 100% de mulheres com exame citopatológico alterado sem acompanhamento pela unidade de saúde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3.4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busca ativa em 100% de mulheres com mamografia alterada sem acompanhamento pela unidade de saúde.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414D7-04C2-459C-AD93-CB950BFBBEC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4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84264" y="1480456"/>
            <a:ext cx="8915400" cy="331361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existiram casos de mulheres com </a:t>
            </a:r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exame citopatológico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alterado sem acompanhamento pela unidade de saúde. Não houve casos de CP alterado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ão existiram casos de </a:t>
            </a: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mamografia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alterada sem acompanhamento pela unidade. Apenas uma mulher teve a mamografia alterada e está sendo acompanhada pela UBS. 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414D7-04C2-459C-AD93-CB950BFBBEC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75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57245" y="383178"/>
            <a:ext cx="9520057" cy="186363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4 - Melhorar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registro das 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informações</a:t>
            </a:r>
          </a:p>
          <a:p>
            <a:pPr marL="0" indent="0" algn="just">
              <a:buNone/>
            </a:pP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4.1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Manter registro da coleta de exame citopatológico de colo de útero em registro específico em 100% das mulheres cadastradas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414D7-04C2-459C-AD93-CB950BFBBEC6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116520434"/>
              </p:ext>
            </p:extLst>
          </p:nvPr>
        </p:nvGraphicFramePr>
        <p:xfrm>
          <a:off x="1672863" y="2200422"/>
          <a:ext cx="5685064" cy="4323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8138160" y="2220686"/>
            <a:ext cx="3644537" cy="26776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Registro adequado</a:t>
            </a: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*Ao final, os resultados de 14 CP não chegaram e 16 mulheres não tinham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ainda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realizado o exame.</a:t>
            </a:r>
            <a:endParaRPr lang="en-US" sz="2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2730137" y="3165322"/>
            <a:ext cx="587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74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222274" y="3026227"/>
            <a:ext cx="818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094513" y="3226282"/>
            <a:ext cx="836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135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927566" y="3387876"/>
            <a:ext cx="587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93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730137" y="4113512"/>
            <a:ext cx="902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76,6%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104896" y="3722166"/>
            <a:ext cx="902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77,6%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245217" y="3552236"/>
            <a:ext cx="902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83,3%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914502" y="4113512"/>
            <a:ext cx="902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73,2%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5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414D7-04C2-459C-AD93-CB950BFBBEC6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Retângulo 6"/>
          <p:cNvSpPr/>
          <p:nvPr/>
        </p:nvSpPr>
        <p:spPr>
          <a:xfrm>
            <a:off x="1506583" y="414885"/>
            <a:ext cx="95924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Objetivo 4 - Melhorar o registro das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informações</a:t>
            </a:r>
          </a:p>
          <a:p>
            <a:pPr algn="just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4.2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Manter registro da realização da mamografia e exame clínico anual em 100% das mulheres cadastradas.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372816410"/>
              </p:ext>
            </p:extLst>
          </p:nvPr>
        </p:nvGraphicFramePr>
        <p:xfrm>
          <a:off x="1506583" y="1998618"/>
          <a:ext cx="6015991" cy="4153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8138160" y="2220686"/>
            <a:ext cx="3644537" cy="34163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Registro adequado</a:t>
            </a: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Ao final da intervenção, a grande maioria das mulheres ainda não tinham realizado a mamografia. Aquelas que realizaram garantiu-se o registro adequado.</a:t>
            </a:r>
            <a:endParaRPr lang="en-US" sz="24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2625969" y="4607169"/>
            <a:ext cx="715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302829" y="4574903"/>
            <a:ext cx="871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37,1%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052646" y="4607169"/>
            <a:ext cx="890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34,4%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833445" y="4654061"/>
            <a:ext cx="855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37,8%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75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09496" y="304801"/>
            <a:ext cx="9637623" cy="17983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5 - Mapear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mulheres de risco para câncer de colo de útero e de mama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5.1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Pesquisar sinais de alerta para câncer de colo de útero em 100% das mulheres entre 25 e 64 anos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414D7-04C2-459C-AD93-CB950BFBBEC6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970906977"/>
              </p:ext>
            </p:extLst>
          </p:nvPr>
        </p:nvGraphicFramePr>
        <p:xfrm>
          <a:off x="1632857" y="2325189"/>
          <a:ext cx="6531429" cy="4127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8425544" y="2560320"/>
            <a:ext cx="3367872" cy="26776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Mapear mulheres de risco</a:t>
            </a:r>
          </a:p>
          <a:p>
            <a:pPr algn="ctr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*Houve resistência das mulheres em serem avaliadas sobre os riscos .</a:t>
            </a:r>
            <a:endParaRPr lang="en-US" sz="24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2696308" y="3598985"/>
            <a:ext cx="832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93,5%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74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09496" y="304801"/>
            <a:ext cx="9637623" cy="17983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5 - Mapear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mulheres de risco para câncer de colo de útero e de mama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5.2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 de risco para câncer de mama em 100% das mulheres entre 50 e 69 anos.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414D7-04C2-459C-AD93-CB950BFBBEC6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8425543" y="2560320"/>
            <a:ext cx="3332703" cy="30469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Mapear mulheres de risco</a:t>
            </a:r>
          </a:p>
          <a:p>
            <a:pPr algn="ctr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*Inicialmente houve resistência das mulheres em serem avaliadas por um homem.</a:t>
            </a:r>
            <a:endParaRPr lang="en-US" sz="2400" dirty="0"/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747397142"/>
              </p:ext>
            </p:extLst>
          </p:nvPr>
        </p:nvGraphicFramePr>
        <p:xfrm>
          <a:off x="1541417" y="2299063"/>
          <a:ext cx="5812972" cy="3864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2543907" y="3519826"/>
            <a:ext cx="902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87,5%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84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39092" y="213789"/>
            <a:ext cx="10369731" cy="217671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6- Promover </a:t>
            </a:r>
            <a:r>
              <a:rPr lang="pt-BR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saúde das mulheres que realizam detecção precoce de câncer de colo de útero e de mama na unidade de saúde</a:t>
            </a:r>
            <a:r>
              <a:rPr lang="pt-BR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pt-BR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6.1 </a:t>
            </a:r>
            <a:r>
              <a:rPr 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Orientar 100% das mulheres </a:t>
            </a: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 DST </a:t>
            </a:r>
            <a:r>
              <a:rPr 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fatores de risco para câncer de colo de útero</a:t>
            </a: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pt-BR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6.2 </a:t>
            </a:r>
            <a:r>
              <a:rPr 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Orientar 100% das mulheres sobre DST e fatores de risco de câncer de mama.</a:t>
            </a:r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414D7-04C2-459C-AD93-CB950BFBBEC6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942307413"/>
              </p:ext>
            </p:extLst>
          </p:nvPr>
        </p:nvGraphicFramePr>
        <p:xfrm>
          <a:off x="6230982" y="2586447"/>
          <a:ext cx="5721531" cy="3735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55439782"/>
              </p:ext>
            </p:extLst>
          </p:nvPr>
        </p:nvGraphicFramePr>
        <p:xfrm>
          <a:off x="888274" y="2560320"/>
          <a:ext cx="5003074" cy="3801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3758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01485" y="415104"/>
            <a:ext cx="8911687" cy="708301"/>
          </a:xfrm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35623" y="1423852"/>
            <a:ext cx="9206548" cy="4833257"/>
          </a:xfrm>
        </p:spPr>
        <p:txBody>
          <a:bodyPr>
            <a:noAutofit/>
          </a:bodyPr>
          <a:lstStyle/>
          <a:p>
            <a:pPr marL="6858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presente trabalho </a:t>
            </a:r>
            <a:r>
              <a:rPr lang="pt-BR" sz="25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expressa </a:t>
            </a:r>
            <a:r>
              <a:rPr lang="pt-BR" sz="2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comportamento de uma intervenção que buscou a melhoria da prevenção e do controle dos cânceres de colo de útero e da mama na UBS/ESF Centro, no município de </a:t>
            </a:r>
            <a:r>
              <a:rPr lang="pt-BR" sz="25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Esperantina/PI. </a:t>
            </a:r>
          </a:p>
          <a:p>
            <a:pPr marL="6858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5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</a:t>
            </a:r>
            <a:r>
              <a:rPr lang="pt-BR" sz="2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neoplasias, atualmente, constituem a segunda causa de morte em mulheres brasileiras, sendo que o câncer de mama ocupa o primeiro lugar, seguido do câncer de pulmão, cólon e reto e colo uterino. </a:t>
            </a:r>
            <a:endParaRPr lang="en-US" sz="25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414D7-04C2-459C-AD93-CB950BFBBEC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40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414D7-04C2-459C-AD93-CB950BFBBEC6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CuadroTexto 4"/>
          <p:cNvSpPr txBox="1"/>
          <p:nvPr/>
        </p:nvSpPr>
        <p:spPr>
          <a:xfrm>
            <a:off x="1478280" y="1374586"/>
            <a:ext cx="10186852" cy="34163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Inicialmente, alguns membros da equipe não tinham a compressão sobre orientar as mulheres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sobre DST e fatores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risco.</a:t>
            </a:r>
          </a:p>
          <a:p>
            <a:pPr algn="just">
              <a:buClr>
                <a:srgbClr val="C00000"/>
              </a:buClr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atividades de promoção de saúde também são parte da rotina do serviço desde muito antes de começar os trabalhos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intervenção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Clr>
                <a:srgbClr val="C00000"/>
              </a:buClr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É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habitual o desenvolvimento de orientações ¨rosto-a-rosto¨, até palestras com temas bem definidos relacionados com a prevenção de DST e fatores de risco para câncer de colo de útero e de mama.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20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52652" y="375916"/>
            <a:ext cx="5878286" cy="721364"/>
          </a:xfrm>
        </p:spPr>
        <p:txBody>
          <a:bodyPr/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06776" y="1619794"/>
            <a:ext cx="6006149" cy="3964857"/>
          </a:xfrm>
          <a:ln w="28575"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 valor da intervenção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aracterísticas dos dados prévios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Cobertura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Qualidade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Adesão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 do risco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Promoção de saúde</a:t>
            </a: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414D7-04C2-459C-AD93-CB950BFBBEC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51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92285" y="245287"/>
            <a:ext cx="5225143" cy="721364"/>
          </a:xfrm>
        </p:spPr>
        <p:txBody>
          <a:bodyPr/>
          <a:lstStyle/>
          <a:p>
            <a:pPr algn="ctr"/>
            <a:r>
              <a:rPr lang="pt-BR" b="1" dirty="0" smtClean="0"/>
              <a:t>Discussão</a:t>
            </a:r>
            <a:endParaRPr lang="en-U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03121" y="1071154"/>
            <a:ext cx="9562010" cy="5172893"/>
          </a:xfrm>
          <a:ln w="28575">
            <a:solidFill>
              <a:srgbClr val="92D050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BR" sz="26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intervenção proporcionou</a:t>
            </a:r>
          </a:p>
          <a:p>
            <a:pPr marL="0" indent="0" algn="ctr">
              <a:buNone/>
            </a:pPr>
            <a:endParaRPr lang="pt-BR" sz="2600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 interação entre os profissionais da </a:t>
            </a:r>
            <a:r>
              <a:rPr 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equipe</a:t>
            </a: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Rompeu muitas </a:t>
            </a:r>
            <a:r>
              <a:rPr 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limitações </a:t>
            </a: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existentes no </a:t>
            </a:r>
            <a:r>
              <a:rPr 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desenvolvimento </a:t>
            </a: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programa.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Aumento a funcionalidade do programa  a </a:t>
            </a:r>
            <a:r>
              <a:rPr 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partir das atividades de </a:t>
            </a: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capacitação.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Promoveu maior e melhor relação com a comunidade.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intervenção forma </a:t>
            </a:r>
            <a:r>
              <a:rPr 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 da rotina de </a:t>
            </a: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serviço.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 mulher que é acolhida no serviço é avaliada </a:t>
            </a: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integralmente.</a:t>
            </a:r>
            <a:endParaRPr lang="pt-BR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Realizaram-se orientações às mulheres com idades que não estavam incluídas entre aquelas de </a:t>
            </a: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risco.</a:t>
            </a:r>
            <a:endParaRPr lang="pt-BR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414D7-04C2-459C-AD93-CB950BFBBEC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95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40480" y="182880"/>
            <a:ext cx="5669280" cy="940525"/>
          </a:xfrm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36915" y="1136469"/>
            <a:ext cx="10280468" cy="5094514"/>
          </a:xfrm>
        </p:spPr>
        <p:txBody>
          <a:bodyPr>
            <a:normAutofit fontScale="625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3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BR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mulheres já </a:t>
            </a:r>
            <a:r>
              <a:rPr lang="pt-BR" sz="3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conhecem a </a:t>
            </a:r>
            <a:r>
              <a:rPr lang="pt-BR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periodicidade adequada para refazer os exames em concordância com os resultados de exames anteriores. </a:t>
            </a:r>
            <a:endParaRPr lang="pt-BR" sz="37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3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Já temos a contra referência da média complexidade.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3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Melhoramos </a:t>
            </a:r>
            <a:r>
              <a:rPr lang="pt-BR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funcionalidade do serviço, conseguimos diminuir o período de ansiedade da mulher que está na espera dos resultados</a:t>
            </a:r>
            <a:r>
              <a:rPr lang="pt-BR" sz="3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comunidade teve as informações úteis para a detecção de fatores de </a:t>
            </a:r>
            <a:r>
              <a:rPr lang="pt-BR" sz="3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risco. </a:t>
            </a:r>
            <a:endParaRPr lang="pt-BR" sz="3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Ainda existem velhas práticas e tabus que atrapalham o bom desenvolvimento das ações de saúde.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 parte da população ainda não reconhece a </a:t>
            </a:r>
            <a:r>
              <a:rPr lang="pt-BR" sz="3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importância </a:t>
            </a:r>
            <a:r>
              <a:rPr lang="pt-BR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receber uma atenção </a:t>
            </a:r>
            <a:r>
              <a:rPr lang="pt-BR" sz="3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integral.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3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Muitos valorizam </a:t>
            </a:r>
            <a:r>
              <a:rPr lang="pt-BR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</a:t>
            </a:r>
            <a:r>
              <a:rPr lang="pt-BR" sz="3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 rápida e simples, onde o médico ou enfermeiro faz renovação da receita da medicação do que fazem uso, sem fazer um bom interrogatório ou um bom exame.  </a:t>
            </a:r>
          </a:p>
          <a:p>
            <a:pPr marL="0" indent="0" algn="just">
              <a:buNone/>
            </a:pPr>
            <a:endParaRPr lang="pt-BR" sz="37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414D7-04C2-459C-AD93-CB950BFBBEC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74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1303" y="271413"/>
            <a:ext cx="7178092" cy="734427"/>
          </a:xfrm>
        </p:spPr>
        <p:txBody>
          <a:bodyPr/>
          <a:lstStyle/>
          <a:p>
            <a:pPr algn="ctr"/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Considerações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40971" y="1188720"/>
            <a:ext cx="10437223" cy="510757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semanas dedicadas à capacitação da </a:t>
            </a: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equipe 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teriam de ser aumentadas. </a:t>
            </a:r>
            <a:endParaRPr lang="pt-BR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Necessidade de aumentar o engajamento público.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perfeitamente viável a incorporação da intervenção à rotina do serviço.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ncentivar ao gestor na procura de ferramentas que garantam o controle periódico da qualidade.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Necessidade da existência de um coordenador de programa que seja realmente funcional.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imprescindível que seja garantida a existência de um mamógrafo no município.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Continuaremos 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desenvolvendo a rotina do serviço com o estilo desta intervenção. S</a:t>
            </a: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 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poderemos obter resultados positivos se formos constantes. Temos que trabalhar na qualidade técnica, tanto pessoal como </a:t>
            </a: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coletiva.</a:t>
            </a:r>
            <a:endParaRPr lang="pt-BR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414D7-04C2-459C-AD93-CB950BFBBEC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73830" y="297538"/>
            <a:ext cx="5421086" cy="79974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Reflexão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crítica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54927" y="1166948"/>
            <a:ext cx="9205549" cy="48680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conhecimento é o melhor investimento que você pode fazer¨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pt-BR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Abraham 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Lincoln) </a:t>
            </a:r>
          </a:p>
          <a:p>
            <a:pPr marL="0" indent="0" algn="just">
              <a:buNone/>
            </a:pP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 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frase tem me acompanhado durante toda a minha </a:t>
            </a: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carreira.</a:t>
            </a:r>
          </a:p>
          <a:p>
            <a:pPr marL="0" indent="0" algn="just">
              <a:buNone/>
            </a:pP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Certamente 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tenho mais incógnitas do que </a:t>
            </a: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conhecimentos. 30 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anos de carreira poderia ser o suficiente para saber muito, no entanto, as semanas dedicadas a este curso, agora ao final, terminaram ensinando-me, entre outras coisas, que a palavra ¨muito¨ só seria útil para descrever o que eu ainda preciso saber.</a:t>
            </a:r>
          </a:p>
          <a:p>
            <a:pPr marL="0" indent="0" algn="just">
              <a:buNone/>
            </a:pP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  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preciso em minhas palavras quanto inicialmente expressei em relação às minhas expectativas sobre o curso ...... ¨</a:t>
            </a:r>
            <a:r>
              <a:rPr lang="pt-BR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 dará conhecimento muito útil na minha formação eterna......¨......¨me disponibilizo para fornecer, juntamente com a equipe, uma atenção inteligente, justa e eficiente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¨.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414D7-04C2-459C-AD93-CB950BFBBEC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09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66606" y="206098"/>
            <a:ext cx="5669279" cy="708302"/>
          </a:xfrm>
        </p:spPr>
        <p:txBody>
          <a:bodyPr>
            <a:norm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Reflexão </a:t>
            </a: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crítica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10789" y="1045029"/>
            <a:ext cx="10358845" cy="5212080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o curso consegui </a:t>
            </a:r>
            <a:r>
              <a:rPr 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aprender a aprender. </a:t>
            </a:r>
            <a:endParaRPr lang="pt-BR" sz="2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onheci </a:t>
            </a:r>
            <a:r>
              <a:rPr 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ferramentas especialmente </a:t>
            </a: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valiosas.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onfirmou </a:t>
            </a:r>
            <a:r>
              <a:rPr 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necessidade de reciclagem e atualização que permitem aos profissionais estar melhor preparados </a:t>
            </a:r>
            <a:endParaRPr lang="pt-BR" sz="2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curso </a:t>
            </a:r>
            <a:r>
              <a:rPr 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 ajudou a tornar um profissional melhor, tanto em termos de adequação quanto no desempenho. </a:t>
            </a:r>
            <a:endParaRPr lang="pt-BR" sz="2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nriqueceu </a:t>
            </a:r>
            <a:r>
              <a:rPr 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conceito do que </a:t>
            </a: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 </a:t>
            </a:r>
            <a:r>
              <a:rPr 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trabalho ¨em equipe</a:t>
            </a: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¨. </a:t>
            </a:r>
            <a:endParaRPr lang="pt-BR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Deu-me </a:t>
            </a:r>
            <a:r>
              <a:rPr 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oportunidade de lidar com excelentes professores, com paciência e dedicação incalculável.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metodologia do curso permitiu compreender </a:t>
            </a:r>
            <a:r>
              <a:rPr 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importância dos elementos sociais e culturais como determinantes no comportamento dos indicadores de saúde da comunidade.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414D7-04C2-459C-AD93-CB950BFBBEC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69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66606" y="206098"/>
            <a:ext cx="5669279" cy="708302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45251" y="1045030"/>
            <a:ext cx="10358845" cy="37145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Brasil. Ministério da Saúde. Cadernos de Atenção Básica.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Controle dos cânceres do colo do útero da mama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 Ministério da Saúde. Brasília – DF, 2013.</a:t>
            </a:r>
          </a:p>
          <a:p>
            <a:pPr marL="0" indent="0">
              <a:buNone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Bim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Cintia Raquel e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colab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 Diagnóstico precoce do câncer de mama e colo uterino em mulheres do município de Guarapuava, PR, Brasil.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Rev. esc.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enferm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USP vol.44 no.4 São Paulo Dec. 2010.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World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Health Organization. International Agency for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Researchon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Câncer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Globocan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2013. Disponível em: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http://www.who.int/cancer/about/facts/es/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 Acesso em: 10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ago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de 2014.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414D7-04C2-459C-AD93-CB950BFBBEC6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33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1341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MUITO OBRIGADO!!!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414D7-04C2-459C-AD93-CB950BFBBEC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97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3736" y="258350"/>
            <a:ext cx="8911687" cy="708301"/>
          </a:xfrm>
        </p:spPr>
        <p:txBody>
          <a:bodyPr/>
          <a:lstStyle/>
          <a:p>
            <a:pPr algn="ctr"/>
            <a:r>
              <a:rPr lang="en-US" b="1" dirty="0"/>
              <a:t>Introdução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27955" y="1611085"/>
            <a:ext cx="8915400" cy="4659086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Esperantina possui aproximadamente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38.607 habitantes. </a:t>
            </a: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Possui uma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população flutuante. </a:t>
            </a: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 parte da população mora na área urbana. </a:t>
            </a: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Possui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Unidades Básicas de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 - 10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zona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rural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 na zona urbana.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Possui  16 equipes de saúde da família.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Possui 12 equipes de saúde bucal.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Possui 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equipes do Núcleo de Apoio a Saúde da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Família.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incidência de câncer de colo de útero e da mama no município coincide com a média do país.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414D7-04C2-459C-AD93-CB950BFBBEC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74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414D7-04C2-459C-AD93-CB950BFBBEC6}" type="slidenum">
              <a:rPr lang="en-US" smtClean="0"/>
              <a:t>4</a:t>
            </a:fld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2" y="1280160"/>
            <a:ext cx="3104066" cy="18764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153" y="1275496"/>
            <a:ext cx="3810000" cy="18764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78" y="1275496"/>
            <a:ext cx="3810000" cy="188108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825025" y="649740"/>
            <a:ext cx="4240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                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FOTOS DA CIDADE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78" y="3156585"/>
            <a:ext cx="6096000" cy="360482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944" y="3151920"/>
            <a:ext cx="5420418" cy="360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52845" y="336727"/>
            <a:ext cx="8911687" cy="773616"/>
          </a:xfrm>
        </p:spPr>
        <p:txBody>
          <a:bodyPr/>
          <a:lstStyle/>
          <a:p>
            <a:pPr algn="ctr"/>
            <a:r>
              <a:rPr lang="en-US" b="1" dirty="0"/>
              <a:t>Introdução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06287" y="1254034"/>
            <a:ext cx="10541726" cy="5510181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UBS Centro localiza-se na zona urbana.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ossui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 equipe da Estratégia de Saúde da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Família.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Funcionava dentro da maternidade do município, atualmente já possui uma unidade.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Possuía uma população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cadastrada de 1.975 pessoas. Atualmente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 2.083 usuários. 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ferece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serviço à população não cadastrada que mora nas áreas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adjacentes. 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quantitativo estimado de mulheres entre 25 e 64 anos é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478, e apenas 91 (19%) tinha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acompanhamento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efetivo para prevenção do câncer de colo de útero.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mulheres de 50 a 69 anos são 148 e 132 (89%) eram acompanhadas para a prevenção do câncer de mama, e, destas 13 (9,8%) estavam com a mamografia em dia.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414D7-04C2-459C-AD93-CB950BFBBEC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58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3055" y="330287"/>
            <a:ext cx="4990011" cy="642987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414D7-04C2-459C-AD93-CB950BFBBEC6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Retângulo 4"/>
          <p:cNvSpPr/>
          <p:nvPr/>
        </p:nvSpPr>
        <p:spPr>
          <a:xfrm>
            <a:off x="940526" y="1436913"/>
            <a:ext cx="5343043" cy="35394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equipe é 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constituída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por:</a:t>
            </a:r>
          </a:p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01 Médico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01 Enfermeira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02  Técnicos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de enfermagem, </a:t>
            </a: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06 Agentes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comunitários de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saúde</a:t>
            </a:r>
          </a:p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02 Recepcionistas </a:t>
            </a:r>
          </a:p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02 Auxiliares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de serviços gerais.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297" y="691661"/>
            <a:ext cx="5706749" cy="486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67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2469" y="375916"/>
            <a:ext cx="6675120" cy="721364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Objetivo geral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67988" y="2081349"/>
            <a:ext cx="9231675" cy="186363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</a:t>
            </a:r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prevenção e o controle dos cânceres do colo </a:t>
            </a:r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útero e </a:t>
            </a:r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mama na </a:t>
            </a:r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UBS </a:t>
            </a:r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Centro, </a:t>
            </a:r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Esperantina/PI.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414D7-04C2-459C-AD93-CB950BFBBEC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4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7154" y="258350"/>
            <a:ext cx="6557555" cy="603799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11234" y="1267097"/>
            <a:ext cx="4728755" cy="4644125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Projeto de Intervenção realizado durante 16 semanas;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Inicio: 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novembro de 2014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finalização: 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março de 2015.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Utilizou-se a ficha espelho, a planilha de coleta de dados e uma ficha complementar elaborada pela equipe.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Utilizou-se os protocolos estabelecidos pelo Ministério da Saúde.</a:t>
            </a: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414D7-04C2-459C-AD93-CB950BFBBEC6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CaixaDeTexto 4"/>
          <p:cNvSpPr txBox="1"/>
          <p:nvPr/>
        </p:nvSpPr>
        <p:spPr>
          <a:xfrm>
            <a:off x="7027819" y="1081997"/>
            <a:ext cx="4415244" cy="4893647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pt-BR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Ações realizadas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Capacitação da equipe;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 e cadastramento do público alvo;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Envolvimento da comunidade;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Busca ativa das faltosas;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Realização de exames;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Atividades de educação em saúde;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Palestras na comunidade;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Registros adequados;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Monitoramentos.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715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20240" y="2272937"/>
            <a:ext cx="9993085" cy="1733735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pt-BR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478 mulheres de 25 a 64 anos – 180 acompanhadas.</a:t>
            </a:r>
            <a:br>
              <a:rPr lang="pt-BR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148  Mulheres de 50 a 69 anos – 62 acompanhadas. </a:t>
            </a:r>
            <a:endParaRPr lang="pt-BR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135086" y="548640"/>
            <a:ext cx="5630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34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1044</TotalTime>
  <Words>1977</Words>
  <Application>Microsoft Office PowerPoint</Application>
  <PresentationFormat>Panorámica</PresentationFormat>
  <Paragraphs>255</Paragraphs>
  <Slides>28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4" baseType="lpstr">
      <vt:lpstr>Arial</vt:lpstr>
      <vt:lpstr>Calibri</vt:lpstr>
      <vt:lpstr>Century Gothic</vt:lpstr>
      <vt:lpstr>Wingdings</vt:lpstr>
      <vt:lpstr>Wingdings 3</vt:lpstr>
      <vt:lpstr>Espiral</vt:lpstr>
      <vt:lpstr>Presentación de PowerPoint</vt:lpstr>
      <vt:lpstr>Introdução</vt:lpstr>
      <vt:lpstr>Introdução</vt:lpstr>
      <vt:lpstr>Presentación de PowerPoint</vt:lpstr>
      <vt:lpstr>Introdução</vt:lpstr>
      <vt:lpstr>Introdução</vt:lpstr>
      <vt:lpstr>Objetivo geral</vt:lpstr>
      <vt:lpstr>Metodologia</vt:lpstr>
      <vt:lpstr>478 mulheres de 25 a 64 anos – 180 acompanhadas.  148  Mulheres de 50 a 69 anos – 62 acompanhadas.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Resultados</vt:lpstr>
      <vt:lpstr>Discussão</vt:lpstr>
      <vt:lpstr>Discussão</vt:lpstr>
      <vt:lpstr>Considerações</vt:lpstr>
      <vt:lpstr>Reflexão crítica </vt:lpstr>
      <vt:lpstr>Reflexão crítica</vt:lpstr>
      <vt:lpstr>Referências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Raúl Gerardo Cubila Jiménez</dc:creator>
  <cp:lastModifiedBy>Raúl Gerardo Cubila Jiménez</cp:lastModifiedBy>
  <cp:revision>134</cp:revision>
  <dcterms:created xsi:type="dcterms:W3CDTF">2015-05-27T23:46:03Z</dcterms:created>
  <dcterms:modified xsi:type="dcterms:W3CDTF">2015-06-13T16:15:33Z</dcterms:modified>
</cp:coreProperties>
</file>