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2" r:id="rId2"/>
    <p:sldId id="257" r:id="rId3"/>
    <p:sldId id="258" r:id="rId4"/>
    <p:sldId id="259" r:id="rId5"/>
    <p:sldId id="260" r:id="rId6"/>
    <p:sldId id="293" r:id="rId7"/>
    <p:sldId id="262"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5588"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6" d="100"/>
          <a:sy n="76" d="100"/>
        </p:scale>
        <p:origin x="1254" y="60"/>
      </p:cViewPr>
      <p:guideLst>
        <p:guide orient="horz" pos="2160"/>
        <p:guide pos="28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248" y="2514601"/>
            <a:ext cx="6687710"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1942248" y="4777381"/>
            <a:ext cx="6687710"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1"/>
            <a:ext cx="1308716"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930" y="4529542"/>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248" y="609600"/>
            <a:ext cx="6687710"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942248" y="4354046"/>
            <a:ext cx="6687710"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930" y="3244141"/>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137835" y="609601"/>
            <a:ext cx="6296537"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2456685" y="3505200"/>
            <a:ext cx="565339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1942248" y="4354046"/>
            <a:ext cx="6687710"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31781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930" y="3244141"/>
            <a:ext cx="584927" cy="365125"/>
          </a:xfrm>
        </p:spPr>
        <p:txBody>
          <a:bodyPr/>
          <a:lstStyle/>
          <a:p>
            <a:fld id="{D57F1E4F-1CFF-5643-939E-217C01CDF565}" type="slidenum">
              <a:rPr lang="en-US" dirty="0"/>
              <a:pPr/>
              <a:t>‹nº›</a:t>
            </a:fld>
            <a:endParaRPr lang="en-US" dirty="0"/>
          </a:p>
        </p:txBody>
      </p:sp>
      <p:sp>
        <p:nvSpPr>
          <p:cNvPr id="14" name="TextBox 13"/>
          <p:cNvSpPr txBox="1"/>
          <p:nvPr/>
        </p:nvSpPr>
        <p:spPr>
          <a:xfrm>
            <a:off x="1851061" y="648005"/>
            <a:ext cx="45727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7587" y="2905306"/>
            <a:ext cx="45727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942247" y="2438402"/>
            <a:ext cx="6687712"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942247" y="5181600"/>
            <a:ext cx="668771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930" y="4983089"/>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137835" y="609601"/>
            <a:ext cx="6296537"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1942247" y="4343400"/>
            <a:ext cx="668771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1942247" y="5181600"/>
            <a:ext cx="668771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491172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930" y="4983089"/>
            <a:ext cx="584927" cy="365125"/>
          </a:xfrm>
        </p:spPr>
        <p:txBody>
          <a:bodyPr/>
          <a:lstStyle/>
          <a:p>
            <a:fld id="{D57F1E4F-1CFF-5643-939E-217C01CDF565}" type="slidenum">
              <a:rPr lang="en-US" dirty="0"/>
              <a:pPr/>
              <a:t>‹nº›</a:t>
            </a:fld>
            <a:endParaRPr lang="en-US" dirty="0"/>
          </a:p>
        </p:txBody>
      </p:sp>
      <p:sp>
        <p:nvSpPr>
          <p:cNvPr id="17" name="TextBox 16"/>
          <p:cNvSpPr txBox="1"/>
          <p:nvPr/>
        </p:nvSpPr>
        <p:spPr>
          <a:xfrm>
            <a:off x="1851061" y="648005"/>
            <a:ext cx="45727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7587" y="2905306"/>
            <a:ext cx="45727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942248" y="627407"/>
            <a:ext cx="6687710"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1942247" y="4343400"/>
            <a:ext cx="668771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1942247" y="5181600"/>
            <a:ext cx="668771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930" y="4983089"/>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20" y="627407"/>
            <a:ext cx="1655989"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942248" y="627407"/>
            <a:ext cx="4858594"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945033" y="624110"/>
            <a:ext cx="6684926"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1942247" y="2133600"/>
            <a:ext cx="6687712"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42248" y="2058750"/>
            <a:ext cx="6687710"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942248" y="3530129"/>
            <a:ext cx="6687710"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930" y="3244141"/>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942247" y="2133600"/>
            <a:ext cx="3235961"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393998" y="2126222"/>
            <a:ext cx="3235961"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930" y="787784"/>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204913" y="1972703"/>
            <a:ext cx="299506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942248" y="2548966"/>
            <a:ext cx="3257735"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30950" y="1969475"/>
            <a:ext cx="29997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376150" y="2545739"/>
            <a:ext cx="3254571"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930" y="787784"/>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247" y="446088"/>
            <a:ext cx="2629355"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4743083" y="446090"/>
            <a:ext cx="3886875"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942247" y="1598613"/>
            <a:ext cx="2629355"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71437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247" y="4800600"/>
            <a:ext cx="6687712"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942247" y="634965"/>
            <a:ext cx="6687712"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942247" y="5367338"/>
            <a:ext cx="668771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7"/>
            <a:ext cx="1191601"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930" y="4983089"/>
            <a:ext cx="58492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0" y="228600"/>
            <a:ext cx="2139008"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20" y="-785"/>
            <a:ext cx="1767812"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032" y="624110"/>
            <a:ext cx="6684926"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942247" y="2133600"/>
            <a:ext cx="6687712"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772559" y="6130437"/>
            <a:ext cx="85986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9/21/2015</a:t>
            </a:fld>
            <a:endParaRPr lang="en-US" dirty="0"/>
          </a:p>
        </p:txBody>
      </p:sp>
      <p:sp>
        <p:nvSpPr>
          <p:cNvPr id="5" name="Footer Placeholder 4"/>
          <p:cNvSpPr>
            <a:spLocks noGrp="1"/>
          </p:cNvSpPr>
          <p:nvPr>
            <p:ph type="ftr" sz="quarter" idx="3"/>
          </p:nvPr>
        </p:nvSpPr>
        <p:spPr>
          <a:xfrm>
            <a:off x="1942247" y="6135810"/>
            <a:ext cx="571599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930" y="787784"/>
            <a:ext cx="58492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68827" y="2570219"/>
            <a:ext cx="6687710" cy="4287781"/>
          </a:xfrm>
        </p:spPr>
        <p:txBody>
          <a:bodyPr>
            <a:normAutofit/>
          </a:bodyPr>
          <a:lstStyle/>
          <a:p>
            <a:pPr algn="ctr"/>
            <a:r>
              <a:rPr lang="pt-BR" sz="3200" b="1" dirty="0"/>
              <a:t>Melhoria da Atenção à Saúde dos Idosos na ESF Susana, Lagoa </a:t>
            </a:r>
            <a:r>
              <a:rPr lang="pt-BR" sz="3200" b="1" dirty="0" smtClean="0"/>
              <a:t>Vermelha/RS</a:t>
            </a:r>
            <a:br>
              <a:rPr lang="pt-BR" sz="3200" b="1" dirty="0" smtClean="0"/>
            </a:br>
            <a:r>
              <a:rPr lang="pt-BR" sz="3200" dirty="0"/>
              <a:t/>
            </a:r>
            <a:br>
              <a:rPr lang="pt-BR" sz="3200" dirty="0"/>
            </a:br>
            <a:r>
              <a:rPr lang="pt-BR" sz="2000" dirty="0"/>
              <a:t>Especializando: Rebeca Cristina Lopez Santallana</a:t>
            </a:r>
            <a:br>
              <a:rPr lang="pt-BR" sz="2000" dirty="0"/>
            </a:br>
            <a:r>
              <a:rPr lang="pt-BR" sz="2000" dirty="0"/>
              <a:t>Orientador: Mônica </a:t>
            </a:r>
            <a:r>
              <a:rPr lang="pt-BR" sz="2000" dirty="0" smtClean="0"/>
              <a:t>Bergmann </a:t>
            </a:r>
            <a:r>
              <a:rPr lang="pt-BR" sz="2000" dirty="0"/>
              <a:t>Correia </a:t>
            </a:r>
            <a:r>
              <a:rPr lang="pt-BR" sz="2000" dirty="0" smtClean="0"/>
              <a:t>Vohlbrecht</a:t>
            </a:r>
            <a:br>
              <a:rPr lang="pt-BR" sz="2000" dirty="0" smtClean="0"/>
            </a:br>
            <a:r>
              <a:rPr lang="pt-BR" sz="2000" dirty="0"/>
              <a:t/>
            </a:r>
            <a:br>
              <a:rPr lang="pt-BR" sz="2000" dirty="0"/>
            </a:br>
            <a:r>
              <a:rPr lang="pt-BR" sz="2000" dirty="0"/>
              <a:t/>
            </a:r>
            <a:br>
              <a:rPr lang="pt-BR" sz="2000" dirty="0"/>
            </a:br>
            <a:r>
              <a:rPr lang="pt-BR" sz="2000" dirty="0" smtClean="0"/>
              <a:t>Pelotas, 2015</a:t>
            </a:r>
            <a:endParaRPr lang="pt-BR" sz="2000" dirty="0"/>
          </a:p>
        </p:txBody>
      </p:sp>
      <p:sp>
        <p:nvSpPr>
          <p:cNvPr id="3" name="Subtítulo 2"/>
          <p:cNvSpPr>
            <a:spLocks noGrp="1"/>
          </p:cNvSpPr>
          <p:nvPr>
            <p:ph type="subTitle" idx="1"/>
          </p:nvPr>
        </p:nvSpPr>
        <p:spPr>
          <a:xfrm>
            <a:off x="1626938" y="473395"/>
            <a:ext cx="6687710" cy="1126283"/>
          </a:xfrm>
        </p:spPr>
        <p:txBody>
          <a:bodyPr>
            <a:normAutofit fontScale="77500" lnSpcReduction="20000"/>
          </a:bodyPr>
          <a:lstStyle/>
          <a:p>
            <a:pPr algn="ctr"/>
            <a:r>
              <a:rPr lang="pt-BR" b="1" dirty="0"/>
              <a:t>UNIVERSIDADE ABERTA DO SUS</a:t>
            </a:r>
            <a:r>
              <a:rPr lang="pt-BR" dirty="0"/>
              <a:t/>
            </a:r>
            <a:br>
              <a:rPr lang="pt-BR" dirty="0"/>
            </a:br>
            <a:r>
              <a:rPr lang="pt-BR" b="1" dirty="0"/>
              <a:t>UNIVERSIDADE FEDERAL DE PELOTAS</a:t>
            </a:r>
            <a:r>
              <a:rPr lang="pt-BR" dirty="0"/>
              <a:t/>
            </a:r>
            <a:br>
              <a:rPr lang="pt-BR" dirty="0"/>
            </a:br>
            <a:r>
              <a:rPr lang="pt-BR" b="1" dirty="0"/>
              <a:t>Especialização em Saúde da Família</a:t>
            </a:r>
            <a:r>
              <a:rPr lang="pt-BR" dirty="0"/>
              <a:t/>
            </a:r>
            <a:br>
              <a:rPr lang="pt-BR" dirty="0"/>
            </a:br>
            <a:r>
              <a:rPr lang="pt-BR" b="1" dirty="0"/>
              <a:t>Modalidade a Distância</a:t>
            </a:r>
            <a:r>
              <a:rPr lang="pt-BR" dirty="0"/>
              <a:t/>
            </a:r>
            <a:br>
              <a:rPr lang="pt-BR" dirty="0"/>
            </a:br>
            <a:r>
              <a:rPr lang="pt-BR" b="1" dirty="0"/>
              <a:t>Turma 8</a:t>
            </a:r>
            <a:r>
              <a:rPr lang="pt-BR" dirty="0"/>
              <a:t/>
            </a:r>
            <a:br>
              <a:rPr lang="pt-BR" dirty="0"/>
            </a:br>
            <a:endParaRPr lang="pt-BR" dirty="0"/>
          </a:p>
        </p:txBody>
      </p:sp>
      <p:pic>
        <p:nvPicPr>
          <p:cNvPr id="4" name="Imagem 3"/>
          <p:cNvPicPr>
            <a:picLocks noChangeAspect="1"/>
          </p:cNvPicPr>
          <p:nvPr/>
        </p:nvPicPr>
        <p:blipFill>
          <a:blip r:embed="rId2"/>
          <a:stretch>
            <a:fillRect/>
          </a:stretch>
        </p:blipFill>
        <p:spPr>
          <a:xfrm>
            <a:off x="4523866" y="1571377"/>
            <a:ext cx="1034066" cy="1109568"/>
          </a:xfrm>
          <a:prstGeom prst="rect">
            <a:avLst/>
          </a:prstGeom>
        </p:spPr>
      </p:pic>
    </p:spTree>
    <p:extLst>
      <p:ext uri="{BB962C8B-B14F-4D97-AF65-F5344CB8AC3E}">
        <p14:creationId xmlns:p14="http://schemas.microsoft.com/office/powerpoint/2010/main" val="2748661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Meta relativas ao objetivo 1</a:t>
            </a:r>
            <a:r>
              <a:rPr lang="pt-BR" dirty="0"/>
              <a:t>: Ampliar a cobertura do Programa de Saúde do Idoso.</a:t>
            </a:r>
            <a:br>
              <a:rPr lang="pt-BR" dirty="0"/>
            </a:br>
            <a:endParaRPr lang="pt-BR" dirty="0"/>
          </a:p>
        </p:txBody>
      </p:sp>
      <p:pic>
        <p:nvPicPr>
          <p:cNvPr id="6" name="Espaço Reservado para Conteúdo 5"/>
          <p:cNvPicPr>
            <a:picLocks noGrp="1" noChangeAspect="1"/>
          </p:cNvPicPr>
          <p:nvPr>
            <p:ph idx="1"/>
          </p:nvPr>
        </p:nvPicPr>
        <p:blipFill>
          <a:blip r:embed="rId2"/>
          <a:stretch>
            <a:fillRect/>
          </a:stretch>
        </p:blipFill>
        <p:spPr>
          <a:xfrm>
            <a:off x="2553143" y="2565400"/>
            <a:ext cx="4582321" cy="3175000"/>
          </a:xfrm>
          <a:prstGeom prst="rect">
            <a:avLst/>
          </a:prstGeom>
        </p:spPr>
      </p:pic>
    </p:spTree>
    <p:extLst>
      <p:ext uri="{BB962C8B-B14F-4D97-AF65-F5344CB8AC3E}">
        <p14:creationId xmlns:p14="http://schemas.microsoft.com/office/powerpoint/2010/main" val="1491617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033" y="624110"/>
            <a:ext cx="6684926" cy="1560290"/>
          </a:xfrm>
        </p:spPr>
        <p:txBody>
          <a:bodyPr>
            <a:noAutofit/>
          </a:bodyPr>
          <a:lstStyle/>
          <a:p>
            <a:r>
              <a:rPr lang="pt-BR" sz="2400" b="1" dirty="0"/>
              <a:t>Metas relativa ao Objetivo 2.</a:t>
            </a:r>
            <a:r>
              <a:rPr lang="pt-BR" sz="2400" dirty="0"/>
              <a:t> Melhorar a qualidade da atenção ao idoso na Unidade de Saúde.</a:t>
            </a:r>
            <a:br>
              <a:rPr lang="pt-BR" sz="2400" dirty="0"/>
            </a:br>
            <a:r>
              <a:rPr lang="pt-BR" sz="2400" dirty="0"/>
              <a:t>Meta 2.1. Realizar Avaliação Multidimensional Rápida de 100% dos idosos da área de abrangência.</a:t>
            </a:r>
            <a:br>
              <a:rPr lang="pt-BR" sz="2400" dirty="0"/>
            </a:br>
            <a:endParaRPr lang="pt-BR" sz="2400" dirty="0"/>
          </a:p>
        </p:txBody>
      </p:sp>
      <p:pic>
        <p:nvPicPr>
          <p:cNvPr id="4" name="Espaço Reservado para Conteúdo 3"/>
          <p:cNvPicPr>
            <a:picLocks noGrp="1" noChangeAspect="1"/>
          </p:cNvPicPr>
          <p:nvPr>
            <p:ph idx="1"/>
          </p:nvPr>
        </p:nvPicPr>
        <p:blipFill>
          <a:blip r:embed="rId2"/>
          <a:stretch>
            <a:fillRect/>
          </a:stretch>
        </p:blipFill>
        <p:spPr>
          <a:xfrm>
            <a:off x="2398149" y="3489655"/>
            <a:ext cx="4991967" cy="2857500"/>
          </a:xfrm>
          <a:prstGeom prst="rect">
            <a:avLst/>
          </a:prstGeom>
        </p:spPr>
      </p:pic>
    </p:spTree>
    <p:extLst>
      <p:ext uri="{BB962C8B-B14F-4D97-AF65-F5344CB8AC3E}">
        <p14:creationId xmlns:p14="http://schemas.microsoft.com/office/powerpoint/2010/main" val="1058415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033" y="624110"/>
            <a:ext cx="6684926" cy="1649190"/>
          </a:xfrm>
        </p:spPr>
        <p:txBody>
          <a:bodyPr>
            <a:noAutofit/>
          </a:bodyPr>
          <a:lstStyle/>
          <a:p>
            <a:r>
              <a:rPr lang="pt-BR" sz="2400" dirty="0"/>
              <a:t>Meta 2.2. Realizar exame clínico apropriado em 100% das consultas, incluindo exame físico dos pés, com palpação dos pulsos tibial posterior e pedioso e medida da sensibilidade a cada 3 meses para diabéticos. </a:t>
            </a:r>
            <a:br>
              <a:rPr lang="pt-BR" sz="2400" dirty="0"/>
            </a:br>
            <a:endParaRPr lang="pt-BR" sz="2400" dirty="0"/>
          </a:p>
        </p:txBody>
      </p:sp>
      <p:pic>
        <p:nvPicPr>
          <p:cNvPr id="4" name="Espaço Reservado para Conteúdo 3"/>
          <p:cNvPicPr>
            <a:picLocks noGrp="1" noChangeAspect="1"/>
          </p:cNvPicPr>
          <p:nvPr>
            <p:ph idx="1"/>
          </p:nvPr>
        </p:nvPicPr>
        <p:blipFill>
          <a:blip r:embed="rId2"/>
          <a:stretch>
            <a:fillRect/>
          </a:stretch>
        </p:blipFill>
        <p:spPr>
          <a:xfrm>
            <a:off x="2270181" y="3324557"/>
            <a:ext cx="5239661" cy="3009900"/>
          </a:xfrm>
          <a:prstGeom prst="rect">
            <a:avLst/>
          </a:prstGeom>
        </p:spPr>
      </p:pic>
    </p:spTree>
    <p:extLst>
      <p:ext uri="{BB962C8B-B14F-4D97-AF65-F5344CB8AC3E}">
        <p14:creationId xmlns:p14="http://schemas.microsoft.com/office/powerpoint/2010/main" val="4017451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t>Meta: 2.3 Realizar a solicitação de exames complementares periódicos em 100% dos idosos hipertensos</a:t>
            </a:r>
            <a:br>
              <a:rPr lang="pt-BR" sz="2400" dirty="0"/>
            </a:br>
            <a:endParaRPr lang="pt-BR" sz="2400" dirty="0"/>
          </a:p>
        </p:txBody>
      </p:sp>
      <p:sp>
        <p:nvSpPr>
          <p:cNvPr id="3" name="Espaço Reservado para Conteúdo 2"/>
          <p:cNvSpPr>
            <a:spLocks noGrp="1"/>
          </p:cNvSpPr>
          <p:nvPr>
            <p:ph idx="1"/>
          </p:nvPr>
        </p:nvSpPr>
        <p:spPr/>
        <p:txBody>
          <a:bodyPr>
            <a:normAutofit/>
          </a:bodyPr>
          <a:lstStyle/>
          <a:p>
            <a:r>
              <a:rPr lang="pt-BR" sz="2200" dirty="0"/>
              <a:t>No primeiro mês da intervenção foram atendidos 66 idosos hipertensos e/ou diabético, no segundo mês 106 usuários, no terceiro mês 150 </a:t>
            </a:r>
            <a:r>
              <a:rPr lang="pt-BR" sz="2200" dirty="0" smtClean="0"/>
              <a:t>usuários, </a:t>
            </a:r>
            <a:r>
              <a:rPr lang="pt-BR" sz="2200" dirty="0"/>
              <a:t>no quarto mês 261 usuários hipertensos e/ou diabéticos alcançando </a:t>
            </a:r>
            <a:r>
              <a:rPr lang="pt-BR" sz="2200" b="1" dirty="0">
                <a:solidFill>
                  <a:srgbClr val="C00000"/>
                </a:solidFill>
              </a:rPr>
              <a:t>100% </a:t>
            </a:r>
            <a:r>
              <a:rPr lang="pt-BR" sz="2200" dirty="0"/>
              <a:t>de proporção de usuários idosos hipertensos e/ou diabéticos com exames complementares periódicos em dia durante toda a intervenção. </a:t>
            </a:r>
          </a:p>
          <a:p>
            <a:endParaRPr lang="pt-BR" sz="2400" dirty="0"/>
          </a:p>
        </p:txBody>
      </p:sp>
    </p:spTree>
    <p:extLst>
      <p:ext uri="{BB962C8B-B14F-4D97-AF65-F5344CB8AC3E}">
        <p14:creationId xmlns:p14="http://schemas.microsoft.com/office/powerpoint/2010/main" val="1419134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dirty="0"/>
              <a:t>Meta: 2.4. Priorizar a prescrição de medicamentos da Farmácia Popular a 100% dos idosos.</a:t>
            </a:r>
            <a:br>
              <a:rPr lang="pt-BR" sz="2400" dirty="0"/>
            </a:br>
            <a:endParaRPr lang="pt-BR" sz="2400" dirty="0"/>
          </a:p>
        </p:txBody>
      </p:sp>
      <p:pic>
        <p:nvPicPr>
          <p:cNvPr id="4" name="Espaço Reservado para Conteúdo 3"/>
          <p:cNvPicPr>
            <a:picLocks noGrp="1" noChangeAspect="1"/>
          </p:cNvPicPr>
          <p:nvPr>
            <p:ph idx="1"/>
          </p:nvPr>
        </p:nvPicPr>
        <p:blipFill>
          <a:blip r:embed="rId2"/>
          <a:stretch>
            <a:fillRect/>
          </a:stretch>
        </p:blipFill>
        <p:spPr>
          <a:xfrm>
            <a:off x="2334031" y="2603500"/>
            <a:ext cx="5049127" cy="2997200"/>
          </a:xfrm>
          <a:prstGeom prst="rect">
            <a:avLst/>
          </a:prstGeom>
        </p:spPr>
      </p:pic>
    </p:spTree>
    <p:extLst>
      <p:ext uri="{BB962C8B-B14F-4D97-AF65-F5344CB8AC3E}">
        <p14:creationId xmlns:p14="http://schemas.microsoft.com/office/powerpoint/2010/main" val="4103291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t>Meta 2.5: Cadastrar 100% dos idosos acamados ou com problemas de locomoção. (Estimativa de 8% dos idosos da área</a:t>
            </a:r>
            <a:r>
              <a:rPr lang="pt-BR" sz="2400" dirty="0" smtClean="0"/>
              <a:t>).</a:t>
            </a:r>
            <a:br>
              <a:rPr lang="pt-BR" sz="2400" dirty="0" smtClean="0"/>
            </a:br>
            <a:r>
              <a:rPr lang="pt-BR" sz="2400" dirty="0"/>
              <a:t/>
            </a:r>
            <a:br>
              <a:rPr lang="pt-BR" sz="2400" dirty="0"/>
            </a:br>
            <a:r>
              <a:rPr lang="pt-BR" sz="2400" dirty="0"/>
              <a:t/>
            </a:r>
            <a:br>
              <a:rPr lang="pt-BR" sz="2400" dirty="0"/>
            </a:br>
            <a:endParaRPr lang="pt-BR" sz="2400" dirty="0"/>
          </a:p>
        </p:txBody>
      </p:sp>
      <p:sp>
        <p:nvSpPr>
          <p:cNvPr id="3" name="Espaço Reservado para Conteúdo 2"/>
          <p:cNvSpPr>
            <a:spLocks noGrp="1"/>
          </p:cNvSpPr>
          <p:nvPr>
            <p:ph idx="1"/>
          </p:nvPr>
        </p:nvSpPr>
        <p:spPr>
          <a:xfrm>
            <a:off x="1942247" y="2133600"/>
            <a:ext cx="6687712" cy="4158018"/>
          </a:xfrm>
        </p:spPr>
        <p:txBody>
          <a:bodyPr>
            <a:normAutofit/>
          </a:bodyPr>
          <a:lstStyle/>
          <a:p>
            <a:endParaRPr lang="pt-BR" sz="2400" dirty="0" smtClean="0"/>
          </a:p>
          <a:p>
            <a:r>
              <a:rPr lang="pt-BR" sz="2200" dirty="0" smtClean="0"/>
              <a:t>Durante </a:t>
            </a:r>
            <a:r>
              <a:rPr lang="pt-BR" sz="2200" dirty="0"/>
              <a:t>a intervenção cadastramos 33 idosos acamados com problemas de locomoção, 09 usuários no primeiro mês da intervenção, 14 usuários no segundo mês, já no terceiro mês contamos com 04 agentes comunitárias podendo cadastrar 21 usuários no terceiro mês e terminando a intervenção com 33 </a:t>
            </a:r>
            <a:r>
              <a:rPr lang="pt-BR" sz="2200" b="1" dirty="0">
                <a:solidFill>
                  <a:srgbClr val="C00000"/>
                </a:solidFill>
              </a:rPr>
              <a:t>(100%) </a:t>
            </a:r>
            <a:r>
              <a:rPr lang="pt-BR" sz="2200" dirty="0"/>
              <a:t>acamados ou com problemas de locomoção.</a:t>
            </a:r>
          </a:p>
          <a:p>
            <a:endParaRPr lang="pt-BR" dirty="0"/>
          </a:p>
        </p:txBody>
      </p:sp>
    </p:spTree>
    <p:extLst>
      <p:ext uri="{BB962C8B-B14F-4D97-AF65-F5344CB8AC3E}">
        <p14:creationId xmlns:p14="http://schemas.microsoft.com/office/powerpoint/2010/main" val="1925054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t>Meta 2.6: Realizar visita domiciliar a 100% dos idosos acamados ou com problemas de locomoção.</a:t>
            </a:r>
            <a:br>
              <a:rPr lang="pt-BR" sz="2400" dirty="0"/>
            </a:br>
            <a:endParaRPr lang="pt-BR" sz="2400" dirty="0"/>
          </a:p>
        </p:txBody>
      </p:sp>
      <p:sp>
        <p:nvSpPr>
          <p:cNvPr id="3" name="Espaço Reservado para Conteúdo 2"/>
          <p:cNvSpPr>
            <a:spLocks noGrp="1"/>
          </p:cNvSpPr>
          <p:nvPr>
            <p:ph idx="1"/>
          </p:nvPr>
        </p:nvSpPr>
        <p:spPr/>
        <p:txBody>
          <a:bodyPr/>
          <a:lstStyle/>
          <a:p>
            <a:r>
              <a:rPr lang="pt-BR" sz="2400" dirty="0">
                <a:solidFill>
                  <a:schemeClr val="tx1"/>
                </a:solidFill>
              </a:rPr>
              <a:t>Todos </a:t>
            </a:r>
            <a:r>
              <a:rPr lang="pt-BR" sz="2400" dirty="0"/>
              <a:t>os usuários acamados receberam visitas domiciliares durante os 4 meses da </a:t>
            </a:r>
            <a:r>
              <a:rPr lang="pt-BR" sz="2400" dirty="0" smtClean="0"/>
              <a:t>intervenção</a:t>
            </a:r>
            <a:r>
              <a:rPr lang="pt-BR" sz="2400" dirty="0"/>
              <a:t>.</a:t>
            </a:r>
          </a:p>
          <a:p>
            <a:pPr marL="0" indent="0">
              <a:buNone/>
            </a:pPr>
            <a:endParaRPr lang="pt-BR" sz="4000" dirty="0"/>
          </a:p>
          <a:p>
            <a:endParaRPr lang="pt-BR" dirty="0"/>
          </a:p>
        </p:txBody>
      </p:sp>
    </p:spTree>
    <p:extLst>
      <p:ext uri="{BB962C8B-B14F-4D97-AF65-F5344CB8AC3E}">
        <p14:creationId xmlns:p14="http://schemas.microsoft.com/office/powerpoint/2010/main" val="88457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t>Meta 2.7: Rastrear 100% dos idosos para Hipertensão Arterial Sistêmica (HAS). </a:t>
            </a:r>
          </a:p>
        </p:txBody>
      </p:sp>
      <p:pic>
        <p:nvPicPr>
          <p:cNvPr id="4" name="Espaço Reservado para Conteúdo 3"/>
          <p:cNvPicPr>
            <a:picLocks noGrp="1" noChangeAspect="1"/>
          </p:cNvPicPr>
          <p:nvPr>
            <p:ph idx="1"/>
          </p:nvPr>
        </p:nvPicPr>
        <p:blipFill>
          <a:blip r:embed="rId2"/>
          <a:stretch>
            <a:fillRect/>
          </a:stretch>
        </p:blipFill>
        <p:spPr>
          <a:xfrm>
            <a:off x="2353084" y="2654301"/>
            <a:ext cx="4877647" cy="2921000"/>
          </a:xfrm>
          <a:prstGeom prst="rect">
            <a:avLst/>
          </a:prstGeom>
        </p:spPr>
      </p:pic>
    </p:spTree>
    <p:extLst>
      <p:ext uri="{BB962C8B-B14F-4D97-AF65-F5344CB8AC3E}">
        <p14:creationId xmlns:p14="http://schemas.microsoft.com/office/powerpoint/2010/main" val="127463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t>Metas 2.8: Rastrear 100% dos idosos com pressão arterial sustentada maior que 135/80mmHg ou com diagnóstico de hipertensão arterial para Diabetes Mellitus (DM).</a:t>
            </a:r>
            <a:br>
              <a:rPr lang="pt-BR" sz="2400" dirty="0"/>
            </a:br>
            <a:endParaRPr lang="pt-BR" sz="2400" dirty="0"/>
          </a:p>
        </p:txBody>
      </p:sp>
      <p:pic>
        <p:nvPicPr>
          <p:cNvPr id="4" name="Espaço Reservado para Conteúdo 3"/>
          <p:cNvPicPr>
            <a:picLocks noGrp="1" noChangeAspect="1"/>
          </p:cNvPicPr>
          <p:nvPr>
            <p:ph idx="1"/>
          </p:nvPr>
        </p:nvPicPr>
        <p:blipFill>
          <a:blip r:embed="rId2"/>
          <a:stretch>
            <a:fillRect/>
          </a:stretch>
        </p:blipFill>
        <p:spPr>
          <a:xfrm>
            <a:off x="2515037" y="2679700"/>
            <a:ext cx="4963387" cy="2730500"/>
          </a:xfrm>
          <a:prstGeom prst="rect">
            <a:avLst/>
          </a:prstGeom>
        </p:spPr>
      </p:pic>
    </p:spTree>
    <p:extLst>
      <p:ext uri="{BB962C8B-B14F-4D97-AF65-F5344CB8AC3E}">
        <p14:creationId xmlns:p14="http://schemas.microsoft.com/office/powerpoint/2010/main" val="3154808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t>Metas 2.8: Rastrear 100% dos idosos com pressão arterial sustentada maior que 135/80mmHg ou com diagnóstico de hipertensão arterial para Diabetes Mellitus (DM).</a:t>
            </a:r>
            <a:br>
              <a:rPr lang="pt-BR" sz="2400" dirty="0"/>
            </a:br>
            <a:endParaRPr lang="pt-BR" sz="2400" dirty="0"/>
          </a:p>
        </p:txBody>
      </p:sp>
      <p:sp>
        <p:nvSpPr>
          <p:cNvPr id="3" name="Espaço Reservado para Conteúdo 2"/>
          <p:cNvSpPr>
            <a:spLocks noGrp="1"/>
          </p:cNvSpPr>
          <p:nvPr>
            <p:ph idx="1"/>
          </p:nvPr>
        </p:nvSpPr>
        <p:spPr>
          <a:xfrm>
            <a:off x="2078727" y="3020720"/>
            <a:ext cx="6687712" cy="3777622"/>
          </a:xfrm>
        </p:spPr>
        <p:txBody>
          <a:bodyPr>
            <a:normAutofit/>
          </a:bodyPr>
          <a:lstStyle/>
          <a:p>
            <a:r>
              <a:rPr lang="pt-BR" sz="2200" dirty="0"/>
              <a:t>Durante a intervenção foram cadastrados 256 usuários hipertensos onde cumprimos a meta de alcançar </a:t>
            </a:r>
            <a:r>
              <a:rPr lang="pt-BR" sz="2200" b="1" dirty="0">
                <a:solidFill>
                  <a:srgbClr val="C00000"/>
                </a:solidFill>
              </a:rPr>
              <a:t>100% </a:t>
            </a:r>
            <a:r>
              <a:rPr lang="pt-BR" sz="2200" dirty="0"/>
              <a:t>dos hipertensos rastreados para diabetes durante toda a intervenção.</a:t>
            </a:r>
          </a:p>
          <a:p>
            <a:pPr marL="0" indent="0">
              <a:buNone/>
            </a:pPr>
            <a:endParaRPr lang="pt-BR" sz="2200" dirty="0"/>
          </a:p>
        </p:txBody>
      </p:sp>
    </p:spTree>
    <p:extLst>
      <p:ext uri="{BB962C8B-B14F-4D97-AF65-F5344CB8AC3E}">
        <p14:creationId xmlns:p14="http://schemas.microsoft.com/office/powerpoint/2010/main" val="541363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a:xfrm>
            <a:off x="1942247" y="1905000"/>
            <a:ext cx="6687712" cy="4006222"/>
          </a:xfrm>
        </p:spPr>
        <p:txBody>
          <a:bodyPr>
            <a:normAutofit fontScale="62500" lnSpcReduction="20000"/>
          </a:bodyPr>
          <a:lstStyle/>
          <a:p>
            <a:r>
              <a:rPr lang="pt-BR" sz="2600" dirty="0"/>
              <a:t>O foco escolhido para a intervenção foi Saúde do Idoso visto que o Brasil apresenta uma taxa de envelhecimento populacional </a:t>
            </a:r>
            <a:r>
              <a:rPr lang="pt-BR" sz="2600" dirty="0" smtClean="0"/>
              <a:t>exuberante.</a:t>
            </a:r>
          </a:p>
          <a:p>
            <a:endParaRPr lang="pt-BR" sz="2600" dirty="0"/>
          </a:p>
          <a:p>
            <a:r>
              <a:rPr lang="pt-BR" sz="2600" dirty="0"/>
              <a:t>Além </a:t>
            </a:r>
            <a:r>
              <a:rPr lang="pt-BR" sz="2600" dirty="0" smtClean="0"/>
              <a:t>disso,   </a:t>
            </a:r>
            <a:r>
              <a:rPr lang="pt-BR" sz="2600" dirty="0"/>
              <a:t>por constituir um grupo prioritário dentro de nossa população.                </a:t>
            </a:r>
            <a:endParaRPr lang="pt-BR" sz="2600" dirty="0" smtClean="0"/>
          </a:p>
          <a:p>
            <a:r>
              <a:rPr lang="pt-BR" sz="2600" dirty="0" smtClean="0"/>
              <a:t>    </a:t>
            </a:r>
            <a:endParaRPr lang="pt-BR" sz="2600" dirty="0"/>
          </a:p>
          <a:p>
            <a:r>
              <a:rPr lang="pt-BR" sz="2600" dirty="0"/>
              <a:t>Lagoa Vermelha é um município Brasileiro situado na região nordeste do estado Rio Grande do Sul sua população é de 27.525 habitantes</a:t>
            </a:r>
            <a:r>
              <a:rPr lang="pt-BR" sz="2600" dirty="0" smtClean="0"/>
              <a:t>.</a:t>
            </a:r>
          </a:p>
          <a:p>
            <a:endParaRPr lang="pt-BR" sz="2600" dirty="0"/>
          </a:p>
          <a:p>
            <a:r>
              <a:rPr lang="pt-BR" sz="2600" dirty="0" smtClean="0"/>
              <a:t> </a:t>
            </a:r>
            <a:r>
              <a:rPr lang="pt-BR" sz="2600" dirty="0"/>
              <a:t>Tem um hospital e 2 laboratórios com disponibilidade de exames complementares pelo SUS</a:t>
            </a:r>
            <a:r>
              <a:rPr lang="pt-BR" sz="2600" dirty="0" smtClean="0"/>
              <a:t>. </a:t>
            </a:r>
            <a:r>
              <a:rPr lang="pt-BR" sz="2600" dirty="0"/>
              <a:t>Tem 5 UBS na zona urbana, sendo que destas, uma atende a população rural.</a:t>
            </a:r>
          </a:p>
          <a:p>
            <a:pPr marL="0" indent="0">
              <a:buNone/>
            </a:pPr>
            <a:endParaRPr lang="pt-BR" dirty="0"/>
          </a:p>
        </p:txBody>
      </p:sp>
    </p:spTree>
    <p:extLst>
      <p:ext uri="{BB962C8B-B14F-4D97-AF65-F5344CB8AC3E}">
        <p14:creationId xmlns:p14="http://schemas.microsoft.com/office/powerpoint/2010/main" val="540045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t>Metas 2.9: Realizar avaliação da necessidade de atendimento odontológico em 100% dos idosos.</a:t>
            </a:r>
            <a:br>
              <a:rPr lang="pt-BR" sz="2400" dirty="0"/>
            </a:br>
            <a:endParaRPr lang="pt-BR" sz="2400" dirty="0"/>
          </a:p>
        </p:txBody>
      </p:sp>
      <p:pic>
        <p:nvPicPr>
          <p:cNvPr id="4" name="Espaço Reservado para Conteúdo 3"/>
          <p:cNvPicPr>
            <a:picLocks noGrp="1" noChangeAspect="1"/>
          </p:cNvPicPr>
          <p:nvPr>
            <p:ph idx="1"/>
          </p:nvPr>
        </p:nvPicPr>
        <p:blipFill>
          <a:blip r:embed="rId2"/>
          <a:stretch>
            <a:fillRect/>
          </a:stretch>
        </p:blipFill>
        <p:spPr>
          <a:xfrm>
            <a:off x="2781783" y="2501900"/>
            <a:ext cx="4429894" cy="2794000"/>
          </a:xfrm>
          <a:prstGeom prst="rect">
            <a:avLst/>
          </a:prstGeom>
        </p:spPr>
      </p:pic>
    </p:spTree>
    <p:extLst>
      <p:ext uri="{BB962C8B-B14F-4D97-AF65-F5344CB8AC3E}">
        <p14:creationId xmlns:p14="http://schemas.microsoft.com/office/powerpoint/2010/main" val="3592314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t>Metas 2.10: Realizar a primeira consulta odontológica para 100% dos idosos.</a:t>
            </a:r>
            <a:br>
              <a:rPr lang="pt-BR" sz="2400" dirty="0"/>
            </a:br>
            <a:endParaRPr lang="pt-BR" sz="2400" dirty="0"/>
          </a:p>
        </p:txBody>
      </p:sp>
      <p:pic>
        <p:nvPicPr>
          <p:cNvPr id="4" name="Espaço Reservado para Conteúdo 3"/>
          <p:cNvPicPr>
            <a:picLocks noGrp="1" noChangeAspect="1"/>
          </p:cNvPicPr>
          <p:nvPr>
            <p:ph idx="1"/>
          </p:nvPr>
        </p:nvPicPr>
        <p:blipFill>
          <a:blip r:embed="rId2"/>
          <a:stretch>
            <a:fillRect/>
          </a:stretch>
        </p:blipFill>
        <p:spPr>
          <a:xfrm>
            <a:off x="2343556" y="2387600"/>
            <a:ext cx="4810960" cy="3022600"/>
          </a:xfrm>
          <a:prstGeom prst="rect">
            <a:avLst/>
          </a:prstGeom>
        </p:spPr>
      </p:pic>
    </p:spTree>
    <p:extLst>
      <p:ext uri="{BB962C8B-B14F-4D97-AF65-F5344CB8AC3E}">
        <p14:creationId xmlns:p14="http://schemas.microsoft.com/office/powerpoint/2010/main" val="1565973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033" y="624110"/>
            <a:ext cx="6684926" cy="1509490"/>
          </a:xfrm>
        </p:spPr>
        <p:txBody>
          <a:bodyPr>
            <a:normAutofit fontScale="90000"/>
          </a:bodyPr>
          <a:lstStyle/>
          <a:p>
            <a:r>
              <a:rPr lang="pt-BR" b="1" dirty="0"/>
              <a:t> </a:t>
            </a:r>
            <a:r>
              <a:rPr lang="pt-BR" sz="2700" b="1" dirty="0"/>
              <a:t>Metas relativas ao objetivo 3: </a:t>
            </a:r>
            <a:r>
              <a:rPr lang="pt-BR" sz="2700" dirty="0"/>
              <a:t>Melhorar a adesão dos idosos ao Programa de Saúde do Idoso.</a:t>
            </a:r>
            <a:br>
              <a:rPr lang="pt-BR" sz="2700" dirty="0"/>
            </a:br>
            <a:r>
              <a:rPr lang="pt-BR" sz="2700" dirty="0"/>
              <a:t>Metas 3.1: Buscar 100% dos idosos faltosos às consultas programadas.</a:t>
            </a:r>
            <a:br>
              <a:rPr lang="pt-BR" sz="2700" dirty="0"/>
            </a:br>
            <a:endParaRPr lang="pt-BR" sz="2700" dirty="0"/>
          </a:p>
        </p:txBody>
      </p:sp>
      <p:sp>
        <p:nvSpPr>
          <p:cNvPr id="3" name="Espaço Reservado para Conteúdo 2"/>
          <p:cNvSpPr>
            <a:spLocks noGrp="1"/>
          </p:cNvSpPr>
          <p:nvPr>
            <p:ph idx="1"/>
          </p:nvPr>
        </p:nvSpPr>
        <p:spPr>
          <a:xfrm>
            <a:off x="2037783" y="3121748"/>
            <a:ext cx="6687712" cy="3485522"/>
          </a:xfrm>
        </p:spPr>
        <p:txBody>
          <a:bodyPr/>
          <a:lstStyle/>
          <a:p>
            <a:r>
              <a:rPr lang="pt-BR" sz="2400" dirty="0"/>
              <a:t>No primeiro mês da intervenção tivemos 03 faltosos a consulta e nos meses seguintes 04 faltosos por consultas, mas com ajuda das </a:t>
            </a:r>
            <a:r>
              <a:rPr lang="pt-BR" sz="2400" dirty="0" smtClean="0"/>
              <a:t>ACS </a:t>
            </a:r>
            <a:r>
              <a:rPr lang="pt-BR" sz="2400" dirty="0"/>
              <a:t>e as lideranças comunitárias foi feita busca ativa dos </a:t>
            </a:r>
            <a:r>
              <a:rPr lang="pt-BR" sz="2400" dirty="0" smtClean="0"/>
              <a:t>mesmos, </a:t>
            </a:r>
            <a:r>
              <a:rPr lang="pt-BR" sz="2400" dirty="0"/>
              <a:t>alcançando </a:t>
            </a:r>
            <a:r>
              <a:rPr lang="pt-BR" sz="2400" b="1" dirty="0">
                <a:solidFill>
                  <a:srgbClr val="C00000"/>
                </a:solidFill>
              </a:rPr>
              <a:t>100% </a:t>
            </a:r>
            <a:r>
              <a:rPr lang="pt-BR" sz="2400" dirty="0"/>
              <a:t>de busca ativa para os faltosos.</a:t>
            </a:r>
          </a:p>
          <a:p>
            <a:endParaRPr lang="pt-BR" dirty="0"/>
          </a:p>
        </p:txBody>
      </p:sp>
    </p:spTree>
    <p:extLst>
      <p:ext uri="{BB962C8B-B14F-4D97-AF65-F5344CB8AC3E}">
        <p14:creationId xmlns:p14="http://schemas.microsoft.com/office/powerpoint/2010/main" val="3728808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033" y="662210"/>
            <a:ext cx="6684926" cy="1699990"/>
          </a:xfrm>
        </p:spPr>
        <p:txBody>
          <a:bodyPr>
            <a:normAutofit fontScale="90000"/>
          </a:bodyPr>
          <a:lstStyle/>
          <a:p>
            <a:r>
              <a:rPr lang="pt-BR" b="1" dirty="0"/>
              <a:t> </a:t>
            </a:r>
            <a:r>
              <a:rPr lang="pt-BR" sz="2700" b="1" dirty="0"/>
              <a:t>Metas relativas ao objetivo 4: </a:t>
            </a:r>
            <a:r>
              <a:rPr lang="pt-BR" sz="2700" dirty="0"/>
              <a:t>Melhorar a adesão dos idosos ao Programa de Saúde do Idoso.</a:t>
            </a:r>
            <a:br>
              <a:rPr lang="pt-BR" sz="2700" dirty="0"/>
            </a:br>
            <a:r>
              <a:rPr lang="pt-BR" sz="2700" dirty="0"/>
              <a:t>Meta 4.1: Manter registro específico de 100% das pessoas idosas.  </a:t>
            </a:r>
            <a:br>
              <a:rPr lang="pt-BR" sz="2700" dirty="0"/>
            </a:br>
            <a:endParaRPr lang="pt-BR" sz="2700" dirty="0"/>
          </a:p>
        </p:txBody>
      </p:sp>
      <p:pic>
        <p:nvPicPr>
          <p:cNvPr id="4" name="Espaço Reservado para Conteúdo 3"/>
          <p:cNvPicPr>
            <a:picLocks noGrp="1" noChangeAspect="1"/>
          </p:cNvPicPr>
          <p:nvPr>
            <p:ph idx="1"/>
          </p:nvPr>
        </p:nvPicPr>
        <p:blipFill>
          <a:blip r:embed="rId2"/>
          <a:stretch>
            <a:fillRect/>
          </a:stretch>
        </p:blipFill>
        <p:spPr>
          <a:xfrm>
            <a:off x="2864205" y="3247789"/>
            <a:ext cx="4725220" cy="2959099"/>
          </a:xfrm>
          <a:prstGeom prst="rect">
            <a:avLst/>
          </a:prstGeom>
        </p:spPr>
      </p:pic>
    </p:spTree>
    <p:extLst>
      <p:ext uri="{BB962C8B-B14F-4D97-AF65-F5344CB8AC3E}">
        <p14:creationId xmlns:p14="http://schemas.microsoft.com/office/powerpoint/2010/main" val="31985391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700" dirty="0" smtClean="0"/>
              <a:t>Meta </a:t>
            </a:r>
            <a:r>
              <a:rPr lang="pt-BR" sz="2700" dirty="0"/>
              <a:t>4.2: Distribuir a Caderneta de Saúde da Pessoa Idosa a 100% dos idosos cadastrados.</a:t>
            </a:r>
            <a:br>
              <a:rPr lang="pt-BR" sz="2700" dirty="0"/>
            </a:br>
            <a:r>
              <a:rPr lang="pt-BR" sz="2700" dirty="0"/>
              <a:t> </a:t>
            </a:r>
            <a:r>
              <a:rPr lang="pt-BR" dirty="0"/>
              <a:t/>
            </a:r>
            <a:br>
              <a:rPr lang="pt-BR" dirty="0"/>
            </a:br>
            <a:endParaRPr lang="pt-BR" dirty="0"/>
          </a:p>
        </p:txBody>
      </p:sp>
      <p:pic>
        <p:nvPicPr>
          <p:cNvPr id="4" name="Espaço Reservado para Conteúdo 3"/>
          <p:cNvPicPr>
            <a:picLocks noGrp="1" noChangeAspect="1"/>
          </p:cNvPicPr>
          <p:nvPr>
            <p:ph idx="1"/>
          </p:nvPr>
        </p:nvPicPr>
        <p:blipFill>
          <a:blip r:embed="rId2"/>
          <a:stretch>
            <a:fillRect/>
          </a:stretch>
        </p:blipFill>
        <p:spPr>
          <a:xfrm>
            <a:off x="2257818" y="2794002"/>
            <a:ext cx="5163447" cy="2793999"/>
          </a:xfrm>
          <a:prstGeom prst="rect">
            <a:avLst/>
          </a:prstGeom>
        </p:spPr>
      </p:pic>
    </p:spTree>
    <p:extLst>
      <p:ext uri="{BB962C8B-B14F-4D97-AF65-F5344CB8AC3E}">
        <p14:creationId xmlns:p14="http://schemas.microsoft.com/office/powerpoint/2010/main" val="1716329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033" y="624110"/>
            <a:ext cx="6684926" cy="1674590"/>
          </a:xfrm>
        </p:spPr>
        <p:txBody>
          <a:bodyPr>
            <a:normAutofit fontScale="90000"/>
          </a:bodyPr>
          <a:lstStyle/>
          <a:p>
            <a:r>
              <a:rPr lang="pt-BR" dirty="0"/>
              <a:t> </a:t>
            </a:r>
            <a:r>
              <a:rPr lang="pt-BR" sz="2700" dirty="0"/>
              <a:t>Metas relativas ao Objetivo 5: Mapear os idosos de risco da área de abrangência.</a:t>
            </a:r>
            <a:br>
              <a:rPr lang="pt-BR" sz="2700" dirty="0"/>
            </a:br>
            <a:r>
              <a:rPr lang="pt-BR" sz="2700" dirty="0"/>
              <a:t>  </a:t>
            </a:r>
            <a:r>
              <a:rPr lang="pt-BR" sz="2700" dirty="0" smtClean="0"/>
              <a:t>Metas </a:t>
            </a:r>
            <a:r>
              <a:rPr lang="pt-BR" sz="2700" dirty="0"/>
              <a:t>5.1: Rastrear 100% das pessoas idosas para risco de morbimortalidade.</a:t>
            </a:r>
          </a:p>
        </p:txBody>
      </p:sp>
      <p:pic>
        <p:nvPicPr>
          <p:cNvPr id="4" name="Espaço Reservado para Conteúdo 3"/>
          <p:cNvPicPr>
            <a:picLocks noGrp="1" noChangeAspect="1"/>
          </p:cNvPicPr>
          <p:nvPr>
            <p:ph idx="1"/>
          </p:nvPr>
        </p:nvPicPr>
        <p:blipFill>
          <a:blip r:embed="rId2"/>
          <a:stretch>
            <a:fillRect/>
          </a:stretch>
        </p:blipFill>
        <p:spPr>
          <a:xfrm>
            <a:off x="2381664" y="2768602"/>
            <a:ext cx="5258713" cy="2788683"/>
          </a:xfrm>
          <a:prstGeom prst="rect">
            <a:avLst/>
          </a:prstGeom>
        </p:spPr>
      </p:pic>
    </p:spTree>
    <p:extLst>
      <p:ext uri="{BB962C8B-B14F-4D97-AF65-F5344CB8AC3E}">
        <p14:creationId xmlns:p14="http://schemas.microsoft.com/office/powerpoint/2010/main" val="3019810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t>
            </a:r>
            <a:r>
              <a:rPr lang="pt-BR" sz="2700" dirty="0"/>
              <a:t>Meta 5.2: Investigar a presença de indicadores de fragilização na velhice em 100% das pessoas idosas.</a:t>
            </a:r>
            <a:br>
              <a:rPr lang="pt-BR" sz="2700" dirty="0"/>
            </a:br>
            <a:endParaRPr lang="pt-BR" sz="2700" dirty="0"/>
          </a:p>
        </p:txBody>
      </p:sp>
      <p:pic>
        <p:nvPicPr>
          <p:cNvPr id="4" name="Espaço Reservado para Conteúdo 3"/>
          <p:cNvPicPr>
            <a:picLocks noGrp="1" noChangeAspect="1"/>
          </p:cNvPicPr>
          <p:nvPr>
            <p:ph idx="1"/>
          </p:nvPr>
        </p:nvPicPr>
        <p:blipFill>
          <a:blip r:embed="rId2"/>
          <a:stretch>
            <a:fillRect/>
          </a:stretch>
        </p:blipFill>
        <p:spPr>
          <a:xfrm>
            <a:off x="2172078" y="2667001"/>
            <a:ext cx="5211080" cy="2895600"/>
          </a:xfrm>
          <a:prstGeom prst="rect">
            <a:avLst/>
          </a:prstGeom>
        </p:spPr>
      </p:pic>
    </p:spTree>
    <p:extLst>
      <p:ext uri="{BB962C8B-B14F-4D97-AF65-F5344CB8AC3E}">
        <p14:creationId xmlns:p14="http://schemas.microsoft.com/office/powerpoint/2010/main" val="2437230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t>
            </a:r>
            <a:r>
              <a:rPr lang="pt-BR" sz="2700" dirty="0"/>
              <a:t>Meta 5.3: Avaliar a rede social de 100% dos idosos.</a:t>
            </a:r>
            <a:br>
              <a:rPr lang="pt-BR" sz="2700" dirty="0"/>
            </a:br>
            <a:endParaRPr lang="pt-BR" sz="2700" dirty="0"/>
          </a:p>
        </p:txBody>
      </p:sp>
      <p:pic>
        <p:nvPicPr>
          <p:cNvPr id="4" name="Espaço Reservado para Conteúdo 3"/>
          <p:cNvPicPr>
            <a:picLocks noGrp="1" noChangeAspect="1"/>
          </p:cNvPicPr>
          <p:nvPr>
            <p:ph idx="1"/>
          </p:nvPr>
        </p:nvPicPr>
        <p:blipFill>
          <a:blip r:embed="rId2"/>
          <a:stretch>
            <a:fillRect/>
          </a:stretch>
        </p:blipFill>
        <p:spPr>
          <a:xfrm>
            <a:off x="2191131" y="2374902"/>
            <a:ext cx="5296818" cy="3047999"/>
          </a:xfrm>
          <a:prstGeom prst="rect">
            <a:avLst/>
          </a:prstGeom>
        </p:spPr>
      </p:pic>
    </p:spTree>
    <p:extLst>
      <p:ext uri="{BB962C8B-B14F-4D97-AF65-F5344CB8AC3E}">
        <p14:creationId xmlns:p14="http://schemas.microsoft.com/office/powerpoint/2010/main" val="3389690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033" y="624110"/>
            <a:ext cx="6684926" cy="1598390"/>
          </a:xfrm>
        </p:spPr>
        <p:txBody>
          <a:bodyPr>
            <a:normAutofit fontScale="90000"/>
          </a:bodyPr>
          <a:lstStyle/>
          <a:p>
            <a:r>
              <a:rPr lang="pt-BR" sz="2700" b="1" dirty="0"/>
              <a:t>Metas relativas ao objetivo 6: </a:t>
            </a:r>
            <a:r>
              <a:rPr lang="pt-BR" sz="2700" dirty="0"/>
              <a:t>Promover a saúde dos idosos</a:t>
            </a:r>
            <a:r>
              <a:rPr lang="pt-BR" sz="2700" b="1" dirty="0" smtClean="0"/>
              <a:t>.</a:t>
            </a:r>
            <a:r>
              <a:rPr lang="pt-BR" sz="2700" dirty="0"/>
              <a:t/>
            </a:r>
            <a:br>
              <a:rPr lang="pt-BR" sz="2700" dirty="0"/>
            </a:br>
            <a:r>
              <a:rPr lang="pt-BR" sz="2700" dirty="0"/>
              <a:t>Meta 6.1: Garantir orientação nutricional para hábitos alimentares saudáveis a 100% das pessoas idosas.</a:t>
            </a:r>
            <a:br>
              <a:rPr lang="pt-BR" sz="2700" dirty="0"/>
            </a:br>
            <a:r>
              <a:rPr lang="pt-BR" dirty="0"/>
              <a:t> </a:t>
            </a:r>
            <a:br>
              <a:rPr lang="pt-BR" dirty="0"/>
            </a:br>
            <a:endParaRPr lang="pt-BR" dirty="0"/>
          </a:p>
        </p:txBody>
      </p:sp>
      <p:pic>
        <p:nvPicPr>
          <p:cNvPr id="4" name="Espaço Reservado para Conteúdo 3"/>
          <p:cNvPicPr>
            <a:picLocks noGrp="1" noChangeAspect="1"/>
          </p:cNvPicPr>
          <p:nvPr>
            <p:ph idx="1"/>
          </p:nvPr>
        </p:nvPicPr>
        <p:blipFill>
          <a:blip r:embed="rId2"/>
          <a:stretch>
            <a:fillRect/>
          </a:stretch>
        </p:blipFill>
        <p:spPr>
          <a:xfrm>
            <a:off x="2550094" y="2931994"/>
            <a:ext cx="5477826" cy="3238500"/>
          </a:xfrm>
          <a:prstGeom prst="rect">
            <a:avLst/>
          </a:prstGeom>
        </p:spPr>
      </p:pic>
    </p:spTree>
    <p:extLst>
      <p:ext uri="{BB962C8B-B14F-4D97-AF65-F5344CB8AC3E}">
        <p14:creationId xmlns:p14="http://schemas.microsoft.com/office/powerpoint/2010/main" val="32306801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700" dirty="0"/>
              <a:t>Meta 6.2: Garantir orientação para a prática regular de atividade física a 100% idosos.</a:t>
            </a:r>
            <a:br>
              <a:rPr lang="pt-BR" sz="2700" dirty="0"/>
            </a:br>
            <a:r>
              <a:rPr lang="pt-BR" dirty="0"/>
              <a:t> </a:t>
            </a:r>
            <a:br>
              <a:rPr lang="pt-BR" dirty="0"/>
            </a:br>
            <a:endParaRPr lang="pt-BR" dirty="0"/>
          </a:p>
        </p:txBody>
      </p:sp>
      <p:pic>
        <p:nvPicPr>
          <p:cNvPr id="4" name="Espaço Reservado para Conteúdo 3"/>
          <p:cNvPicPr>
            <a:picLocks noGrp="1" noChangeAspect="1"/>
          </p:cNvPicPr>
          <p:nvPr>
            <p:ph idx="1"/>
          </p:nvPr>
        </p:nvPicPr>
        <p:blipFill>
          <a:blip r:embed="rId2"/>
          <a:stretch>
            <a:fillRect/>
          </a:stretch>
        </p:blipFill>
        <p:spPr>
          <a:xfrm>
            <a:off x="2572197" y="2374900"/>
            <a:ext cx="4858594" cy="2984500"/>
          </a:xfrm>
          <a:prstGeom prst="rect">
            <a:avLst/>
          </a:prstGeom>
        </p:spPr>
      </p:pic>
    </p:spTree>
    <p:extLst>
      <p:ext uri="{BB962C8B-B14F-4D97-AF65-F5344CB8AC3E}">
        <p14:creationId xmlns:p14="http://schemas.microsoft.com/office/powerpoint/2010/main" val="2057804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a:xfrm>
            <a:off x="1942246" y="1752599"/>
            <a:ext cx="6737729" cy="4484427"/>
          </a:xfrm>
        </p:spPr>
        <p:txBody>
          <a:bodyPr>
            <a:noAutofit/>
          </a:bodyPr>
          <a:lstStyle/>
          <a:p>
            <a:r>
              <a:rPr lang="pt-BR" sz="1600" dirty="0" smtClean="0"/>
              <a:t>A </a:t>
            </a:r>
            <a:r>
              <a:rPr lang="pt-BR" sz="1600" dirty="0"/>
              <a:t>ESF </a:t>
            </a:r>
            <a:r>
              <a:rPr lang="pt-BR" sz="1600" dirty="0" smtClean="0"/>
              <a:t>Suzana atende </a:t>
            </a:r>
            <a:r>
              <a:rPr lang="pt-BR" sz="1600" dirty="0"/>
              <a:t>nos dois turnos de trabalho, tem uma área de abrangência de aproximadamente 5.000 habitantes.</a:t>
            </a:r>
          </a:p>
          <a:p>
            <a:r>
              <a:rPr lang="pt-BR" sz="1600" dirty="0" smtClean="0"/>
              <a:t>A </a:t>
            </a:r>
            <a:r>
              <a:rPr lang="pt-BR" sz="1600" dirty="0"/>
              <a:t>equipe desta unidade está composta por três médicos: dois médicos generalistas e um pediatra, tem 1 cirurgião dentista, 1 enfermeira, 1 técnico enfermagem, 1 auxiliar de saúde bucal, 1 agente comunitário de saúde e 1 auxiliar de limpeza</a:t>
            </a:r>
            <a:r>
              <a:rPr lang="pt-BR" sz="1600" dirty="0" smtClean="0"/>
              <a:t>. </a:t>
            </a:r>
            <a:r>
              <a:rPr lang="pt-BR" sz="1600" dirty="0"/>
              <a:t>A UBS apresenta boas condições construtivas com ambientes adequados de iluminação e ventilação para oferecer um bom trabalho  </a:t>
            </a:r>
          </a:p>
          <a:p>
            <a:r>
              <a:rPr lang="pt-BR" sz="1600" dirty="0" smtClean="0"/>
              <a:t>No </a:t>
            </a:r>
            <a:r>
              <a:rPr lang="pt-BR" sz="1600" dirty="0"/>
              <a:t>início da intervenção apresentamos muitas dificuldades por falta de </a:t>
            </a:r>
            <a:r>
              <a:rPr lang="pt-BR" sz="1600" dirty="0" smtClean="0"/>
              <a:t>registro e </a:t>
            </a:r>
            <a:r>
              <a:rPr lang="pt-BR" sz="1600" dirty="0"/>
              <a:t>de agentes comunitárias de </a:t>
            </a:r>
            <a:r>
              <a:rPr lang="pt-BR" sz="1600" dirty="0" smtClean="0"/>
              <a:t>saúde.</a:t>
            </a:r>
            <a:endParaRPr lang="pt-BR" sz="1600" dirty="0"/>
          </a:p>
          <a:p>
            <a:r>
              <a:rPr lang="pt-BR" sz="1600" dirty="0" smtClean="0"/>
              <a:t>Falta </a:t>
            </a:r>
            <a:r>
              <a:rPr lang="pt-BR" sz="1600" dirty="0"/>
              <a:t>de integralidade da equipe com as lideranças comunitárias</a:t>
            </a:r>
          </a:p>
          <a:p>
            <a:r>
              <a:rPr lang="pt-BR" sz="1600" dirty="0" smtClean="0"/>
              <a:t>Não </a:t>
            </a:r>
            <a:r>
              <a:rPr lang="pt-BR" sz="1600" dirty="0"/>
              <a:t>tínhamos dados exatos da população idosa dos acamados ou com problemas de </a:t>
            </a:r>
            <a:r>
              <a:rPr lang="pt-BR" sz="1600" dirty="0" smtClean="0"/>
              <a:t>locomoção </a:t>
            </a:r>
            <a:r>
              <a:rPr lang="pt-BR" sz="1600" dirty="0"/>
              <a:t>e dos usuários com risco.  </a:t>
            </a:r>
          </a:p>
        </p:txBody>
      </p:sp>
    </p:spTree>
    <p:extLst>
      <p:ext uri="{BB962C8B-B14F-4D97-AF65-F5344CB8AC3E}">
        <p14:creationId xmlns:p14="http://schemas.microsoft.com/office/powerpoint/2010/main" val="9502484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t>Meta 6.3: Garantir orientações sobre higiene bucal (incluindo higiene de próteses dentárias) para 100% dos idosos cadastrados.</a:t>
            </a:r>
            <a:br>
              <a:rPr lang="pt-BR" sz="2400" dirty="0"/>
            </a:br>
            <a:endParaRPr lang="pt-BR" sz="2400" dirty="0"/>
          </a:p>
        </p:txBody>
      </p:sp>
      <p:pic>
        <p:nvPicPr>
          <p:cNvPr id="4" name="Espaço Reservado para Conteúdo 3"/>
          <p:cNvPicPr>
            <a:picLocks noGrp="1" noChangeAspect="1"/>
          </p:cNvPicPr>
          <p:nvPr>
            <p:ph idx="1"/>
          </p:nvPr>
        </p:nvPicPr>
        <p:blipFill>
          <a:blip r:embed="rId2"/>
          <a:stretch>
            <a:fillRect/>
          </a:stretch>
        </p:blipFill>
        <p:spPr>
          <a:xfrm>
            <a:off x="2515036" y="2527302"/>
            <a:ext cx="4887174" cy="3086099"/>
          </a:xfrm>
          <a:prstGeom prst="rect">
            <a:avLst/>
          </a:prstGeom>
        </p:spPr>
      </p:pic>
    </p:spTree>
    <p:extLst>
      <p:ext uri="{BB962C8B-B14F-4D97-AF65-F5344CB8AC3E}">
        <p14:creationId xmlns:p14="http://schemas.microsoft.com/office/powerpoint/2010/main" val="865755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a:xfrm>
            <a:off x="1942247" y="1701800"/>
            <a:ext cx="6687712" cy="4917364"/>
          </a:xfrm>
        </p:spPr>
        <p:txBody>
          <a:bodyPr>
            <a:normAutofit fontScale="85000" lnSpcReduction="20000"/>
          </a:bodyPr>
          <a:lstStyle/>
          <a:p>
            <a:r>
              <a:rPr lang="pt-BR" sz="2400" dirty="0"/>
              <a:t>O referido trabalho foi planejado e desenvolvido com o objetivo de melhorar a saúde dos usuários idosos de nossa área de abrangência</a:t>
            </a:r>
            <a:r>
              <a:rPr lang="pt-BR" sz="2400" dirty="0" smtClean="0"/>
              <a:t>.</a:t>
            </a:r>
          </a:p>
          <a:p>
            <a:pPr marL="0" indent="0">
              <a:buNone/>
            </a:pPr>
            <a:endParaRPr lang="pt-BR" sz="2400" dirty="0"/>
          </a:p>
          <a:p>
            <a:r>
              <a:rPr lang="pt-BR" sz="2800" dirty="0" smtClean="0"/>
              <a:t>Com relação a</a:t>
            </a:r>
            <a:r>
              <a:rPr lang="pt-BR" sz="2800" dirty="0" smtClean="0">
                <a:solidFill>
                  <a:schemeClr val="tx1"/>
                </a:solidFill>
              </a:rPr>
              <a:t> </a:t>
            </a:r>
            <a:r>
              <a:rPr lang="pt-BR" sz="2800" b="1" dirty="0" smtClean="0">
                <a:solidFill>
                  <a:srgbClr val="C00000"/>
                </a:solidFill>
              </a:rPr>
              <a:t>equipe</a:t>
            </a:r>
            <a:r>
              <a:rPr lang="pt-BR" sz="2800" dirty="0" smtClean="0"/>
              <a:t>:</a:t>
            </a:r>
            <a:endParaRPr lang="pt-BR" sz="2800" dirty="0"/>
          </a:p>
          <a:p>
            <a:pPr marL="0" indent="0">
              <a:buNone/>
            </a:pPr>
            <a:r>
              <a:rPr lang="pt-BR" sz="2400" dirty="0" smtClean="0"/>
              <a:t>  - A </a:t>
            </a:r>
            <a:r>
              <a:rPr lang="pt-BR" sz="2400" dirty="0"/>
              <a:t>intervenção em minha unidade de saúde exigiu que a equipe se </a:t>
            </a:r>
            <a:r>
              <a:rPr lang="pt-BR" sz="2400" dirty="0" smtClean="0"/>
              <a:t>capacitasse. </a:t>
            </a:r>
            <a:endParaRPr lang="pt-BR" sz="2400" dirty="0"/>
          </a:p>
          <a:p>
            <a:pPr marL="0" indent="0">
              <a:buNone/>
            </a:pPr>
            <a:r>
              <a:rPr lang="pt-BR" sz="2400" dirty="0" smtClean="0"/>
              <a:t>  </a:t>
            </a:r>
            <a:r>
              <a:rPr lang="pt-BR" sz="2400" dirty="0"/>
              <a:t>- Cada um dos membros da equipe ficou com uma responsabilidade na intervenção. </a:t>
            </a:r>
            <a:endParaRPr lang="pt-BR" sz="2400" dirty="0" smtClean="0"/>
          </a:p>
          <a:p>
            <a:pPr marL="0" indent="0">
              <a:buNone/>
            </a:pPr>
            <a:r>
              <a:rPr lang="pt-BR" sz="2400" dirty="0" smtClean="0"/>
              <a:t>- </a:t>
            </a:r>
            <a:r>
              <a:rPr lang="pt-BR" sz="2400" dirty="0"/>
              <a:t>Ao final da intervenção toda a equipe ficou mais </a:t>
            </a:r>
            <a:r>
              <a:rPr lang="pt-BR" sz="2400" dirty="0" smtClean="0"/>
              <a:t>integrada.</a:t>
            </a:r>
            <a:endParaRPr lang="pt-BR" sz="2400" dirty="0"/>
          </a:p>
          <a:p>
            <a:pPr marL="0" indent="0">
              <a:buNone/>
            </a:pPr>
            <a:r>
              <a:rPr lang="pt-BR" sz="2400" dirty="0" smtClean="0"/>
              <a:t> </a:t>
            </a:r>
            <a:r>
              <a:rPr lang="pt-BR" sz="2400" dirty="0"/>
              <a:t>- Tendo impacto </a:t>
            </a:r>
            <a:r>
              <a:rPr lang="pt-BR" sz="2400" dirty="0" smtClean="0"/>
              <a:t>na </a:t>
            </a:r>
            <a:r>
              <a:rPr lang="pt-BR" sz="2400" dirty="0"/>
              <a:t>realização de outras atividades.</a:t>
            </a:r>
          </a:p>
          <a:p>
            <a:pPr marL="0" indent="0">
              <a:buNone/>
            </a:pPr>
            <a:r>
              <a:rPr lang="pt-BR" sz="2400" dirty="0"/>
              <a:t> </a:t>
            </a:r>
            <a:r>
              <a:rPr lang="pt-BR" sz="2400" dirty="0" smtClean="0"/>
              <a:t>- </a:t>
            </a:r>
            <a:r>
              <a:rPr lang="pt-BR" sz="2400" dirty="0"/>
              <a:t>Acolhimento e uma maior unificação da equipe para as atividades coletivas e de grupo.</a:t>
            </a:r>
          </a:p>
          <a:p>
            <a:pPr marL="0" indent="0">
              <a:buNone/>
            </a:pPr>
            <a:endParaRPr lang="pt-BR" dirty="0"/>
          </a:p>
          <a:p>
            <a:endParaRPr lang="pt-BR" dirty="0"/>
          </a:p>
        </p:txBody>
      </p:sp>
    </p:spTree>
    <p:extLst>
      <p:ext uri="{BB962C8B-B14F-4D97-AF65-F5344CB8AC3E}">
        <p14:creationId xmlns:p14="http://schemas.microsoft.com/office/powerpoint/2010/main" val="32307905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a:xfrm>
            <a:off x="1942247" y="1587500"/>
            <a:ext cx="6687712" cy="4323722"/>
          </a:xfrm>
        </p:spPr>
        <p:txBody>
          <a:bodyPr>
            <a:noAutofit/>
          </a:bodyPr>
          <a:lstStyle/>
          <a:p>
            <a:r>
              <a:rPr lang="pt-BR" sz="2400" dirty="0"/>
              <a:t> Com relação ao </a:t>
            </a:r>
            <a:r>
              <a:rPr lang="pt-BR" sz="2400" dirty="0">
                <a:solidFill>
                  <a:schemeClr val="tx1"/>
                </a:solidFill>
              </a:rPr>
              <a:t>serviço</a:t>
            </a:r>
            <a:r>
              <a:rPr lang="pt-BR" sz="2400" dirty="0" smtClean="0"/>
              <a:t>:</a:t>
            </a:r>
            <a:endParaRPr lang="pt-BR" sz="2400" dirty="0"/>
          </a:p>
          <a:p>
            <a:pPr marL="0" indent="0">
              <a:buNone/>
            </a:pPr>
            <a:r>
              <a:rPr lang="pt-BR" sz="2000" dirty="0"/>
              <a:t>-A intervenção melhorou o </a:t>
            </a:r>
            <a:r>
              <a:rPr lang="pt-BR" sz="2000" dirty="0" smtClean="0"/>
              <a:t>registro.</a:t>
            </a:r>
            <a:endParaRPr lang="pt-BR" sz="2000" dirty="0"/>
          </a:p>
          <a:p>
            <a:pPr marL="0" indent="0">
              <a:buNone/>
            </a:pPr>
            <a:r>
              <a:rPr lang="pt-BR" sz="2000" dirty="0"/>
              <a:t>- Agendamentos de idosos às consultas e otimizou a agenda para a demanda </a:t>
            </a:r>
            <a:r>
              <a:rPr lang="pt-BR" sz="2000" dirty="0" smtClean="0"/>
              <a:t>espontânea.</a:t>
            </a:r>
            <a:endParaRPr lang="pt-BR" sz="2000" dirty="0"/>
          </a:p>
          <a:p>
            <a:pPr marL="0" indent="0">
              <a:buNone/>
            </a:pPr>
            <a:r>
              <a:rPr lang="pt-BR" sz="2000" dirty="0"/>
              <a:t>- Permitiu a classificação do risco para apoiar a priorização do </a:t>
            </a:r>
            <a:r>
              <a:rPr lang="pt-BR" sz="2000" dirty="0" smtClean="0"/>
              <a:t>atendimento.</a:t>
            </a:r>
            <a:endParaRPr lang="pt-BR" sz="2000" dirty="0"/>
          </a:p>
          <a:p>
            <a:pPr marL="0" indent="0">
              <a:buNone/>
            </a:pPr>
            <a:r>
              <a:rPr lang="pt-BR" sz="2000" dirty="0"/>
              <a:t>- Permitiu que cada membro da equipe tenha atribuições e ampliou o atendimento a um maior número de </a:t>
            </a:r>
            <a:r>
              <a:rPr lang="pt-BR" sz="2000" dirty="0" smtClean="0"/>
              <a:t>pessoas.</a:t>
            </a:r>
            <a:endParaRPr lang="pt-BR" sz="2000" dirty="0"/>
          </a:p>
          <a:p>
            <a:pPr marL="0" indent="0">
              <a:buNone/>
            </a:pPr>
            <a:r>
              <a:rPr lang="pt-BR" sz="2000" dirty="0"/>
              <a:t>- Um trabalho mais organizado, mais integrado e mais qualificado.</a:t>
            </a:r>
          </a:p>
          <a:p>
            <a:pPr marL="0" indent="0">
              <a:buNone/>
            </a:pPr>
            <a:endParaRPr lang="pt-BR" sz="2400" dirty="0"/>
          </a:p>
        </p:txBody>
      </p:sp>
    </p:spTree>
    <p:extLst>
      <p:ext uri="{BB962C8B-B14F-4D97-AF65-F5344CB8AC3E}">
        <p14:creationId xmlns:p14="http://schemas.microsoft.com/office/powerpoint/2010/main" val="2320585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p:txBody>
          <a:bodyPr/>
          <a:lstStyle/>
          <a:p>
            <a:r>
              <a:rPr lang="pt-BR" dirty="0"/>
              <a:t> </a:t>
            </a:r>
            <a:r>
              <a:rPr lang="pt-BR" sz="2400" dirty="0"/>
              <a:t>Com relação a</a:t>
            </a:r>
            <a:r>
              <a:rPr lang="pt-BR" sz="2400" dirty="0">
                <a:solidFill>
                  <a:schemeClr val="tx1"/>
                </a:solidFill>
              </a:rPr>
              <a:t> comunidade</a:t>
            </a:r>
            <a:r>
              <a:rPr lang="pt-BR" sz="2400" dirty="0"/>
              <a:t>:</a:t>
            </a:r>
          </a:p>
          <a:p>
            <a:pPr marL="0" indent="0">
              <a:buNone/>
            </a:pPr>
            <a:r>
              <a:rPr lang="pt-BR" sz="2400" dirty="0"/>
              <a:t> </a:t>
            </a:r>
          </a:p>
          <a:p>
            <a:pPr marL="0" indent="0">
              <a:buNone/>
            </a:pPr>
            <a:r>
              <a:rPr lang="pt-BR" sz="2400" dirty="0"/>
              <a:t>  - Melhora no atendimento, agendamento, grau de satisfação e prioridade de atendimento.</a:t>
            </a:r>
          </a:p>
          <a:p>
            <a:pPr marL="0" indent="0">
              <a:buNone/>
            </a:pPr>
            <a:r>
              <a:rPr lang="pt-BR" sz="2400" dirty="0" smtClean="0"/>
              <a:t>  - </a:t>
            </a:r>
            <a:r>
              <a:rPr lang="pt-BR" sz="2400" dirty="0"/>
              <a:t>Permitiu maior integridade das lideranças comunitárias com a equipe e a comunidade.</a:t>
            </a:r>
          </a:p>
          <a:p>
            <a:endParaRPr lang="pt-BR" dirty="0"/>
          </a:p>
        </p:txBody>
      </p:sp>
    </p:spTree>
    <p:extLst>
      <p:ext uri="{BB962C8B-B14F-4D97-AF65-F5344CB8AC3E}">
        <p14:creationId xmlns:p14="http://schemas.microsoft.com/office/powerpoint/2010/main" val="4532567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a:xfrm>
            <a:off x="1942247" y="1612900"/>
            <a:ext cx="6687712" cy="4298322"/>
          </a:xfrm>
        </p:spPr>
        <p:txBody>
          <a:bodyPr>
            <a:noAutofit/>
          </a:bodyPr>
          <a:lstStyle/>
          <a:p>
            <a:r>
              <a:rPr lang="pt-BR" sz="2400" dirty="0"/>
              <a:t>Para dar continuidade a nosso </a:t>
            </a:r>
            <a:r>
              <a:rPr lang="pt-BR" sz="2400" dirty="0" smtClean="0"/>
              <a:t>projeto:</a:t>
            </a:r>
            <a:endParaRPr lang="pt-BR" sz="2400" dirty="0"/>
          </a:p>
          <a:p>
            <a:pPr marL="0" indent="0">
              <a:buNone/>
            </a:pPr>
            <a:r>
              <a:rPr lang="pt-BR" sz="2400" dirty="0" smtClean="0"/>
              <a:t>- Planejando </a:t>
            </a:r>
            <a:r>
              <a:rPr lang="pt-BR" sz="2400" dirty="0"/>
              <a:t>cada atividade a fazer nas reuniões da </a:t>
            </a:r>
            <a:r>
              <a:rPr lang="pt-BR" sz="2400" dirty="0" smtClean="0"/>
              <a:t>equipe.</a:t>
            </a:r>
            <a:endParaRPr lang="pt-BR" sz="2400" dirty="0"/>
          </a:p>
          <a:p>
            <a:pPr marL="0" indent="0">
              <a:buNone/>
            </a:pPr>
            <a:r>
              <a:rPr lang="pt-BR" sz="2400" dirty="0" smtClean="0"/>
              <a:t>- Trabalhando </a:t>
            </a:r>
            <a:r>
              <a:rPr lang="pt-BR" sz="2400" dirty="0"/>
              <a:t>com os indicadores que não alcançamos 100</a:t>
            </a:r>
            <a:r>
              <a:rPr lang="pt-BR" sz="2400" dirty="0" smtClean="0"/>
              <a:t>%.</a:t>
            </a:r>
            <a:endParaRPr lang="pt-BR" sz="2400" dirty="0"/>
          </a:p>
          <a:p>
            <a:pPr marL="0" indent="0">
              <a:buNone/>
            </a:pPr>
            <a:r>
              <a:rPr lang="pt-BR" sz="2400" dirty="0"/>
              <a:t>-</a:t>
            </a:r>
            <a:r>
              <a:rPr lang="pt-BR" sz="2400" dirty="0" smtClean="0"/>
              <a:t> </a:t>
            </a:r>
            <a:r>
              <a:rPr lang="pt-BR" sz="2400" dirty="0"/>
              <a:t>Capacitando a equipe em outras ações </a:t>
            </a:r>
            <a:r>
              <a:rPr lang="pt-BR" sz="2400" dirty="0" smtClean="0"/>
              <a:t>programáticas.</a:t>
            </a:r>
            <a:r>
              <a:rPr lang="pt-BR" sz="2400" dirty="0"/>
              <a:t> </a:t>
            </a:r>
          </a:p>
          <a:p>
            <a:pPr marL="0" indent="0">
              <a:buNone/>
            </a:pPr>
            <a:r>
              <a:rPr lang="pt-BR" sz="2400" dirty="0"/>
              <a:t>-</a:t>
            </a:r>
            <a:r>
              <a:rPr lang="pt-BR" sz="2400" dirty="0" smtClean="0"/>
              <a:t> </a:t>
            </a:r>
            <a:r>
              <a:rPr lang="pt-BR" sz="2400" dirty="0"/>
              <a:t>Incorporando a maior quantidade de lideranças comunitárias aos serviços </a:t>
            </a:r>
            <a:r>
              <a:rPr lang="pt-BR" sz="2400" dirty="0" smtClean="0"/>
              <a:t>da saúde.</a:t>
            </a:r>
            <a:endParaRPr lang="pt-BR" sz="2400" dirty="0"/>
          </a:p>
          <a:p>
            <a:pPr marL="0" indent="0">
              <a:buNone/>
            </a:pPr>
            <a:r>
              <a:rPr lang="pt-BR" sz="2400" dirty="0"/>
              <a:t> </a:t>
            </a:r>
            <a:r>
              <a:rPr lang="pt-BR" sz="2400" dirty="0" smtClean="0"/>
              <a:t>- Continuar </a:t>
            </a:r>
            <a:r>
              <a:rPr lang="pt-BR" sz="2400" dirty="0"/>
              <a:t>fazendo atividades de prevenção.</a:t>
            </a:r>
          </a:p>
          <a:p>
            <a:endParaRPr lang="pt-BR" sz="2400" dirty="0"/>
          </a:p>
        </p:txBody>
      </p:sp>
    </p:spTree>
    <p:extLst>
      <p:ext uri="{BB962C8B-B14F-4D97-AF65-F5344CB8AC3E}">
        <p14:creationId xmlns:p14="http://schemas.microsoft.com/office/powerpoint/2010/main" val="25248620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REFLEXÃO CRÍTICA SOBRE O PROCESSO DE APRENDIZAGEM</a:t>
            </a:r>
            <a:endParaRPr lang="pt-BR" dirty="0"/>
          </a:p>
        </p:txBody>
      </p:sp>
      <p:sp>
        <p:nvSpPr>
          <p:cNvPr id="3" name="Espaço Reservado para Conteúdo 2"/>
          <p:cNvSpPr>
            <a:spLocks noGrp="1"/>
          </p:cNvSpPr>
          <p:nvPr>
            <p:ph idx="1"/>
          </p:nvPr>
        </p:nvSpPr>
        <p:spPr>
          <a:xfrm>
            <a:off x="1942247" y="1905000"/>
            <a:ext cx="6687712" cy="4267200"/>
          </a:xfrm>
        </p:spPr>
        <p:txBody>
          <a:bodyPr>
            <a:normAutofit fontScale="92500" lnSpcReduction="20000"/>
          </a:bodyPr>
          <a:lstStyle/>
          <a:p>
            <a:r>
              <a:rPr lang="pt-BR" sz="2400" dirty="0"/>
              <a:t>No início da </a:t>
            </a:r>
            <a:r>
              <a:rPr lang="pt-BR" sz="2400" dirty="0" smtClean="0"/>
              <a:t>intervenção </a:t>
            </a:r>
            <a:r>
              <a:rPr lang="pt-BR" sz="2400" dirty="0"/>
              <a:t>a</a:t>
            </a:r>
            <a:r>
              <a:rPr lang="pt-BR" sz="2400" dirty="0" smtClean="0"/>
              <a:t>presentamos </a:t>
            </a:r>
            <a:r>
              <a:rPr lang="pt-BR" sz="2400" dirty="0"/>
              <a:t>muitas dificuldades por falta de registro, de agentes comunitárias de saúde e falta de integralidade da equipe com as lideranças </a:t>
            </a:r>
            <a:r>
              <a:rPr lang="pt-BR" sz="2400" dirty="0" smtClean="0"/>
              <a:t>comunitárias.</a:t>
            </a:r>
            <a:endParaRPr lang="pt-BR" sz="2400" dirty="0"/>
          </a:p>
          <a:p>
            <a:r>
              <a:rPr lang="pt-BR" sz="2400" dirty="0" smtClean="0"/>
              <a:t>Não </a:t>
            </a:r>
            <a:r>
              <a:rPr lang="pt-BR" sz="2400" dirty="0"/>
              <a:t>tínhamos dados exatos da população idosa, acamados ou com problemas de locomoção </a:t>
            </a:r>
            <a:r>
              <a:rPr lang="pt-BR" sz="2400" dirty="0" smtClean="0"/>
              <a:t>e/ou </a:t>
            </a:r>
            <a:r>
              <a:rPr lang="pt-BR" sz="2400" dirty="0"/>
              <a:t>com fatores de </a:t>
            </a:r>
            <a:r>
              <a:rPr lang="pt-BR" sz="2400" dirty="0" smtClean="0"/>
              <a:t>risco.</a:t>
            </a:r>
            <a:endParaRPr lang="pt-BR" sz="2400" dirty="0"/>
          </a:p>
          <a:p>
            <a:r>
              <a:rPr lang="pt-BR" sz="2400" dirty="0"/>
              <a:t> </a:t>
            </a:r>
            <a:r>
              <a:rPr lang="pt-BR" sz="2400" dirty="0" smtClean="0"/>
              <a:t>Também </a:t>
            </a:r>
            <a:r>
              <a:rPr lang="pt-BR" sz="2400" dirty="0"/>
              <a:t>encontrei algumas dificuldades na elaboração das tarefas, muitas vezes não compreendia como fazê-las, também tive dificuldades com a língua e dificuldade de </a:t>
            </a:r>
            <a:r>
              <a:rPr lang="pt-BR" sz="2400" dirty="0" smtClean="0"/>
              <a:t>informática.</a:t>
            </a:r>
            <a:endParaRPr lang="pt-BR" sz="2400" dirty="0"/>
          </a:p>
          <a:p>
            <a:endParaRPr lang="pt-BR" dirty="0"/>
          </a:p>
        </p:txBody>
      </p:sp>
    </p:spTree>
    <p:extLst>
      <p:ext uri="{BB962C8B-B14F-4D97-AF65-F5344CB8AC3E}">
        <p14:creationId xmlns:p14="http://schemas.microsoft.com/office/powerpoint/2010/main" val="15829932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REFLEXÃO CRÍTICA SOBRE O PROCESSO DE APRENDIZAGEM</a:t>
            </a:r>
          </a:p>
        </p:txBody>
      </p:sp>
      <p:sp>
        <p:nvSpPr>
          <p:cNvPr id="3" name="Espaço Reservado para Conteúdo 2"/>
          <p:cNvSpPr>
            <a:spLocks noGrp="1"/>
          </p:cNvSpPr>
          <p:nvPr>
            <p:ph idx="1"/>
          </p:nvPr>
        </p:nvSpPr>
        <p:spPr>
          <a:xfrm>
            <a:off x="1942247" y="2133599"/>
            <a:ext cx="6687712" cy="4103427"/>
          </a:xfrm>
        </p:spPr>
        <p:txBody>
          <a:bodyPr>
            <a:normAutofit fontScale="70000" lnSpcReduction="20000"/>
          </a:bodyPr>
          <a:lstStyle/>
          <a:p>
            <a:pPr>
              <a:lnSpc>
                <a:spcPct val="120000"/>
              </a:lnSpc>
            </a:pPr>
            <a:r>
              <a:rPr lang="pt-BR" sz="2600" dirty="0"/>
              <a:t>Muito aprendi com o curso, pois me sinto muito mais preparada pessoalmente e profissionalmente de que quando iniciei o </a:t>
            </a:r>
            <a:r>
              <a:rPr lang="pt-BR" sz="2600" dirty="0" smtClean="0"/>
              <a:t>curso.</a:t>
            </a:r>
            <a:endParaRPr lang="pt-BR" sz="2600" dirty="0"/>
          </a:p>
          <a:p>
            <a:pPr>
              <a:lnSpc>
                <a:spcPct val="120000"/>
              </a:lnSpc>
            </a:pPr>
            <a:r>
              <a:rPr lang="pt-BR" sz="2600" dirty="0"/>
              <a:t>M</a:t>
            </a:r>
            <a:r>
              <a:rPr lang="pt-BR" sz="2600" dirty="0" smtClean="0"/>
              <a:t>elhora </a:t>
            </a:r>
            <a:r>
              <a:rPr lang="pt-BR" sz="2600" dirty="0"/>
              <a:t>da língua e </a:t>
            </a:r>
            <a:r>
              <a:rPr lang="pt-BR" sz="2600" dirty="0" smtClean="0"/>
              <a:t>informática.</a:t>
            </a:r>
            <a:endParaRPr lang="pt-BR" sz="2600" dirty="0"/>
          </a:p>
          <a:p>
            <a:pPr>
              <a:lnSpc>
                <a:spcPct val="120000"/>
              </a:lnSpc>
            </a:pPr>
            <a:r>
              <a:rPr lang="pt-BR" sz="2600" dirty="0"/>
              <a:t>No computo geral, este curso correu muito bem e foi deveras muito importante em minha profissão como </a:t>
            </a:r>
            <a:r>
              <a:rPr lang="pt-BR" sz="2600" dirty="0" smtClean="0"/>
              <a:t>médica.      </a:t>
            </a:r>
            <a:endParaRPr lang="pt-BR" sz="2600" dirty="0"/>
          </a:p>
          <a:p>
            <a:pPr>
              <a:lnSpc>
                <a:spcPct val="120000"/>
              </a:lnSpc>
            </a:pPr>
            <a:r>
              <a:rPr lang="pt-BR" sz="2600" dirty="0" smtClean="0"/>
              <a:t>Os </a:t>
            </a:r>
            <a:r>
              <a:rPr lang="pt-BR" sz="2600" dirty="0"/>
              <a:t>temas dos casos interativos e práticas clínicas foram muito interessantes permitindo maior preparação e melhora dos conhecimentos </a:t>
            </a:r>
            <a:r>
              <a:rPr lang="pt-BR" sz="2600" dirty="0" smtClean="0"/>
              <a:t>médicos.</a:t>
            </a:r>
            <a:r>
              <a:rPr lang="pt-BR" sz="2600" dirty="0"/>
              <a:t> </a:t>
            </a:r>
          </a:p>
          <a:p>
            <a:pPr>
              <a:lnSpc>
                <a:spcPct val="120000"/>
              </a:lnSpc>
            </a:pPr>
            <a:r>
              <a:rPr lang="pt-BR" sz="2600" dirty="0" smtClean="0"/>
              <a:t>A </a:t>
            </a:r>
            <a:r>
              <a:rPr lang="pt-BR" sz="2600" dirty="0"/>
              <a:t>intervenção exigiu capacitação da </a:t>
            </a:r>
            <a:r>
              <a:rPr lang="pt-BR" sz="2600" dirty="0" smtClean="0"/>
              <a:t>equipe e </a:t>
            </a:r>
            <a:r>
              <a:rPr lang="pt-BR" sz="2600" dirty="0"/>
              <a:t>melhora da atenção dos </a:t>
            </a:r>
            <a:r>
              <a:rPr lang="pt-BR" sz="2600" dirty="0" smtClean="0"/>
              <a:t>serviços</a:t>
            </a:r>
            <a:r>
              <a:rPr lang="pt-BR" sz="2600" dirty="0"/>
              <a:t>. </a:t>
            </a:r>
          </a:p>
          <a:p>
            <a:pPr marL="0" indent="0">
              <a:buNone/>
            </a:pPr>
            <a:endParaRPr lang="pt-BR" dirty="0"/>
          </a:p>
          <a:p>
            <a:endParaRPr lang="pt-BR" dirty="0"/>
          </a:p>
        </p:txBody>
      </p:sp>
    </p:spTree>
    <p:extLst>
      <p:ext uri="{BB962C8B-B14F-4D97-AF65-F5344CB8AC3E}">
        <p14:creationId xmlns:p14="http://schemas.microsoft.com/office/powerpoint/2010/main" val="32612235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2276871" y="2336800"/>
            <a:ext cx="5773153" cy="3587122"/>
          </a:xfrm>
          <a:prstGeom prst="rect">
            <a:avLst/>
          </a:prstGeom>
        </p:spPr>
      </p:pic>
      <p:sp>
        <p:nvSpPr>
          <p:cNvPr id="3" name="Espaço Reservado para Conteúdo 2"/>
          <p:cNvSpPr>
            <a:spLocks noGrp="1"/>
          </p:cNvSpPr>
          <p:nvPr>
            <p:ph idx="1"/>
          </p:nvPr>
        </p:nvSpPr>
        <p:spPr>
          <a:xfrm>
            <a:off x="2161360" y="1257300"/>
            <a:ext cx="6687712" cy="4666622"/>
          </a:xfrm>
        </p:spPr>
        <p:txBody>
          <a:bodyPr/>
          <a:lstStyle/>
          <a:p>
            <a:pPr marL="0" indent="0">
              <a:buNone/>
            </a:pPr>
            <a:r>
              <a:rPr lang="pt-BR" sz="4800" b="1" dirty="0" smtClean="0"/>
              <a:t>              </a:t>
            </a:r>
            <a:endParaRPr lang="pt-BR" dirty="0"/>
          </a:p>
        </p:txBody>
      </p:sp>
    </p:spTree>
    <p:extLst>
      <p:ext uri="{BB962C8B-B14F-4D97-AF65-F5344CB8AC3E}">
        <p14:creationId xmlns:p14="http://schemas.microsoft.com/office/powerpoint/2010/main" val="51545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GERAL</a:t>
            </a:r>
            <a:endParaRPr lang="pt-BR" dirty="0"/>
          </a:p>
        </p:txBody>
      </p:sp>
      <p:sp>
        <p:nvSpPr>
          <p:cNvPr id="3" name="Espaço Reservado para Conteúdo 2"/>
          <p:cNvSpPr>
            <a:spLocks noGrp="1"/>
          </p:cNvSpPr>
          <p:nvPr>
            <p:ph idx="1"/>
          </p:nvPr>
        </p:nvSpPr>
        <p:spPr/>
        <p:txBody>
          <a:bodyPr/>
          <a:lstStyle/>
          <a:p>
            <a:pPr marL="0" indent="0">
              <a:buNone/>
            </a:pPr>
            <a:endParaRPr lang="pt-BR" b="1" dirty="0"/>
          </a:p>
          <a:p>
            <a:r>
              <a:rPr lang="pt-BR" sz="2800" dirty="0"/>
              <a:t>Melhorar a Atenção à Saúde do Idoso na ESF Suzana, Lagoa Vermelha/RS. </a:t>
            </a:r>
          </a:p>
          <a:p>
            <a:pPr marL="0" indent="0">
              <a:buNone/>
            </a:pPr>
            <a:endParaRPr lang="pt-BR" dirty="0"/>
          </a:p>
        </p:txBody>
      </p:sp>
    </p:spTree>
    <p:extLst>
      <p:ext uri="{BB962C8B-B14F-4D97-AF65-F5344CB8AC3E}">
        <p14:creationId xmlns:p14="http://schemas.microsoft.com/office/powerpoint/2010/main" val="3392144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ESPECÍFICOS</a:t>
            </a:r>
            <a:endParaRPr lang="pt-BR" dirty="0"/>
          </a:p>
        </p:txBody>
      </p:sp>
      <p:sp>
        <p:nvSpPr>
          <p:cNvPr id="3" name="Espaço Reservado para Conteúdo 2"/>
          <p:cNvSpPr>
            <a:spLocks noGrp="1"/>
          </p:cNvSpPr>
          <p:nvPr>
            <p:ph idx="1"/>
          </p:nvPr>
        </p:nvSpPr>
        <p:spPr>
          <a:xfrm>
            <a:off x="1942247" y="1638300"/>
            <a:ext cx="6687712" cy="4272922"/>
          </a:xfrm>
        </p:spPr>
        <p:txBody>
          <a:bodyPr>
            <a:normAutofit fontScale="62500" lnSpcReduction="20000"/>
          </a:bodyPr>
          <a:lstStyle/>
          <a:p>
            <a:r>
              <a:rPr lang="pt-BR" sz="2400" b="1" dirty="0"/>
              <a:t>Objetivo 1</a:t>
            </a:r>
            <a:r>
              <a:rPr lang="pt-BR" sz="2400" dirty="0"/>
              <a:t>: Ampliar a cobertura do Programa de Saúde do </a:t>
            </a:r>
            <a:r>
              <a:rPr lang="pt-BR" sz="2400" dirty="0" smtClean="0"/>
              <a:t>Idoso</a:t>
            </a:r>
          </a:p>
          <a:p>
            <a:endParaRPr lang="pt-BR" sz="2400" dirty="0"/>
          </a:p>
          <a:p>
            <a:r>
              <a:rPr lang="pt-BR" sz="2400" b="1" dirty="0"/>
              <a:t>Objetivo 2: </a:t>
            </a:r>
            <a:r>
              <a:rPr lang="pt-BR" sz="2400" dirty="0"/>
              <a:t>Melhorar a qualidade da atenção ao idoso na Unidade de </a:t>
            </a:r>
            <a:r>
              <a:rPr lang="pt-BR" sz="2400" dirty="0" smtClean="0"/>
              <a:t>Saúde</a:t>
            </a:r>
          </a:p>
          <a:p>
            <a:endParaRPr lang="pt-BR" sz="2400" dirty="0" smtClean="0"/>
          </a:p>
          <a:p>
            <a:r>
              <a:rPr lang="pt-BR" sz="2400" b="1" dirty="0"/>
              <a:t>Objetivo 3: </a:t>
            </a:r>
            <a:r>
              <a:rPr lang="pt-BR" sz="2400" dirty="0"/>
              <a:t>Melhorar a adesão dos idosos ao Programa de Saúde do </a:t>
            </a:r>
            <a:r>
              <a:rPr lang="pt-BR" sz="2400" dirty="0" smtClean="0"/>
              <a:t>Idoso</a:t>
            </a:r>
          </a:p>
          <a:p>
            <a:endParaRPr lang="pt-BR" sz="2400" dirty="0"/>
          </a:p>
          <a:p>
            <a:r>
              <a:rPr lang="pt-BR" sz="2400" b="1" dirty="0" smtClean="0"/>
              <a:t>Objetivo </a:t>
            </a:r>
            <a:r>
              <a:rPr lang="pt-BR" sz="2400" b="1" dirty="0"/>
              <a:t>4: </a:t>
            </a:r>
            <a:r>
              <a:rPr lang="pt-BR" sz="2400" dirty="0"/>
              <a:t>Melhorar o registro das </a:t>
            </a:r>
            <a:r>
              <a:rPr lang="pt-BR" sz="2400" dirty="0" smtClean="0"/>
              <a:t>informações</a:t>
            </a:r>
          </a:p>
          <a:p>
            <a:endParaRPr lang="pt-BR" sz="2400" dirty="0"/>
          </a:p>
          <a:p>
            <a:r>
              <a:rPr lang="pt-BR" sz="2400" b="1" dirty="0"/>
              <a:t>Objetivo 5: </a:t>
            </a:r>
            <a:r>
              <a:rPr lang="pt-BR" sz="2400" dirty="0"/>
              <a:t>Mapear os idosos de risco da área de </a:t>
            </a:r>
            <a:r>
              <a:rPr lang="pt-BR" sz="2400" dirty="0" smtClean="0"/>
              <a:t>abrangência</a:t>
            </a:r>
          </a:p>
          <a:p>
            <a:endParaRPr lang="pt-BR" sz="2400" dirty="0"/>
          </a:p>
          <a:p>
            <a:r>
              <a:rPr lang="pt-BR" sz="2400" dirty="0"/>
              <a:t> </a:t>
            </a:r>
            <a:r>
              <a:rPr lang="pt-BR" sz="2400" b="1" dirty="0" smtClean="0"/>
              <a:t>Objetivo </a:t>
            </a:r>
            <a:r>
              <a:rPr lang="pt-BR" sz="2400" b="1" dirty="0"/>
              <a:t>6: </a:t>
            </a:r>
            <a:r>
              <a:rPr lang="pt-BR" sz="2400" dirty="0"/>
              <a:t>Promover a saúde dos idosos</a:t>
            </a:r>
            <a:r>
              <a:rPr lang="pt-BR" sz="2400" b="1" dirty="0"/>
              <a:t> </a:t>
            </a:r>
            <a:endParaRPr lang="pt-BR" sz="2400" dirty="0"/>
          </a:p>
          <a:p>
            <a:endParaRPr lang="pt-BR" sz="2000" dirty="0"/>
          </a:p>
          <a:p>
            <a:endParaRPr lang="pt-BR" dirty="0"/>
          </a:p>
        </p:txBody>
      </p:sp>
    </p:spTree>
    <p:extLst>
      <p:ext uri="{BB962C8B-B14F-4D97-AF65-F5344CB8AC3E}">
        <p14:creationId xmlns:p14="http://schemas.microsoft.com/office/powerpoint/2010/main" val="1766565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1435100" y="1675421"/>
            <a:ext cx="7194859" cy="4838700"/>
          </a:xfrm>
        </p:spPr>
        <p:txBody>
          <a:bodyPr>
            <a:normAutofit fontScale="70000" lnSpcReduction="20000"/>
          </a:bodyPr>
          <a:lstStyle/>
          <a:p>
            <a:pPr marL="0" indent="0">
              <a:buNone/>
            </a:pPr>
            <a:r>
              <a:rPr lang="pt-BR" sz="3100" dirty="0" smtClean="0">
                <a:solidFill>
                  <a:schemeClr val="tx1"/>
                </a:solidFill>
              </a:rPr>
              <a:t>DETALHAMENTO DAS AÇÕES</a:t>
            </a:r>
          </a:p>
          <a:p>
            <a:pPr marL="0" indent="0">
              <a:buNone/>
            </a:pPr>
            <a:endParaRPr lang="pt-BR" sz="3100" dirty="0" smtClean="0">
              <a:solidFill>
                <a:schemeClr val="tx1"/>
              </a:solidFill>
            </a:endParaRPr>
          </a:p>
          <a:p>
            <a:r>
              <a:rPr lang="pt-BR" sz="2600" dirty="0" smtClean="0">
                <a:solidFill>
                  <a:schemeClr val="tx1"/>
                </a:solidFill>
              </a:rPr>
              <a:t>Monitoramento e avaliação:</a:t>
            </a:r>
            <a:r>
              <a:rPr lang="pt-BR" sz="2600" dirty="0">
                <a:solidFill>
                  <a:schemeClr val="tx1"/>
                </a:solidFill>
              </a:rPr>
              <a:t> </a:t>
            </a:r>
            <a:r>
              <a:rPr lang="pt-BR" sz="2600" dirty="0" smtClean="0">
                <a:solidFill>
                  <a:schemeClr val="tx1"/>
                </a:solidFill>
              </a:rPr>
              <a:t>Controlar e avaliar o número de idosos cadastrados.</a:t>
            </a:r>
          </a:p>
          <a:p>
            <a:endParaRPr lang="pt-BR" sz="2600" dirty="0" smtClean="0">
              <a:solidFill>
                <a:schemeClr val="tx1"/>
              </a:solidFill>
            </a:endParaRPr>
          </a:p>
          <a:p>
            <a:r>
              <a:rPr lang="pt-BR" sz="2600" dirty="0" smtClean="0">
                <a:solidFill>
                  <a:schemeClr val="tx1"/>
                </a:solidFill>
              </a:rPr>
              <a:t>Organização e Gestão dos Serviços: Oferecer </a:t>
            </a:r>
            <a:r>
              <a:rPr lang="pt-BR" sz="2600" dirty="0">
                <a:solidFill>
                  <a:schemeClr val="tx1"/>
                </a:solidFill>
              </a:rPr>
              <a:t>treinamento a toda equipe, </a:t>
            </a:r>
            <a:r>
              <a:rPr lang="pt-BR" sz="2600" dirty="0" smtClean="0">
                <a:solidFill>
                  <a:schemeClr val="tx1"/>
                </a:solidFill>
              </a:rPr>
              <a:t>avaliando e capacitando </a:t>
            </a:r>
            <a:r>
              <a:rPr lang="pt-BR" sz="2600" dirty="0">
                <a:solidFill>
                  <a:schemeClr val="tx1"/>
                </a:solidFill>
              </a:rPr>
              <a:t>para </a:t>
            </a:r>
            <a:r>
              <a:rPr lang="pt-BR" sz="2600" dirty="0" smtClean="0">
                <a:solidFill>
                  <a:schemeClr val="tx1"/>
                </a:solidFill>
              </a:rPr>
              <a:t>realizar estratificação </a:t>
            </a:r>
            <a:r>
              <a:rPr lang="pt-BR" sz="2600" dirty="0">
                <a:solidFill>
                  <a:schemeClr val="tx1"/>
                </a:solidFill>
              </a:rPr>
              <a:t>de risco</a:t>
            </a:r>
            <a:r>
              <a:rPr lang="pt-BR" sz="2600" dirty="0" smtClean="0">
                <a:solidFill>
                  <a:schemeClr val="tx1"/>
                </a:solidFill>
              </a:rPr>
              <a:t>.</a:t>
            </a:r>
          </a:p>
          <a:p>
            <a:endParaRPr lang="pt-BR" sz="2600" dirty="0">
              <a:solidFill>
                <a:schemeClr val="tx1"/>
              </a:solidFill>
            </a:endParaRPr>
          </a:p>
          <a:p>
            <a:r>
              <a:rPr lang="pt-BR" sz="2600" dirty="0">
                <a:solidFill>
                  <a:schemeClr val="tx1"/>
                </a:solidFill>
              </a:rPr>
              <a:t>Engajamento </a:t>
            </a:r>
            <a:r>
              <a:rPr lang="pt-BR" sz="2600" dirty="0" smtClean="0">
                <a:solidFill>
                  <a:schemeClr val="tx1"/>
                </a:solidFill>
              </a:rPr>
              <a:t>Público: Informar </a:t>
            </a:r>
            <a:r>
              <a:rPr lang="pt-BR" sz="2600" dirty="0">
                <a:solidFill>
                  <a:schemeClr val="tx1"/>
                </a:solidFill>
              </a:rPr>
              <a:t>a comunidade sobre a existência do programa e direitos dos usuários</a:t>
            </a:r>
            <a:r>
              <a:rPr lang="pt-BR" sz="2600" dirty="0" smtClean="0">
                <a:solidFill>
                  <a:schemeClr val="tx1"/>
                </a:solidFill>
              </a:rPr>
              <a:t>.</a:t>
            </a:r>
          </a:p>
          <a:p>
            <a:endParaRPr lang="pt-BR" sz="2600" dirty="0" smtClean="0">
              <a:solidFill>
                <a:schemeClr val="tx1"/>
              </a:solidFill>
            </a:endParaRPr>
          </a:p>
          <a:p>
            <a:r>
              <a:rPr lang="pt-BR" sz="2600" dirty="0" smtClean="0">
                <a:solidFill>
                  <a:schemeClr val="tx1"/>
                </a:solidFill>
              </a:rPr>
              <a:t>Qualificação </a:t>
            </a:r>
            <a:r>
              <a:rPr lang="pt-BR" sz="2600" dirty="0">
                <a:solidFill>
                  <a:schemeClr val="tx1"/>
                </a:solidFill>
              </a:rPr>
              <a:t>de </a:t>
            </a:r>
            <a:r>
              <a:rPr lang="pt-BR" sz="2600" dirty="0" smtClean="0">
                <a:solidFill>
                  <a:schemeClr val="tx1"/>
                </a:solidFill>
              </a:rPr>
              <a:t>prática clínica: Realizar atualização do profissional e organização de práticas coletivas sobre alimentação saudável e exercício físico.</a:t>
            </a:r>
          </a:p>
          <a:p>
            <a:pPr>
              <a:buFontTx/>
              <a:buChar char="-"/>
            </a:pPr>
            <a:endParaRPr lang="pt-BR" dirty="0"/>
          </a:p>
        </p:txBody>
      </p:sp>
    </p:spTree>
    <p:extLst>
      <p:ext uri="{BB962C8B-B14F-4D97-AF65-F5344CB8AC3E}">
        <p14:creationId xmlns:p14="http://schemas.microsoft.com/office/powerpoint/2010/main" val="3537042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1942247" y="1790700"/>
            <a:ext cx="6687712" cy="5067300"/>
          </a:xfrm>
        </p:spPr>
        <p:txBody>
          <a:bodyPr>
            <a:normAutofit fontScale="47500" lnSpcReduction="20000"/>
          </a:bodyPr>
          <a:lstStyle/>
          <a:p>
            <a:r>
              <a:rPr lang="pt-BR" sz="3100" dirty="0"/>
              <a:t>Para alcançar os objetivos propostos foram estabelecidas metas e ações a serem realizadas</a:t>
            </a:r>
            <a:r>
              <a:rPr lang="pt-BR" sz="3100" dirty="0" smtClean="0"/>
              <a:t>:</a:t>
            </a:r>
          </a:p>
          <a:p>
            <a:endParaRPr lang="pt-BR" sz="3100" dirty="0"/>
          </a:p>
          <a:p>
            <a:pPr marL="0" indent="0">
              <a:buNone/>
            </a:pPr>
            <a:r>
              <a:rPr lang="pt-BR" sz="3100" dirty="0" smtClean="0"/>
              <a:t>    -</a:t>
            </a:r>
            <a:r>
              <a:rPr lang="pt-BR" sz="3100" dirty="0"/>
              <a:t>Capacitação dos profissionais de saúde sobre os </a:t>
            </a:r>
            <a:r>
              <a:rPr lang="pt-BR" sz="3100" dirty="0" smtClean="0"/>
              <a:t>protocolos.</a:t>
            </a:r>
          </a:p>
          <a:p>
            <a:pPr marL="0" indent="0">
              <a:buNone/>
            </a:pPr>
            <a:endParaRPr lang="pt-BR" sz="3100" dirty="0" smtClean="0"/>
          </a:p>
          <a:p>
            <a:pPr marL="0" indent="0">
              <a:buNone/>
            </a:pPr>
            <a:r>
              <a:rPr lang="pt-BR" sz="3100" dirty="0"/>
              <a:t> </a:t>
            </a:r>
            <a:r>
              <a:rPr lang="pt-BR" sz="3100" dirty="0" smtClean="0"/>
              <a:t>   -</a:t>
            </a:r>
            <a:r>
              <a:rPr lang="pt-BR" sz="3100" dirty="0"/>
              <a:t>Cadastramento de todos os </a:t>
            </a:r>
            <a:r>
              <a:rPr lang="pt-BR" sz="3100" dirty="0" smtClean="0"/>
              <a:t>usuários idosos.</a:t>
            </a:r>
          </a:p>
          <a:p>
            <a:pPr marL="0" indent="0">
              <a:buNone/>
            </a:pPr>
            <a:endParaRPr lang="pt-BR" sz="3100" dirty="0"/>
          </a:p>
          <a:p>
            <a:pPr marL="0" indent="0">
              <a:buNone/>
            </a:pPr>
            <a:r>
              <a:rPr lang="pt-BR" sz="3100" dirty="0"/>
              <a:t> </a:t>
            </a:r>
            <a:r>
              <a:rPr lang="pt-BR" sz="3100" dirty="0" smtClean="0"/>
              <a:t>   -</a:t>
            </a:r>
            <a:r>
              <a:rPr lang="pt-BR" sz="3100" dirty="0"/>
              <a:t>Articulação com lideranças comunitárias para apresentar a ação </a:t>
            </a:r>
            <a:r>
              <a:rPr lang="pt-BR" sz="3100" dirty="0" smtClean="0"/>
              <a:t>programática. </a:t>
            </a:r>
          </a:p>
          <a:p>
            <a:pPr marL="0" indent="0">
              <a:buNone/>
            </a:pPr>
            <a:endParaRPr lang="pt-BR" sz="3100" dirty="0"/>
          </a:p>
          <a:p>
            <a:pPr marL="0" indent="0">
              <a:buNone/>
            </a:pPr>
            <a:r>
              <a:rPr lang="pt-BR" sz="3100" dirty="0"/>
              <a:t> </a:t>
            </a:r>
            <a:r>
              <a:rPr lang="pt-BR" sz="3100" dirty="0" smtClean="0"/>
              <a:t>   -</a:t>
            </a:r>
            <a:r>
              <a:rPr lang="pt-BR" sz="3100" dirty="0"/>
              <a:t>Atendimento clinico aos idosos e realizar atividades com os </a:t>
            </a:r>
            <a:r>
              <a:rPr lang="pt-BR" sz="3100" dirty="0" smtClean="0"/>
              <a:t>grupos. </a:t>
            </a:r>
          </a:p>
          <a:p>
            <a:pPr marL="0" indent="0">
              <a:buNone/>
            </a:pPr>
            <a:endParaRPr lang="pt-BR" sz="3100" dirty="0"/>
          </a:p>
          <a:p>
            <a:pPr marL="0" indent="0">
              <a:buNone/>
            </a:pPr>
            <a:r>
              <a:rPr lang="pt-BR" sz="3100" dirty="0" smtClean="0"/>
              <a:t>    </a:t>
            </a:r>
            <a:r>
              <a:rPr lang="pt-BR" sz="3100" dirty="0"/>
              <a:t>-Capacitação das </a:t>
            </a:r>
            <a:r>
              <a:rPr lang="pt-BR" sz="3100" dirty="0" smtClean="0"/>
              <a:t>ACS </a:t>
            </a:r>
            <a:r>
              <a:rPr lang="pt-BR" sz="3100" dirty="0"/>
              <a:t>para realização de busca ativa de idosos faltosos a </a:t>
            </a:r>
            <a:r>
              <a:rPr lang="pt-BR" sz="3100" dirty="0" smtClean="0"/>
              <a:t>consulta. </a:t>
            </a:r>
          </a:p>
          <a:p>
            <a:pPr marL="0" indent="0">
              <a:buNone/>
            </a:pPr>
            <a:endParaRPr lang="pt-BR" sz="3100" dirty="0" smtClean="0"/>
          </a:p>
          <a:p>
            <a:pPr marL="0" indent="0">
              <a:buNone/>
            </a:pPr>
            <a:r>
              <a:rPr lang="pt-BR" sz="3100" dirty="0"/>
              <a:t> </a:t>
            </a:r>
            <a:r>
              <a:rPr lang="pt-BR" sz="3100" dirty="0" smtClean="0"/>
              <a:t>    -</a:t>
            </a:r>
            <a:r>
              <a:rPr lang="pt-BR" sz="3100" dirty="0"/>
              <a:t>Monitoramento da intervenção</a:t>
            </a:r>
            <a:r>
              <a:rPr lang="pt-BR" sz="3100" dirty="0" smtClean="0"/>
              <a:t>.</a:t>
            </a:r>
            <a:r>
              <a:rPr lang="pt-BR" sz="3100" dirty="0"/>
              <a:t> </a:t>
            </a:r>
          </a:p>
          <a:p>
            <a:endParaRPr lang="pt-BR" dirty="0"/>
          </a:p>
        </p:txBody>
      </p:sp>
    </p:spTree>
    <p:extLst>
      <p:ext uri="{BB962C8B-B14F-4D97-AF65-F5344CB8AC3E}">
        <p14:creationId xmlns:p14="http://schemas.microsoft.com/office/powerpoint/2010/main" val="227060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1942247" y="1816100"/>
            <a:ext cx="6687712" cy="4598348"/>
          </a:xfrm>
        </p:spPr>
        <p:txBody>
          <a:bodyPr>
            <a:normAutofit fontScale="92500" lnSpcReduction="20000"/>
          </a:bodyPr>
          <a:lstStyle/>
          <a:p>
            <a:r>
              <a:rPr lang="pt-BR" sz="1900" smtClean="0"/>
              <a:t>Logística</a:t>
            </a:r>
          </a:p>
          <a:p>
            <a:endParaRPr lang="pt-BR" sz="1900" dirty="0"/>
          </a:p>
          <a:p>
            <a:pPr lvl="1"/>
            <a:r>
              <a:rPr lang="pt-BR" sz="1700" dirty="0" smtClean="0"/>
              <a:t>O </a:t>
            </a:r>
            <a:r>
              <a:rPr lang="pt-BR" sz="1700" dirty="0"/>
              <a:t>projeto está estruturado para ser desenvolvido no período de 04 meses na área da equipe de ESF Suzana</a:t>
            </a:r>
            <a:r>
              <a:rPr lang="pt-BR" sz="1700" dirty="0" smtClean="0"/>
              <a:t>.</a:t>
            </a:r>
          </a:p>
          <a:p>
            <a:endParaRPr lang="pt-BR" sz="1900" dirty="0"/>
          </a:p>
          <a:p>
            <a:pPr lvl="1"/>
            <a:r>
              <a:rPr lang="pt-BR" sz="1700" dirty="0" smtClean="0"/>
              <a:t>Participarão </a:t>
            </a:r>
            <a:r>
              <a:rPr lang="pt-BR" sz="1700" dirty="0"/>
              <a:t>da intervenção enfermeira, médico, técnico de enfermagem, ACS, líderes da comunidade e os idosos, que engloba as pessoas acima dos 60 anos da área da unidade básica de saúde</a:t>
            </a:r>
            <a:r>
              <a:rPr lang="pt-BR" sz="1700" dirty="0" smtClean="0"/>
              <a:t>.</a:t>
            </a:r>
          </a:p>
          <a:p>
            <a:endParaRPr lang="pt-BR" sz="1900" dirty="0"/>
          </a:p>
          <a:p>
            <a:pPr lvl="1"/>
            <a:r>
              <a:rPr lang="pt-BR" sz="1700" dirty="0" smtClean="0"/>
              <a:t>Para </a:t>
            </a:r>
            <a:r>
              <a:rPr lang="pt-BR" sz="1700" dirty="0"/>
              <a:t>realizar a </a:t>
            </a:r>
            <a:r>
              <a:rPr lang="pt-BR" sz="1700" dirty="0" smtClean="0"/>
              <a:t>intervenção, vamos </a:t>
            </a:r>
            <a:r>
              <a:rPr lang="pt-BR" sz="1700" dirty="0"/>
              <a:t>adotar o Protocolo ou Manual Técnico; Atenção integral à saúde do idoso, Ministério da saúde (BRASIL, 2013). </a:t>
            </a:r>
            <a:endParaRPr lang="pt-BR" sz="1700" dirty="0" smtClean="0"/>
          </a:p>
          <a:p>
            <a:endParaRPr lang="pt-BR" sz="1900" dirty="0"/>
          </a:p>
          <a:p>
            <a:pPr lvl="1"/>
            <a:r>
              <a:rPr lang="pt-BR" sz="1700" dirty="0" smtClean="0"/>
              <a:t>Utilizaremos </a:t>
            </a:r>
            <a:r>
              <a:rPr lang="pt-BR" sz="1700" dirty="0"/>
              <a:t>prontuário específico </a:t>
            </a:r>
            <a:r>
              <a:rPr lang="pt-BR" sz="1700" dirty="0" smtClean="0"/>
              <a:t>para coleta </a:t>
            </a:r>
            <a:r>
              <a:rPr lang="pt-BR" sz="1700" dirty="0"/>
              <a:t>de informações, </a:t>
            </a:r>
            <a:r>
              <a:rPr lang="pt-BR" sz="1700" dirty="0" smtClean="0"/>
              <a:t>será </a:t>
            </a:r>
            <a:r>
              <a:rPr lang="pt-BR" sz="1700" dirty="0"/>
              <a:t>utilizada a planilha eletrônica de coleta de </a:t>
            </a:r>
            <a:r>
              <a:rPr lang="pt-BR" sz="1700" dirty="0" smtClean="0"/>
              <a:t>dados.</a:t>
            </a:r>
            <a:endParaRPr lang="pt-BR" sz="1700" dirty="0"/>
          </a:p>
          <a:p>
            <a:endParaRPr lang="pt-BR" dirty="0"/>
          </a:p>
        </p:txBody>
      </p:sp>
    </p:spTree>
    <p:extLst>
      <p:ext uri="{BB962C8B-B14F-4D97-AF65-F5344CB8AC3E}">
        <p14:creationId xmlns:p14="http://schemas.microsoft.com/office/powerpoint/2010/main" val="2609388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033" y="3073400"/>
            <a:ext cx="6684926" cy="1409700"/>
          </a:xfrm>
        </p:spPr>
        <p:txBody>
          <a:bodyPr/>
          <a:lstStyle/>
          <a:p>
            <a:r>
              <a:rPr lang="pt-BR" b="1" dirty="0" smtClean="0"/>
              <a:t>OBJETIVOS, METAS E RESULTADOS</a:t>
            </a:r>
            <a:endParaRPr lang="pt-BR" b="1" dirty="0"/>
          </a:p>
        </p:txBody>
      </p:sp>
    </p:spTree>
    <p:extLst>
      <p:ext uri="{BB962C8B-B14F-4D97-AF65-F5344CB8AC3E}">
        <p14:creationId xmlns:p14="http://schemas.microsoft.com/office/powerpoint/2010/main" val="1551873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212</TotalTime>
  <Words>1528</Words>
  <Application>Microsoft Office PowerPoint</Application>
  <PresentationFormat>Personalizar</PresentationFormat>
  <Paragraphs>132</Paragraphs>
  <Slides>37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37</vt:i4>
      </vt:variant>
    </vt:vector>
  </HeadingPairs>
  <TitlesOfParts>
    <vt:vector size="41" baseType="lpstr">
      <vt:lpstr>Arial</vt:lpstr>
      <vt:lpstr>Century Gothic</vt:lpstr>
      <vt:lpstr>Wingdings 3</vt:lpstr>
      <vt:lpstr>Cacho</vt:lpstr>
      <vt:lpstr>Melhoria da Atenção à Saúde dos Idosos na ESF Susana, Lagoa Vermelha/RS  Especializando: Rebeca Cristina Lopez Santallana Orientador: Mônica Bergmann Correia Vohlbrecht   Pelotas, 2015</vt:lpstr>
      <vt:lpstr>INTRODUÇÃO</vt:lpstr>
      <vt:lpstr>INTRODUÇÃO</vt:lpstr>
      <vt:lpstr>OBJETIVO GERAL</vt:lpstr>
      <vt:lpstr>OBJETIVOS ESPECÍFICOS</vt:lpstr>
      <vt:lpstr>METODOLOGIA</vt:lpstr>
      <vt:lpstr>METODOLOGIA</vt:lpstr>
      <vt:lpstr>METODOLOGIA</vt:lpstr>
      <vt:lpstr>OBJETIVOS, METAS E RESULTADOS</vt:lpstr>
      <vt:lpstr>Meta relativas ao objetivo 1: Ampliar a cobertura do Programa de Saúde do Idoso. </vt:lpstr>
      <vt:lpstr>Metas relativa ao Objetivo 2. Melhorar a qualidade da atenção ao idoso na Unidade de Saúde. Meta 2.1. Realizar Avaliação Multidimensional Rápida de 100% dos idosos da área de abrangência. </vt:lpstr>
      <vt:lpstr>Meta 2.2. Realizar exame clínico apropriado em 100% das consultas, incluindo exame físico dos pés, com palpação dos pulsos tibial posterior e pedioso e medida da sensibilidade a cada 3 meses para diabéticos.  </vt:lpstr>
      <vt:lpstr>Meta: 2.3 Realizar a solicitação de exames complementares periódicos em 100% dos idosos hipertensos </vt:lpstr>
      <vt:lpstr>Meta: 2.4. Priorizar a prescrição de medicamentos da Farmácia Popular a 100% dos idosos. </vt:lpstr>
      <vt:lpstr>Meta 2.5: Cadastrar 100% dos idosos acamados ou com problemas de locomoção. (Estimativa de 8% dos idosos da área).   </vt:lpstr>
      <vt:lpstr>Meta 2.6: Realizar visita domiciliar a 100% dos idosos acamados ou com problemas de locomoção. </vt:lpstr>
      <vt:lpstr>Meta 2.7: Rastrear 100% dos idosos para Hipertensão Arterial Sistêmica (HAS). </vt:lpstr>
      <vt:lpstr>Metas 2.8: Rastrear 100% dos idosos com pressão arterial sustentada maior que 135/80mmHg ou com diagnóstico de hipertensão arterial para Diabetes Mellitus (DM). </vt:lpstr>
      <vt:lpstr>Metas 2.8: Rastrear 100% dos idosos com pressão arterial sustentada maior que 135/80mmHg ou com diagnóstico de hipertensão arterial para Diabetes Mellitus (DM). </vt:lpstr>
      <vt:lpstr>Metas 2.9: Realizar avaliação da necessidade de atendimento odontológico em 100% dos idosos. </vt:lpstr>
      <vt:lpstr>Metas 2.10: Realizar a primeira consulta odontológica para 100% dos idosos. </vt:lpstr>
      <vt:lpstr> Metas relativas ao objetivo 3: Melhorar a adesão dos idosos ao Programa de Saúde do Idoso. Metas 3.1: Buscar 100% dos idosos faltosos às consultas programadas. </vt:lpstr>
      <vt:lpstr> Metas relativas ao objetivo 4: Melhorar a adesão dos idosos ao Programa de Saúde do Idoso. Meta 4.1: Manter registro específico de 100% das pessoas idosas.   </vt:lpstr>
      <vt:lpstr>Meta 4.2: Distribuir a Caderneta de Saúde da Pessoa Idosa a 100% dos idosos cadastrados.   </vt:lpstr>
      <vt:lpstr> Metas relativas ao Objetivo 5: Mapear os idosos de risco da área de abrangência.   Metas 5.1: Rastrear 100% das pessoas idosas para risco de morbimortalidade.</vt:lpstr>
      <vt:lpstr> Meta 5.2: Investigar a presença de indicadores de fragilização na velhice em 100% das pessoas idosas. </vt:lpstr>
      <vt:lpstr> Meta 5.3: Avaliar a rede social de 100% dos idosos. </vt:lpstr>
      <vt:lpstr>Metas relativas ao objetivo 6: Promover a saúde dos idosos. Meta 6.1: Garantir orientação nutricional para hábitos alimentares saudáveis a 100% das pessoas idosas.   </vt:lpstr>
      <vt:lpstr>Meta 6.2: Garantir orientação para a prática regular de atividade física a 100% idosos.   </vt:lpstr>
      <vt:lpstr>Meta 6.3: Garantir orientações sobre higiene bucal (incluindo higiene de próteses dentárias) para 100% dos idosos cadastrados. </vt:lpstr>
      <vt:lpstr>DISCUSSÃO</vt:lpstr>
      <vt:lpstr>DISCUSSÃO</vt:lpstr>
      <vt:lpstr>DISCUSSÃO</vt:lpstr>
      <vt:lpstr>DISCUSSÃO</vt:lpstr>
      <vt:lpstr>REFLEXÃO CRÍTICA SOBRE O PROCESSO DE APRENDIZAGEM</vt:lpstr>
      <vt:lpstr>REFLEXÃO CRÍTICA SOBRE O PROCESSO DE APRENDIZAGEM</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ABERTA DO SUS UNIVERSIDADE FEDERAL DE PELOTAS Especialização em Saúde da Família Modalidade a Distância Turma 8  Melhoria da Atenção à Saúde dos Idosos na ESF Susana, Lagoa Vermelha/RS</dc:title>
  <dc:creator>Cliente</dc:creator>
  <cp:lastModifiedBy>Cliente</cp:lastModifiedBy>
  <cp:revision>42</cp:revision>
  <dcterms:created xsi:type="dcterms:W3CDTF">2015-09-20T18:11:53Z</dcterms:created>
  <dcterms:modified xsi:type="dcterms:W3CDTF">2015-09-22T02:01:55Z</dcterms:modified>
</cp:coreProperties>
</file>