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ommentAuthors.xml" ContentType="application/vnd.openxmlformats-officedocument.presentationml.commentAuthors+xml"/>
  <Override PartName="/ppt/charts/chart7.xml" ContentType="application/vnd.openxmlformats-officedocument.drawingml.chart+xml"/>
  <Override PartName="/ppt/theme/themeOverride17.xml" ContentType="application/vnd.openxmlformats-officedocument.themeOverr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gif" ContentType="image/gif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theme/themeOverride16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8" r:id="rId3"/>
    <p:sldId id="257" r:id="rId4"/>
    <p:sldId id="287" r:id="rId5"/>
    <p:sldId id="282" r:id="rId6"/>
    <p:sldId id="283" r:id="rId7"/>
    <p:sldId id="260" r:id="rId8"/>
    <p:sldId id="285" r:id="rId9"/>
    <p:sldId id="274" r:id="rId10"/>
    <p:sldId id="275" r:id="rId11"/>
    <p:sldId id="273" r:id="rId12"/>
    <p:sldId id="276" r:id="rId13"/>
    <p:sldId id="286" r:id="rId14"/>
    <p:sldId id="278" r:id="rId15"/>
    <p:sldId id="277" r:id="rId16"/>
    <p:sldId id="262" r:id="rId17"/>
    <p:sldId id="279" r:id="rId18"/>
    <p:sldId id="280" r:id="rId19"/>
    <p:sldId id="263" r:id="rId20"/>
    <p:sldId id="265" r:id="rId21"/>
    <p:sldId id="266" r:id="rId22"/>
    <p:sldId id="281" r:id="rId23"/>
    <p:sldId id="264" r:id="rId24"/>
    <p:sldId id="267" r:id="rId25"/>
    <p:sldId id="268" r:id="rId26"/>
    <p:sldId id="269" r:id="rId27"/>
    <p:sldId id="289" r:id="rId28"/>
    <p:sldId id="288" r:id="rId2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ernanda Meller" initials="FM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17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7\Planilha%20Coleta%20de%20Dados_semana%2017_Regina%20Menegon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F:\Dropbox\Doutorado\EaD\Turma%203\Interven&#231;&#227;o\Semana%2016\Planilha%20Coleta%20de%20DadosRegina%20Menegon_atual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à saúde do idoso nas UBS</c:v>
                </c:pt>
              </c:strCache>
            </c:strRef>
          </c:tx>
          <c:dLbls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5.9555555555555556E-2</c:v>
                </c:pt>
                <c:pt idx="1">
                  <c:v>0.10666666666666753</c:v>
                </c:pt>
                <c:pt idx="2">
                  <c:v>0.12266666666666751</c:v>
                </c:pt>
                <c:pt idx="3">
                  <c:v>0.18933333333333527</c:v>
                </c:pt>
              </c:numCache>
            </c:numRef>
          </c:val>
        </c:ser>
        <c:axId val="64266240"/>
        <c:axId val="64267776"/>
      </c:barChart>
      <c:catAx>
        <c:axId val="642662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67776"/>
        <c:crosses val="autoZero"/>
        <c:auto val="1"/>
        <c:lblAlgn val="ctr"/>
        <c:lblOffset val="100"/>
      </c:catAx>
      <c:valAx>
        <c:axId val="6426777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26624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Indicadores!$C$114</c:f>
              <c:strCache>
                <c:ptCount val="1"/>
                <c:pt idx="0">
                  <c:v>Proporção de idosos identificados com acúmulo de fatores de risco e que foram acompanhados</c:v>
                </c:pt>
              </c:strCache>
            </c:strRef>
          </c:tx>
          <c:dLbls>
            <c:showVal val="1"/>
          </c:dLbls>
          <c:cat>
            <c:strRef>
              <c:f>Indicadores!$D$113:$G$113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Indicadores!$D$114:$G$114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9190016"/>
        <c:axId val="69191552"/>
      </c:barChart>
      <c:catAx>
        <c:axId val="6919001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91552"/>
        <c:crosses val="autoZero"/>
        <c:auto val="1"/>
        <c:lblAlgn val="ctr"/>
        <c:lblOffset val="100"/>
      </c:catAx>
      <c:valAx>
        <c:axId val="69191552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9001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Indicadores!$C$120</c:f>
              <c:strCache>
                <c:ptCount val="1"/>
                <c:pt idx="0">
                  <c:v>Proporção de idosos que realizaram exame para detecção de lesão bucal</c:v>
                </c:pt>
              </c:strCache>
            </c:strRef>
          </c:tx>
          <c:dLbls>
            <c:showVal val="1"/>
          </c:dLbls>
          <c:cat>
            <c:strRef>
              <c:f>Indicadores!$D$119:$G$119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Indicadores!$D$120:$G$120</c:f>
              <c:numCache>
                <c:formatCode>0.0%</c:formatCode>
                <c:ptCount val="4"/>
                <c:pt idx="0">
                  <c:v>0.68656716417910446</c:v>
                </c:pt>
                <c:pt idx="1">
                  <c:v>0.8</c:v>
                </c:pt>
                <c:pt idx="2">
                  <c:v>0.82608695652173914</c:v>
                </c:pt>
                <c:pt idx="3">
                  <c:v>0.91549295774647887</c:v>
                </c:pt>
              </c:numCache>
            </c:numRef>
          </c:val>
        </c:ser>
        <c:axId val="69282432"/>
        <c:axId val="69337472"/>
      </c:barChart>
      <c:catAx>
        <c:axId val="692824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37472"/>
        <c:crosses val="autoZero"/>
        <c:auto val="1"/>
        <c:lblAlgn val="ctr"/>
        <c:lblOffset val="100"/>
      </c:catAx>
      <c:valAx>
        <c:axId val="69337472"/>
        <c:scaling>
          <c:orientation val="minMax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28243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Indicadores!$C$93</c:f>
              <c:strCache>
                <c:ptCount val="1"/>
                <c:pt idx="0">
                  <c:v>Proporção de idosos com orientação sobre higiene bucal e de próteses dentárias</c:v>
                </c:pt>
              </c:strCache>
            </c:strRef>
          </c:tx>
          <c:dLbls>
            <c:showVal val="1"/>
          </c:dLbls>
          <c:cat>
            <c:strRef>
              <c:f>Indicadores!$D$92:$G$92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Indicadores!$D$93:$G$93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9352448"/>
        <c:axId val="69391104"/>
      </c:barChart>
      <c:catAx>
        <c:axId val="693524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91104"/>
        <c:crosses val="autoZero"/>
        <c:auto val="1"/>
        <c:lblAlgn val="ctr"/>
        <c:lblOffset val="100"/>
      </c:catAx>
      <c:valAx>
        <c:axId val="6939110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5244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Indicadores!$C$101</c:f>
              <c:strCache>
                <c:ptCount val="1"/>
                <c:pt idx="0">
                  <c:v>Proporção de idosos que receberam orientação sobre câncer bucal</c:v>
                </c:pt>
              </c:strCache>
            </c:strRef>
          </c:tx>
          <c:dLbls>
            <c:showVal val="1"/>
          </c:dLbls>
          <c:cat>
            <c:strRef>
              <c:f>Indicadores!$D$100:$G$100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Indicadores!$D$101:$G$101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9377024"/>
        <c:axId val="69702400"/>
      </c:barChart>
      <c:catAx>
        <c:axId val="693770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702400"/>
        <c:crosses val="autoZero"/>
        <c:auto val="1"/>
        <c:lblAlgn val="ctr"/>
        <c:lblOffset val="100"/>
      </c:catAx>
      <c:valAx>
        <c:axId val="69702400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37702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idosos que receberam orientação nutricional pela equipe odontológica</c:v>
                </c:pt>
              </c:strCache>
            </c:strRef>
          </c:tx>
          <c:dLbls>
            <c:showVal val="1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0.95522388059701491</c:v>
                </c:pt>
                <c:pt idx="1">
                  <c:v>0.98333333333333328</c:v>
                </c:pt>
                <c:pt idx="2">
                  <c:v>0.92028985507246353</c:v>
                </c:pt>
                <c:pt idx="3">
                  <c:v>1</c:v>
                </c:pt>
              </c:numCache>
            </c:numRef>
          </c:val>
        </c:ser>
        <c:axId val="69812608"/>
        <c:axId val="69814144"/>
      </c:barChart>
      <c:catAx>
        <c:axId val="6981260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814144"/>
        <c:crosses val="autoZero"/>
        <c:auto val="1"/>
        <c:lblAlgn val="ctr"/>
        <c:lblOffset val="100"/>
      </c:catAx>
      <c:valAx>
        <c:axId val="6981414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81260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idosos que participaram de atividades educativas sobre saúde bucal na comunidade</c:v>
                </c:pt>
              </c:strCache>
            </c:strRef>
          </c:tx>
          <c:dLbls>
            <c:showVal val="1"/>
          </c:dLbls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0.62686567164179496</c:v>
                </c:pt>
                <c:pt idx="1">
                  <c:v>0.60000000000000064</c:v>
                </c:pt>
                <c:pt idx="2">
                  <c:v>0.5579710144927561</c:v>
                </c:pt>
                <c:pt idx="3">
                  <c:v>0.68075117370892024</c:v>
                </c:pt>
              </c:numCache>
            </c:numRef>
          </c:val>
        </c:ser>
        <c:axId val="70333952"/>
        <c:axId val="70335488"/>
      </c:barChart>
      <c:catAx>
        <c:axId val="703339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35488"/>
        <c:crosses val="autoZero"/>
        <c:auto val="1"/>
        <c:lblAlgn val="ctr"/>
        <c:lblOffset val="100"/>
      </c:catAx>
      <c:valAx>
        <c:axId val="7033548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33395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famílias de idosos que participaram de ações de promoção à saúde e prevenção de doenças bucais</c:v>
                </c:pt>
              </c:strCache>
            </c:strRef>
          </c:tx>
          <c:dLbls>
            <c:showVal val="1"/>
          </c:dLbls>
          <c:cat>
            <c:strRef>
              <c:f>Indicadores!$D$57:$G$57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Indicadores!$D$58:$G$58</c:f>
              <c:numCache>
                <c:formatCode>0.0%</c:formatCode>
                <c:ptCount val="4"/>
                <c:pt idx="0">
                  <c:v>0.22388059701492538</c:v>
                </c:pt>
                <c:pt idx="1">
                  <c:v>0.25833333333333325</c:v>
                </c:pt>
                <c:pt idx="2">
                  <c:v>0.28260869565217633</c:v>
                </c:pt>
                <c:pt idx="3">
                  <c:v>0.4788732394366198</c:v>
                </c:pt>
              </c:numCache>
            </c:numRef>
          </c:val>
        </c:ser>
        <c:axId val="70633728"/>
        <c:axId val="70639616"/>
      </c:barChart>
      <c:catAx>
        <c:axId val="706337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39616"/>
        <c:crosses val="autoZero"/>
        <c:auto val="1"/>
        <c:lblAlgn val="ctr"/>
        <c:lblOffset val="100"/>
      </c:catAx>
      <c:valAx>
        <c:axId val="7063961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3372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famílias de idosos  com avaliação da situação de risco e vulnerabilidade</c:v>
                </c:pt>
              </c:strCache>
            </c:strRef>
          </c:tx>
          <c:dLbls>
            <c:showVal val="1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0.19402985074626874</c:v>
                </c:pt>
                <c:pt idx="1">
                  <c:v>0.22500000000000001</c:v>
                </c:pt>
                <c:pt idx="2">
                  <c:v>0.24637681159420291</c:v>
                </c:pt>
                <c:pt idx="3">
                  <c:v>0.36150234741784254</c:v>
                </c:pt>
              </c:numCache>
            </c:numRef>
          </c:val>
        </c:ser>
        <c:axId val="70641536"/>
        <c:axId val="68649344"/>
      </c:barChart>
      <c:catAx>
        <c:axId val="7064153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649344"/>
        <c:crosses val="autoZero"/>
        <c:auto val="1"/>
        <c:lblAlgn val="ctr"/>
        <c:lblOffset val="100"/>
      </c:catAx>
      <c:valAx>
        <c:axId val="6864934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0641536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'[Planilha Coleta de DadosRegina Menegon_atual.xls]Indicadores'!$C$86</c:f>
              <c:strCache>
                <c:ptCount val="1"/>
                <c:pt idx="0">
                  <c:v>Proporção de idosos com primeira consulta odontológica</c:v>
                </c:pt>
              </c:strCache>
            </c:strRef>
          </c:tx>
          <c:dLbls>
            <c:showVal val="1"/>
          </c:dLbls>
          <c:cat>
            <c:strRef>
              <c:f>'[Planilha Coleta de DadosRegina Menegon_atual.xls]Indicadores'!$D$85:$G$85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DadosRegina Menegon_atual.xls]Indicadores'!$D$86:$G$86</c:f>
              <c:numCache>
                <c:formatCode>0.0%</c:formatCode>
                <c:ptCount val="4"/>
                <c:pt idx="0">
                  <c:v>4.1777777777777775E-2</c:v>
                </c:pt>
                <c:pt idx="1">
                  <c:v>8.5333333333333344E-2</c:v>
                </c:pt>
                <c:pt idx="2">
                  <c:v>0.10222222222222455</c:v>
                </c:pt>
                <c:pt idx="3">
                  <c:v>0.17333333333333581</c:v>
                </c:pt>
              </c:numCache>
            </c:numRef>
          </c:val>
        </c:ser>
        <c:axId val="64341120"/>
        <c:axId val="64342656"/>
      </c:barChart>
      <c:catAx>
        <c:axId val="643411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342656"/>
        <c:crosses val="autoZero"/>
        <c:auto val="1"/>
        <c:lblAlgn val="ctr"/>
        <c:lblOffset val="100"/>
      </c:catAx>
      <c:valAx>
        <c:axId val="6434265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34112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'[Planilha Coleta de DadosRegina Menegon_atual.xls]Indicadores'!$C$21</c:f>
              <c:strCache>
                <c:ptCount val="1"/>
                <c:pt idx="0">
                  <c:v>Proporção de idosos captados para atenção em saúde bucal </c:v>
                </c:pt>
              </c:strCache>
            </c:strRef>
          </c:tx>
          <c:dLbls>
            <c:showVal val="1"/>
          </c:dLbls>
          <c:cat>
            <c:strRef>
              <c:f>'[Planilha Coleta de DadosRegina Menegon_atual.xls]Indicadores'!$D$20:$G$20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DadosRegina Menegon_atual.xls]Indicadores'!$D$21:$G$21</c:f>
              <c:numCache>
                <c:formatCode>0.0%</c:formatCode>
                <c:ptCount val="4"/>
                <c:pt idx="0">
                  <c:v>5.4222222222222533E-2</c:v>
                </c:pt>
                <c:pt idx="1">
                  <c:v>9.244444444444444E-2</c:v>
                </c:pt>
                <c:pt idx="2">
                  <c:v>0.10577777777777779</c:v>
                </c:pt>
                <c:pt idx="3">
                  <c:v>0.16711111111111121</c:v>
                </c:pt>
              </c:numCache>
            </c:numRef>
          </c:val>
        </c:ser>
        <c:axId val="64887040"/>
        <c:axId val="64897024"/>
      </c:barChart>
      <c:catAx>
        <c:axId val="648870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897024"/>
        <c:crosses val="autoZero"/>
        <c:auto val="1"/>
        <c:lblAlgn val="ctr"/>
        <c:lblOffset val="100"/>
      </c:catAx>
      <c:valAx>
        <c:axId val="6489702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887040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3528018372703429"/>
          <c:y val="7.4548702245552642E-2"/>
          <c:w val="0.84249759405074354"/>
          <c:h val="0.83261956838728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idosos acamados que receberam visita domiciliar</c:v>
                </c:pt>
              </c:strCache>
            </c:strRef>
          </c:tx>
          <c:dLbls>
            <c:showVal val="1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0.85714285714285765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4908672"/>
        <c:axId val="66733184"/>
      </c:barChart>
      <c:catAx>
        <c:axId val="649086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33184"/>
        <c:crosses val="autoZero"/>
        <c:auto val="1"/>
        <c:lblAlgn val="ctr"/>
        <c:lblOffset val="100"/>
      </c:catAx>
      <c:valAx>
        <c:axId val="6673318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490867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idosos faltosos que receberam busca ativa</c:v>
                </c:pt>
              </c:strCache>
            </c:strRef>
          </c:tx>
          <c:dLbls>
            <c:showVal val="1"/>
          </c:dLbls>
          <c:cat>
            <c:strRef>
              <c:f>Indicadores!$D$27:$G$27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Indicadores!$D$28:$G$28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6761472"/>
        <c:axId val="66763008"/>
      </c:barChart>
      <c:catAx>
        <c:axId val="667614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63008"/>
        <c:crosses val="autoZero"/>
        <c:auto val="1"/>
        <c:lblAlgn val="ctr"/>
        <c:lblOffset val="100"/>
      </c:catAx>
      <c:valAx>
        <c:axId val="6676300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6147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Indicadores!$C$108</c:f>
              <c:strCache>
                <c:ptCount val="1"/>
                <c:pt idx="0">
                  <c:v>Proporção de idosos que realizaram exame bucal adequado</c:v>
                </c:pt>
              </c:strCache>
            </c:strRef>
          </c:tx>
          <c:dLbls>
            <c:showVal val="1"/>
          </c:dLbls>
          <c:cat>
            <c:strRef>
              <c:f>Indicadores!$D$107:$G$107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Indicadores!$D$108:$G$108</c:f>
              <c:numCache>
                <c:formatCode>0.0%</c:formatCode>
                <c:ptCount val="4"/>
                <c:pt idx="0">
                  <c:v>0.70149253731343364</c:v>
                </c:pt>
                <c:pt idx="1">
                  <c:v>0.8</c:v>
                </c:pt>
                <c:pt idx="2">
                  <c:v>0.8333333333333337</c:v>
                </c:pt>
                <c:pt idx="3">
                  <c:v>0.91549295774647887</c:v>
                </c:pt>
              </c:numCache>
            </c:numRef>
          </c:val>
        </c:ser>
        <c:axId val="68577152"/>
        <c:axId val="68578688"/>
      </c:barChart>
      <c:catAx>
        <c:axId val="685771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78688"/>
        <c:crosses val="autoZero"/>
        <c:auto val="1"/>
        <c:lblAlgn val="ctr"/>
        <c:lblOffset val="100"/>
      </c:catAx>
      <c:valAx>
        <c:axId val="6857868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57715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'[Planilha Coleta de Dados_semana 17_Regina Menegon.xls]Indicadores'!$C$71</c:f>
              <c:strCache>
                <c:ptCount val="1"/>
                <c:pt idx="0">
                  <c:v>Proporção de idosos que receberam encaminhamento para exame complementar</c:v>
                </c:pt>
              </c:strCache>
            </c:strRef>
          </c:tx>
          <c:dLbls>
            <c:showVal val="1"/>
          </c:dLbls>
          <c:cat>
            <c:strRef>
              <c:f>'[Planilha Coleta de Dados_semana 17_Regina Menegon.xls]Indicadores'!$D$70:$G$70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Dados_semana 17_Regina Menegon.xls]Indicadores'!$D$71:$G$71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8713472"/>
        <c:axId val="68735744"/>
      </c:barChart>
      <c:catAx>
        <c:axId val="687134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35744"/>
        <c:crosses val="autoZero"/>
        <c:auto val="1"/>
        <c:lblAlgn val="ctr"/>
        <c:lblOffset val="100"/>
      </c:catAx>
      <c:valAx>
        <c:axId val="6873574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8713472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'[Planilha Coleta de DadosRegina Menegon_atual.xls]Indicadores'!$C$34</c:f>
              <c:strCache>
                <c:ptCount val="1"/>
                <c:pt idx="0">
                  <c:v>Proporção de idosos que receberam encaminhamento para atendimento especializado</c:v>
                </c:pt>
              </c:strCache>
            </c:strRef>
          </c:tx>
          <c:dLbls>
            <c:showVal val="1"/>
          </c:dLbls>
          <c:cat>
            <c:strRef>
              <c:f>'[Planilha Coleta de DadosRegina Menegon_atual.xls]Indicadores'!$D$33:$G$33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DadosRegina Menegon_atual.xls]Indicadores'!$D$34:$G$34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9054848"/>
        <c:axId val="69056384"/>
      </c:barChart>
      <c:catAx>
        <c:axId val="6905484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056384"/>
        <c:crosses val="autoZero"/>
        <c:auto val="1"/>
        <c:lblAlgn val="ctr"/>
        <c:lblOffset val="100"/>
      </c:catAx>
      <c:valAx>
        <c:axId val="69056384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054848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'[Planilha Coleta de DadosRegina Menegon_atual.xls]Indicadores'!$C$42</c:f>
              <c:strCache>
                <c:ptCount val="1"/>
                <c:pt idx="0">
                  <c:v>Proporção de idosos com registro atualizado em planilha e/ou prontuário eletrônico</c:v>
                </c:pt>
              </c:strCache>
            </c:strRef>
          </c:tx>
          <c:dLbls>
            <c:showVal val="1"/>
          </c:dLbls>
          <c:cat>
            <c:strRef>
              <c:f>'[Planilha Coleta de DadosRegina Menegon_atual.xls]Indicadores'!$D$41:$G$41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'[Planilha Coleta de DadosRegina Menegon_atual.xls]Indicadores'!$D$42:$G$42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69140864"/>
        <c:axId val="69142400"/>
      </c:barChart>
      <c:catAx>
        <c:axId val="6914086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42400"/>
        <c:crosses val="autoZero"/>
        <c:auto val="1"/>
        <c:lblAlgn val="ctr"/>
        <c:lblOffset val="100"/>
      </c:catAx>
      <c:valAx>
        <c:axId val="6914240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9140864"/>
        <c:crosses val="autoZero"/>
        <c:crossBetween val="between"/>
        <c:majorUnit val="0.2"/>
      </c:valAx>
    </c:plotArea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5BC1E-CC8C-4B78-AF2B-D6E64B5D27F8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D44FC-C1DE-49DE-AA22-2E3BB2F681B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84642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D44FC-C1DE-49DE-AA22-2E3BB2F681B8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8C4462-D0A4-4213-8E94-2370DB7BEEC0}" type="datetimeFigureOut">
              <a:rPr lang="pt-BR" smtClean="0"/>
              <a:pPr/>
              <a:t>06/12/2013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5A0C23-DD68-4035-B4DF-86F01DDF13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 idx="4294967295"/>
          </p:nvPr>
        </p:nvSpPr>
        <p:spPr>
          <a:xfrm>
            <a:off x="683568" y="764704"/>
            <a:ext cx="7920880" cy="453650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Melhoria da atenção à</a:t>
            </a:r>
            <a:b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 bucal dos idosos </a:t>
            </a:r>
            <a:r>
              <a:rPr lang="pt-BR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t-BR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Unidade Municipal de Saúde Nossa Senhora Aparecida do município de Curitiba/PR</a:t>
            </a:r>
            <a:r>
              <a:rPr lang="pt-BR" sz="2800" b="1" dirty="0"/>
              <a:t/>
            </a:r>
            <a:br>
              <a:rPr lang="pt-BR" sz="2800" b="1" dirty="0"/>
            </a:br>
            <a:endParaRPr lang="pt-BR" sz="2800" dirty="0"/>
          </a:p>
        </p:txBody>
      </p:sp>
      <p:pic>
        <p:nvPicPr>
          <p:cNvPr id="3" name="Imagem 2" descr="http://www.minhapos.com.br/data/artigos/images/ufpel.gif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1035740" cy="10385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http://dms.ufpel.edu.br/aquares/images/stories/logos/unasus-ufpel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97376"/>
            <a:ext cx="979607" cy="90915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1300691" y="4941168"/>
            <a:ext cx="6785448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500" dirty="0" err="1" smtClean="0">
                <a:latin typeface="Calibri" panose="020F0502020204030204" pitchFamily="34" charset="0"/>
                <a:cs typeface="Arial" pitchFamily="34" charset="0"/>
              </a:rPr>
              <a:t>Especializanda</a:t>
            </a:r>
            <a:r>
              <a:rPr lang="pt-BR" sz="2500" dirty="0" smtClean="0">
                <a:latin typeface="Calibri" panose="020F0502020204030204" pitchFamily="34" charset="0"/>
                <a:cs typeface="Arial" pitchFamily="34" charset="0"/>
              </a:rPr>
              <a:t>: Regina Guimarães </a:t>
            </a:r>
            <a:r>
              <a:rPr lang="pt-BR" sz="2500" dirty="0" err="1" smtClean="0">
                <a:latin typeface="Calibri" panose="020F0502020204030204" pitchFamily="34" charset="0"/>
                <a:cs typeface="Arial" pitchFamily="34" charset="0"/>
              </a:rPr>
              <a:t>Menegon</a:t>
            </a:r>
            <a:endParaRPr lang="pt-BR" sz="2500" dirty="0" smtClean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endParaRPr lang="pt-BR" sz="2200" dirty="0">
              <a:latin typeface="Calibri" panose="020F0502020204030204" pitchFamily="34" charset="0"/>
            </a:endParaRPr>
          </a:p>
          <a:p>
            <a:pPr algn="ctr"/>
            <a:r>
              <a:rPr lang="pt-BR" sz="2200" dirty="0" smtClean="0">
                <a:latin typeface="Calibri" panose="020F0502020204030204" pitchFamily="34" charset="0"/>
              </a:rPr>
              <a:t>Orientadora: Fernanda </a:t>
            </a:r>
            <a:r>
              <a:rPr lang="pt-BR" sz="2200" dirty="0" err="1" smtClean="0">
                <a:latin typeface="Calibri" panose="020F0502020204030204" pitchFamily="34" charset="0"/>
              </a:rPr>
              <a:t>Meller</a:t>
            </a:r>
            <a:endParaRPr lang="pt-BR" sz="2200" dirty="0" smtClean="0">
              <a:latin typeface="Calibri" panose="020F0502020204030204" pitchFamily="34" charset="0"/>
            </a:endParaRPr>
          </a:p>
          <a:p>
            <a:pPr algn="ctr"/>
            <a:r>
              <a:rPr lang="pt-BR" sz="2200" dirty="0" smtClean="0">
                <a:latin typeface="Calibri" panose="020F0502020204030204" pitchFamily="34" charset="0"/>
              </a:rPr>
              <a:t>Apoio pedagógico: Rafael </a:t>
            </a:r>
            <a:r>
              <a:rPr lang="pt-BR" sz="2200" dirty="0" err="1" smtClean="0">
                <a:latin typeface="Calibri" panose="020F0502020204030204" pitchFamily="34" charset="0"/>
              </a:rPr>
              <a:t>Lund</a:t>
            </a:r>
            <a:endParaRPr lang="pt-BR" sz="22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92696"/>
            <a:ext cx="8748464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Meta: Realizar visita domiciliar para 100% dos idosos  acamados.</a:t>
            </a:r>
          </a:p>
          <a:p>
            <a:pPr>
              <a:buFont typeface="Arial" pitchFamily="34" charset="0"/>
              <a:buChar char="•"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Foram realizadas visitas para os 18 idosos acamados, no primeiro mês dos 7 acamados foram visitados 6</a:t>
            </a:r>
          </a:p>
          <a:p>
            <a:pPr>
              <a:buFont typeface="Arial" pitchFamily="34" charset="0"/>
              <a:buChar char="•"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              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Figura 4. Proporção de idosos acamados que receberam visita domiciliar.</a:t>
            </a: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365501917"/>
              </p:ext>
            </p:extLst>
          </p:nvPr>
        </p:nvGraphicFramePr>
        <p:xfrm>
          <a:off x="2483768" y="2708920"/>
          <a:ext cx="5004048" cy="30678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8537" y="836712"/>
            <a:ext cx="79928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latin typeface="+mj-lt"/>
              </a:rPr>
              <a:t>Meta: Fazer busca ativa de 100% dos idosos faltosos às consultas. </a:t>
            </a:r>
            <a:endParaRPr lang="pt-BR" dirty="0" smtClean="0"/>
          </a:p>
        </p:txBody>
      </p:sp>
      <p:sp>
        <p:nvSpPr>
          <p:cNvPr id="4" name="Retângulo 3"/>
          <p:cNvSpPr/>
          <p:nvPr/>
        </p:nvSpPr>
        <p:spPr>
          <a:xfrm>
            <a:off x="482952" y="557214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5.  Proporção de idosos faltosos que receberam busca ativa.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1826019656"/>
              </p:ext>
            </p:extLst>
          </p:nvPr>
        </p:nvGraphicFramePr>
        <p:xfrm>
          <a:off x="1785918" y="2348880"/>
          <a:ext cx="5306362" cy="325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1340768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Meta: Capacitar 100% dos profissionais da equipe para o atendimento integral em saúde do idoso.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Foram capacitados 6 profissionais alcançando uma meta de 40%.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Os protocolos encontram-se a disposição dos profissionais.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476672"/>
            <a:ext cx="85011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Meta: Realizar exame clínico bucal em 100% dos idosos cadastrados.</a:t>
            </a:r>
          </a:p>
          <a:p>
            <a:pPr>
              <a:buFont typeface="Arial" pitchFamily="34" charset="0"/>
              <a:buChar char="•"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r>
              <a:rPr lang="pt-BR" sz="2200" dirty="0">
                <a:latin typeface="Arial" pitchFamily="34" charset="0"/>
                <a:cs typeface="Arial" pitchFamily="34" charset="0"/>
              </a:rPr>
              <a:t>No primeiro mês foram examinados 47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idosos; 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segundo mês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96; 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terceiro mês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115 e 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quarto mês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195.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endParaRPr lang="pt-BR" sz="2200" dirty="0">
              <a:latin typeface="Arial" pitchFamily="34" charset="0"/>
              <a:cs typeface="Arial" pitchFamily="34" charset="0"/>
            </a:endParaRPr>
          </a:p>
          <a:p>
            <a:r>
              <a:rPr lang="pt-BR" sz="2200" dirty="0">
                <a:latin typeface="Arial" pitchFamily="34" charset="0"/>
                <a:cs typeface="Arial" pitchFamily="34" charset="0"/>
              </a:rPr>
              <a:t>Meta alcançada com auxilio dos ACS.</a:t>
            </a:r>
          </a:p>
          <a:p>
            <a:pPr>
              <a:buFont typeface="Arial" pitchFamily="34" charset="0"/>
              <a:buChar char="•"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Gráfico 2"/>
          <p:cNvGraphicFramePr/>
          <p:nvPr>
            <p:extLst>
              <p:ext uri="{D42A27DB-BD31-4B8C-83A1-F6EECF244321}">
                <p14:modId xmlns="" xmlns:p14="http://schemas.microsoft.com/office/powerpoint/2010/main" val="2068803456"/>
              </p:ext>
            </p:extLst>
          </p:nvPr>
        </p:nvGraphicFramePr>
        <p:xfrm>
          <a:off x="2483768" y="2996953"/>
          <a:ext cx="4824536" cy="2710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1623820" y="5733256"/>
            <a:ext cx="71438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6. Proporção de idosos que receberam exame bucal adequado.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1"/>
            <a:ext cx="8208912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 Meta: Garantir encaminhamento para exames  complementares para 100% dos idosos.</a:t>
            </a: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dirty="0" smtClean="0"/>
              <a:t>        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Figura 7. Proporção de idosos que receberam encaminhamento para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      exame complementar.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2263011162"/>
              </p:ext>
            </p:extLst>
          </p:nvPr>
        </p:nvGraphicFramePr>
        <p:xfrm>
          <a:off x="2483768" y="1916832"/>
          <a:ext cx="5184576" cy="3153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332656"/>
            <a:ext cx="7992888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2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Meta: Garantir encaminhamento para atendimento especializado para 100% dos idosos.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Figura 8. Proporção de idosos que receberam encaminhamento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para atendimento especializado.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920682492"/>
              </p:ext>
            </p:extLst>
          </p:nvPr>
        </p:nvGraphicFramePr>
        <p:xfrm>
          <a:off x="1905219" y="2204864"/>
          <a:ext cx="5261554" cy="293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20" y="780343"/>
            <a:ext cx="8568952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Meta: M</a:t>
            </a: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anter atualizado os registros em planilhas e prontuário eletrônico de 100% dos idosos cadastrados.</a:t>
            </a: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pt-BR" sz="2400" dirty="0"/>
              <a:t> </a:t>
            </a:r>
            <a:endParaRPr lang="pt-BR" sz="2400" b="1" dirty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Figura 9. Proporção de idosos com registro atualizado em planilha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 e/ou prontuário eletrônico.</a:t>
            </a: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2049715765"/>
              </p:ext>
            </p:extLst>
          </p:nvPr>
        </p:nvGraphicFramePr>
        <p:xfrm>
          <a:off x="1988832" y="2204864"/>
          <a:ext cx="5094328" cy="2870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548680"/>
            <a:ext cx="8064896" cy="8725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 smtClean="0">
                <a:latin typeface="+mj-lt"/>
              </a:rPr>
              <a:t>Meta: Identificar e acompanhar 100% de idosos com acúmulo de fatores de risco em saúde bucal.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/>
          </a:p>
          <a:p>
            <a:pPr algn="ctr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pt-B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Figura 10. Proporção de idosos identificados com acúmulo de fatores </a:t>
            </a:r>
          </a:p>
          <a:p>
            <a:pPr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de risco e que foram acompanhados.</a:t>
            </a:r>
            <a:endParaRPr lang="pt-BR" sz="16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b="1" dirty="0" smtClean="0"/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b="1" dirty="0" smtClean="0"/>
          </a:p>
          <a:p>
            <a:pPr algn="just">
              <a:lnSpc>
                <a:spcPct val="150000"/>
              </a:lnSpc>
            </a:pPr>
            <a:endParaRPr lang="pt-BR" b="1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3954243678"/>
              </p:ext>
            </p:extLst>
          </p:nvPr>
        </p:nvGraphicFramePr>
        <p:xfrm>
          <a:off x="2204864" y="2132856"/>
          <a:ext cx="47342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52438" y="548679"/>
            <a:ext cx="8136904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latin typeface="+mj-lt"/>
              </a:rPr>
              <a:t> Meta: Garantir exame para detecção de lesão bucal (rastreamento para câncer bucal) em 100% dos idosos cadastrados.</a:t>
            </a:r>
          </a:p>
          <a:p>
            <a:pPr>
              <a:buFont typeface="Arial" pitchFamily="34" charset="0"/>
              <a:buChar char="•"/>
            </a:pPr>
            <a:endParaRPr lang="pt-BR" sz="2200" b="1" dirty="0">
              <a:latin typeface="+mj-lt"/>
            </a:endParaRPr>
          </a:p>
          <a:p>
            <a:r>
              <a:rPr lang="pt-BR" sz="2200" dirty="0">
                <a:latin typeface="Arial" pitchFamily="34" charset="0"/>
                <a:cs typeface="Arial" pitchFamily="34" charset="0"/>
              </a:rPr>
              <a:t>No primeiro mês foram examinados 47 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idosos; 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segundo mês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96; 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terceiro mês 115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e 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quarto mês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195.</a:t>
            </a: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200" b="1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pPr>
              <a:buFont typeface="Arial" pitchFamily="34" charset="0"/>
              <a:buChar char="•"/>
            </a:pPr>
            <a:endParaRPr lang="pt-BR" sz="2400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50887" y="5733256"/>
            <a:ext cx="833433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1288" algn="l"/>
              </a:tabLs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Figura 11. Proporção de idosos que realizaram exame para </a:t>
            </a:r>
          </a:p>
          <a:p>
            <a:pPr marL="0" marR="0" lvl="0" indent="5397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221288" algn="l"/>
              </a:tabLst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</a:rPr>
              <a:t>                 detecção de lesão bucal.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="" xmlns:p14="http://schemas.microsoft.com/office/powerpoint/2010/main" val="2016185817"/>
              </p:ext>
            </p:extLst>
          </p:nvPr>
        </p:nvGraphicFramePr>
        <p:xfrm>
          <a:off x="2483768" y="2852936"/>
          <a:ext cx="4896544" cy="279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51520" y="266835"/>
            <a:ext cx="8712968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Meta: </a:t>
            </a:r>
            <a:r>
              <a:rPr lang="pt-BR" sz="2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G</a:t>
            </a: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arantir orientação sobre higiene bucal (inclusive higiene de próteses dentárias) para 100% dos idosos cadastrados.</a:t>
            </a: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19672" y="5733256"/>
            <a:ext cx="656942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Figura 12. Proporção de idosos com orientação sobre higiene bucal e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                de próteses dentárias.</a:t>
            </a:r>
            <a:endParaRPr kumimoji="0" lang="pt-B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2618903667"/>
              </p:ext>
            </p:extLst>
          </p:nvPr>
        </p:nvGraphicFramePr>
        <p:xfrm>
          <a:off x="2394080" y="2591615"/>
          <a:ext cx="5020610" cy="3014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971600" y="620688"/>
            <a:ext cx="7200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Arial" pitchFamily="34" charset="0"/>
                <a:cs typeface="Arial" pitchFamily="34" charset="0"/>
              </a:rPr>
              <a:t>A Unidade Nossa Senhora Aparecida 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42910" y="1428736"/>
            <a:ext cx="78175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Pertence ao Distrito Sanitário Bairro Novo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Estratégia Saúde da Família – com 14.681 habitantes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Área delimitada – com 12 micro-áreas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3 equipes estratégia de saúde da família composta  por: dentista, ASB,THD, médico, enfermeira, auxiliar enfermagem, ACS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Equipe NASF,  gestora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ocal, auxiliar administrativo e auxiliar serviços gerais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692696"/>
            <a:ext cx="8208912" cy="7602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Meta: Garantir orientação sobre câncer bucal para 100% dos idosos cadastrados.</a:t>
            </a: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Figura 13. Proporção de idosos que receberam orientação sobre 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        câncer bucal.</a:t>
            </a:r>
          </a:p>
          <a:p>
            <a:pPr algn="ctr"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730265603"/>
              </p:ext>
            </p:extLst>
          </p:nvPr>
        </p:nvGraphicFramePr>
        <p:xfrm>
          <a:off x="2627784" y="2348880"/>
          <a:ext cx="4739018" cy="29375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836712"/>
            <a:ext cx="7776864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Meta: Garantir orientações nutricionais para 100% dos idosos cadastrados;</a:t>
            </a: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/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/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Figura 14. Proporção de idosos que receberam orientação nutricional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    pela equipe odontológica</a:t>
            </a: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3857592959"/>
              </p:ext>
            </p:extLst>
          </p:nvPr>
        </p:nvGraphicFramePr>
        <p:xfrm>
          <a:off x="2411760" y="2132856"/>
          <a:ext cx="5094328" cy="303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7584" y="764704"/>
            <a:ext cx="7920880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Meta: Garantir que 70% dos idosos cadastrados participem de atividades educativas sobre saúde bucal.</a:t>
            </a:r>
          </a:p>
          <a:p>
            <a:pPr>
              <a:buFont typeface="Arial" pitchFamily="34" charset="0"/>
              <a:buChar char="•"/>
            </a:pPr>
            <a:endParaRPr lang="pt-BR" sz="2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quarto mês 145 idosos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participaram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das atividades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na   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comunidade</a:t>
            </a:r>
            <a:endParaRPr lang="pt-BR" sz="2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endParaRPr lang="pt-BR" sz="2400" dirty="0" smtClean="0"/>
          </a:p>
          <a:p>
            <a:endParaRPr lang="pt-BR" sz="1600" dirty="0" smtClean="0"/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Figura 15. Proporção de idosos que participaram de atividades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                                    educativas sobre saúde bucal na comunidade.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dirty="0"/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135140643"/>
              </p:ext>
            </p:extLst>
          </p:nvPr>
        </p:nvGraphicFramePr>
        <p:xfrm>
          <a:off x="2555776" y="2636912"/>
          <a:ext cx="4752528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79512" y="292603"/>
            <a:ext cx="8640960" cy="9171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Meta: R</a:t>
            </a:r>
            <a:r>
              <a:rPr kumimoji="0" lang="pt-BR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ealizar ações de promoção à saúde e prevenção de doenças bucais para 20% das famílias dos idosos.</a:t>
            </a:r>
          </a:p>
          <a:p>
            <a:pPr marL="0" marR="0" lvl="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sz="2200" b="1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r>
              <a:rPr lang="pt-BR" sz="22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primeiro mês participaram 15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famílias, a proporção se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elevou no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quarto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mês para 102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famílias.</a:t>
            </a:r>
            <a:endParaRPr kumimoji="0" lang="pt-BR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endParaRPr lang="pt-BR" sz="1600" dirty="0">
              <a:latin typeface="Arial" pitchFamily="34" charset="0"/>
              <a:cs typeface="Arial" pitchFamily="34" charset="0"/>
            </a:endParaRPr>
          </a:p>
          <a:p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Figura 16. Proporção de famílias de idosos que participaram de ações </a:t>
            </a:r>
          </a:p>
          <a:p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            de promoção à saúde e prevenção de doenças bucais.</a:t>
            </a:r>
          </a:p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                             </a:t>
            </a:r>
          </a:p>
          <a:p>
            <a:endParaRPr lang="pt-BR" sz="2400" dirty="0" smtClean="0"/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pt-BR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2863628459"/>
              </p:ext>
            </p:extLst>
          </p:nvPr>
        </p:nvGraphicFramePr>
        <p:xfrm>
          <a:off x="2267744" y="2348880"/>
          <a:ext cx="5237204" cy="2944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799288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2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Meta: Avaliar a situação de risco e a vulnerabilidade de 30% das famílias de idosos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A meta foi superada com 77 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famílias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no final da intervenção.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Figura 17. Proporção de famílias de idosos com avaliação da situação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                                de risco e vulnerabilidade.</a:t>
            </a:r>
          </a:p>
          <a:p>
            <a:pPr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="" xmlns:p14="http://schemas.microsoft.com/office/powerpoint/2010/main" val="2089152382"/>
              </p:ext>
            </p:extLst>
          </p:nvPr>
        </p:nvGraphicFramePr>
        <p:xfrm>
          <a:off x="1979712" y="1977666"/>
          <a:ext cx="4950312" cy="3224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755576" y="476672"/>
            <a:ext cx="7416824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Discussão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Ampliação da cobertura da atenção em saúde bucal dos idosos;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Colaboração da equipe no repasse de informações aos pacientes e familiares, equipe integrada;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Melhora dos registros no prontuário e planilhas;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Capacitação dos profissionais;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Busca ativa dos faltosos;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Visitas e atendimentos domiciliares.</a:t>
            </a: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/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8103844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latin typeface="+mj-lt"/>
              </a:rPr>
              <a:t>Reflexões críticas sobre processo </a:t>
            </a:r>
            <a:r>
              <a:rPr lang="pt-BR" sz="3200" dirty="0">
                <a:latin typeface="+mj-lt"/>
              </a:rPr>
              <a:t>a</a:t>
            </a:r>
            <a:r>
              <a:rPr lang="pt-BR" sz="3200" dirty="0" smtClean="0">
                <a:latin typeface="+mj-lt"/>
              </a:rPr>
              <a:t>prendizagem</a:t>
            </a:r>
          </a:p>
          <a:p>
            <a:endParaRPr lang="pt-BR" sz="32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3200" dirty="0" smtClean="0"/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Análise do local;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Percepção de melhorias no serviço;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Fóruns;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Casos clínicos;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Estudos da prática clínica;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Apoio orientador e professores.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400" dirty="0" smtClean="0">
                <a:cs typeface="Arial" pitchFamily="34" charset="0"/>
              </a:rPr>
              <a:t>                                     </a:t>
            </a:r>
          </a:p>
          <a:p>
            <a:pPr>
              <a:buFont typeface="Arial" pitchFamily="34" charset="0"/>
              <a:buChar char="•"/>
            </a:pPr>
            <a:endParaRPr lang="pt-BR" sz="3200" dirty="0" smtClean="0"/>
          </a:p>
          <a:p>
            <a:endParaRPr lang="pt-BR" sz="3200" dirty="0" smtClean="0"/>
          </a:p>
          <a:p>
            <a:endParaRPr lang="pt-B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 descr="DSC0015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500042"/>
            <a:ext cx="3571868" cy="2678901"/>
          </a:xfrm>
          <a:prstGeom prst="rect">
            <a:avLst/>
          </a:prstGeom>
        </p:spPr>
      </p:pic>
      <p:pic>
        <p:nvPicPr>
          <p:cNvPr id="3" name="Imagem 2" descr="DSC0017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548680"/>
            <a:ext cx="3524275" cy="2643206"/>
          </a:xfrm>
          <a:prstGeom prst="rect">
            <a:avLst/>
          </a:prstGeom>
        </p:spPr>
      </p:pic>
      <p:pic>
        <p:nvPicPr>
          <p:cNvPr id="4" name="Imagem 3" descr="DSC0033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429000"/>
            <a:ext cx="2834682" cy="3186188"/>
          </a:xfrm>
          <a:prstGeom prst="rect">
            <a:avLst/>
          </a:prstGeom>
        </p:spPr>
      </p:pic>
      <p:pic>
        <p:nvPicPr>
          <p:cNvPr id="5" name="Imagem 4" descr="DSC003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573016"/>
            <a:ext cx="3563888" cy="2672916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418544"/>
            <a:ext cx="64087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0" dirty="0">
                <a:cs typeface="Arial" pitchFamily="34" charset="0"/>
              </a:rPr>
              <a:t>Agradeço pela </a:t>
            </a:r>
            <a:r>
              <a:rPr lang="pt-BR" sz="5000" dirty="0" smtClean="0">
                <a:cs typeface="Arial" pitchFamily="34" charset="0"/>
              </a:rPr>
              <a:t>atenção</a:t>
            </a:r>
            <a:endParaRPr lang="pt-BR" sz="5000" dirty="0"/>
          </a:p>
        </p:txBody>
      </p:sp>
    </p:spTree>
    <p:extLst>
      <p:ext uri="{BB962C8B-B14F-4D97-AF65-F5344CB8AC3E}">
        <p14:creationId xmlns="" xmlns:p14="http://schemas.microsoft.com/office/powerpoint/2010/main" val="345134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1052736"/>
            <a:ext cx="8208912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4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População de Curitiba, segundo censo de 2010, é de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1.751.907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habitantes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R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ede municipal está dividida em 9 distritos sanitários, com 109 Unidades municipais de saúde, sendo 55 ESF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172  equipe de saúde da família e 156 equipes de saúde bucal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642910" y="260648"/>
            <a:ext cx="850109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Justificativa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Aumento significativo da população idosa;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Relevância da melhoria da atenção à saúde bucal do idoso;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Ampliação do acesso;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Inexistência de protocolo para atendimento  de idosos na Unidade; 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Falta de registros específicos;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Melhoria da qualidade de vida, proporcionando envelhecimento saudável.</a:t>
            </a: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143932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Arial" pitchFamily="34" charset="0"/>
                <a:cs typeface="Arial" pitchFamily="34" charset="0"/>
              </a:rPr>
              <a:t>Objetivo Geral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Melhorar a atenção à saúde bucal dos idosos na UMS Nossa Senhora Aparecida.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Objetivos Específicos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Ampliar a cobertura da atenção de saúde bucal;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Melhorar a adesão ao atendimento em saúde bucal;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Melhorar a qualidade do atendimento em saúde bucal do idoso;</a:t>
            </a:r>
          </a:p>
          <a:p>
            <a:pPr lvl="0" indent="449263" algn="just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Melhorar os registros das informações; 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5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.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Mapear os idosos da área de abrangência com risco  para problemas de saúde bucal;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6. Promover a saúde bucal;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7. Realizar ações de promoção à saúde bucal e prevenção de doenças bucais às famílias dos idosos.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lvl="0" indent="449263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pt-BR" sz="24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57158" y="692696"/>
            <a:ext cx="8501122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latin typeface="+mj-lt"/>
                <a:cs typeface="Arial" pitchFamily="34" charset="0"/>
              </a:rPr>
              <a:t>Metodologia</a:t>
            </a:r>
          </a:p>
          <a:p>
            <a:pPr lvl="0" algn="just" eaLnBrk="0" fontAlgn="base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 smtClean="0"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Projeto estruturado para ser realizado em 16 semanas;</a:t>
            </a:r>
          </a:p>
          <a:p>
            <a:pPr lvl="0" algn="just" eaLnBrk="0" fontAlgn="base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cs typeface="Arial" pitchFamily="34" charset="0"/>
              </a:rPr>
              <a:t> População-alvo: todos os idosos pertencentes a área de abrangência e  cadastrados no programa de saúde bucal;</a:t>
            </a:r>
          </a:p>
          <a:p>
            <a:pPr lvl="0" algn="just" eaLnBrk="0" fontAlgn="base" hangingPunct="0">
              <a:spcBef>
                <a:spcPts val="600"/>
              </a:spcBef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ts val="600"/>
              </a:spcBef>
            </a:pPr>
            <a:r>
              <a:rPr lang="pt-BR" sz="2400" u="sng" dirty="0">
                <a:latin typeface="Arial" pitchFamily="34" charset="0"/>
                <a:cs typeface="Arial" pitchFamily="34" charset="0"/>
              </a:rPr>
              <a:t>Serão utilizados: </a:t>
            </a:r>
          </a:p>
          <a:p>
            <a:pPr algn="just" eaLnBrk="0" fontAlgn="base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Caderno de Atenção Básica nº 17 “Saúde Bucal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”;</a:t>
            </a:r>
          </a:p>
          <a:p>
            <a:pPr algn="just" eaLnBrk="0" fontAlgn="base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Caderno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de Atenção Básica nº 19 “Envelhecimento e Saúde da Pessoa Idosa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”;</a:t>
            </a:r>
          </a:p>
          <a:p>
            <a:pPr algn="just" eaLnBrk="0" fontAlgn="base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Protocolo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Integrado de Atenção à Saúde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Bucal;</a:t>
            </a:r>
          </a:p>
          <a:p>
            <a:pPr algn="just" eaLnBrk="0" fontAlgn="base" hangingPunct="0">
              <a:spcBef>
                <a:spcPts val="600"/>
              </a:spcBef>
              <a:buFont typeface="Arial" pitchFamily="34" charset="0"/>
              <a:buChar char="•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Manual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"Alimentação saudável para a pessoa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idosa“.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51520" y="548681"/>
            <a:ext cx="936104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Metas e Resultados</a:t>
            </a:r>
          </a:p>
          <a:p>
            <a:endParaRPr lang="pt-BR" sz="3200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</a:t>
            </a:r>
            <a:r>
              <a:rPr lang="pt-BR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Meta: </a:t>
            </a:r>
            <a:r>
              <a:rPr lang="pt-BR" sz="2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Ampliar </a:t>
            </a:r>
            <a:r>
              <a:rPr lang="pt-BR" sz="2200" b="1" dirty="0">
                <a:latin typeface="Arial" pitchFamily="34" charset="0"/>
                <a:ea typeface="Calibri" pitchFamily="34" charset="0"/>
                <a:cs typeface="Arial" pitchFamily="34" charset="0"/>
              </a:rPr>
              <a:t>a cobertura de primeira consulta odontológica </a:t>
            </a:r>
            <a:endParaRPr lang="pt-BR" sz="22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pt-BR" sz="2200" b="1" dirty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lang="pt-BR" sz="2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             para </a:t>
            </a:r>
            <a:r>
              <a:rPr lang="pt-BR" sz="2200" b="1" dirty="0">
                <a:latin typeface="Arial" pitchFamily="34" charset="0"/>
                <a:ea typeface="Calibri" pitchFamily="34" charset="0"/>
                <a:cs typeface="Arial" pitchFamily="34" charset="0"/>
              </a:rPr>
              <a:t>30% dos </a:t>
            </a:r>
            <a:r>
              <a:rPr lang="pt-BR" sz="22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idosos</a:t>
            </a:r>
            <a:endParaRPr lang="pt-BR" sz="2200" b="1" dirty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pt-BR" sz="2400" b="1" dirty="0" smtClean="0"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A intervenção proporcionou o atendimento de 213 idosos numa população de 1125 idosos cadastrados </a:t>
            </a:r>
          </a:p>
          <a:p>
            <a:endParaRPr lang="pt-BR" sz="3200" b="1" dirty="0" smtClean="0">
              <a:latin typeface="Arial" pitchFamily="34" charset="0"/>
              <a:cs typeface="Arial" pitchFamily="34" charset="0"/>
            </a:endParaRPr>
          </a:p>
          <a:p>
            <a:endParaRPr lang="pt-BR" sz="3200" dirty="0"/>
          </a:p>
        </p:txBody>
      </p:sp>
      <p:sp>
        <p:nvSpPr>
          <p:cNvPr id="6" name="Retângulo 5"/>
          <p:cNvSpPr/>
          <p:nvPr/>
        </p:nvSpPr>
        <p:spPr>
          <a:xfrm>
            <a:off x="179512" y="980728"/>
            <a:ext cx="8607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 </a:t>
            </a:r>
            <a:endParaRPr lang="pt-BR" sz="2400" b="1" dirty="0" smtClean="0"/>
          </a:p>
          <a:p>
            <a:pPr lvl="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="" xmlns:p14="http://schemas.microsoft.com/office/powerpoint/2010/main" val="1263367215"/>
              </p:ext>
            </p:extLst>
          </p:nvPr>
        </p:nvGraphicFramePr>
        <p:xfrm>
          <a:off x="2771800" y="3415693"/>
          <a:ext cx="4995805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tângulo 7"/>
          <p:cNvSpPr/>
          <p:nvPr/>
        </p:nvSpPr>
        <p:spPr>
          <a:xfrm>
            <a:off x="2339752" y="6224005"/>
            <a:ext cx="6984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1. Cobertura do programa de atenção à saúde do idoso na UBS</a:t>
            </a:r>
            <a:endParaRPr lang="pt-BR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620688"/>
            <a:ext cx="87868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Meta: Ampliar a cobertura de primeira consulta odontológica para 30% dos idosos</a:t>
            </a:r>
          </a:p>
          <a:p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dirty="0" smtClean="0">
                <a:latin typeface="Arial" pitchFamily="34" charset="0"/>
                <a:cs typeface="Arial" pitchFamily="34" charset="0"/>
              </a:rPr>
              <a:t>   Foram realizadas 195 consultas com cobertura de 17,3%.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2744004532"/>
              </p:ext>
            </p:extLst>
          </p:nvPr>
        </p:nvGraphicFramePr>
        <p:xfrm>
          <a:off x="2070011" y="2876150"/>
          <a:ext cx="5361136" cy="2657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tângulo 5"/>
          <p:cNvSpPr/>
          <p:nvPr/>
        </p:nvSpPr>
        <p:spPr>
          <a:xfrm>
            <a:off x="1071522" y="5565338"/>
            <a:ext cx="735811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lnSpc>
                <a:spcPct val="150000"/>
              </a:lnSpc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Figura 2. Proporção de idosos  com primeira consulta odontológica</a:t>
            </a:r>
          </a:p>
          <a:p>
            <a:pPr algn="ctr" eaLnBrk="0" fontAlgn="base" hangingPunct="0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lnSpc>
                <a:spcPct val="150000"/>
              </a:lnSpc>
            </a:pPr>
            <a:endParaRPr lang="pt-B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764704"/>
            <a:ext cx="7704856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Meta: Captar 30% dos idosos da área de abrangência sem atenção à saúde bucal na UMS ou em outro serviço</a:t>
            </a:r>
          </a:p>
          <a:p>
            <a:pPr algn="just">
              <a:buFont typeface="Arial" pitchFamily="34" charset="0"/>
              <a:buChar char="•"/>
            </a:pPr>
            <a:endParaRPr lang="pt-BR" sz="2200" b="1" dirty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Captados 188 para o programa (16,7%)</a:t>
            </a:r>
          </a:p>
          <a:p>
            <a:pPr algn="just">
              <a:buFont typeface="Arial" pitchFamily="34" charset="0"/>
              <a:buChar char="•"/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Procura espontânea 25 idosos (2,2%)</a:t>
            </a:r>
          </a:p>
          <a:p>
            <a:pPr algn="just">
              <a:buFont typeface="Arial" pitchFamily="34" charset="0"/>
              <a:buChar char="•"/>
            </a:pPr>
            <a:endParaRPr lang="pt-BR" sz="22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1600" dirty="0" smtClean="0">
                <a:latin typeface="+mj-lt"/>
              </a:rPr>
              <a:t>                Figura 3. </a:t>
            </a:r>
            <a:r>
              <a:rPr lang="pt-BR" sz="1600" dirty="0" smtClean="0">
                <a:latin typeface="+mj-lt"/>
                <a:cs typeface="Arial" pitchFamily="34" charset="0"/>
              </a:rPr>
              <a:t>Proporção de idosos captados para atenção em saúde bucal.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="" xmlns:p14="http://schemas.microsoft.com/office/powerpoint/2010/main" val="832390442"/>
              </p:ext>
            </p:extLst>
          </p:nvPr>
        </p:nvGraphicFramePr>
        <p:xfrm>
          <a:off x="2267744" y="2708920"/>
          <a:ext cx="5363278" cy="30877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 Clá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Escritório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Escritóri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762</TotalTime>
  <Words>1171</Words>
  <Application>Microsoft Office PowerPoint</Application>
  <PresentationFormat>Apresentação na tela (4:3)</PresentationFormat>
  <Paragraphs>303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29" baseType="lpstr">
      <vt:lpstr>Concurso</vt:lpstr>
      <vt:lpstr>Melhoria da atenção à  saúde bucal dos idosos na Unidade Municipal de Saúde Nossa Senhora Aparecida do município de Curitiba/PR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assistência à saúde bucal dos idosos na Unidade Municipal de Saúde Nossa Senhora Aparecida do município de Curitiba/PR</dc:title>
  <dc:creator>Fernanda</dc:creator>
  <cp:lastModifiedBy>EAM</cp:lastModifiedBy>
  <cp:revision>109</cp:revision>
  <dcterms:created xsi:type="dcterms:W3CDTF">2013-11-03T12:22:49Z</dcterms:created>
  <dcterms:modified xsi:type="dcterms:W3CDTF">2013-12-06T23:50:43Z</dcterms:modified>
</cp:coreProperties>
</file>