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71" r:id="rId2"/>
    <p:sldId id="258" r:id="rId3"/>
    <p:sldId id="300" r:id="rId4"/>
    <p:sldId id="272" r:id="rId5"/>
    <p:sldId id="274" r:id="rId6"/>
    <p:sldId id="273" r:id="rId7"/>
    <p:sldId id="275" r:id="rId8"/>
    <p:sldId id="276" r:id="rId9"/>
    <p:sldId id="301" r:id="rId10"/>
    <p:sldId id="277" r:id="rId11"/>
    <p:sldId id="269" r:id="rId12"/>
    <p:sldId id="260" r:id="rId13"/>
    <p:sldId id="261" r:id="rId14"/>
    <p:sldId id="266" r:id="rId15"/>
    <p:sldId id="270" r:id="rId16"/>
    <p:sldId id="281" r:id="rId17"/>
    <p:sldId id="282" r:id="rId18"/>
    <p:sldId id="289" r:id="rId19"/>
    <p:sldId id="290" r:id="rId20"/>
    <p:sldId id="302" r:id="rId21"/>
    <p:sldId id="292" r:id="rId22"/>
    <p:sldId id="303" r:id="rId23"/>
    <p:sldId id="295" r:id="rId24"/>
    <p:sldId id="285" r:id="rId25"/>
    <p:sldId id="287" r:id="rId26"/>
    <p:sldId id="28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5821" autoAdjust="0"/>
  </p:normalViewPr>
  <p:slideViewPr>
    <p:cSldViewPr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AppData\Local\Temp\rev%20Tomasi%20C&#243;pia%20de%20planilha%20de%20dados%20final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AppData\Local\Temp\rev%20Tomasi%20C&#243;pia%20de%20planilha%20de%20dados%20final%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AppData\Local\Temp\rev%20Tomasi%20C&#243;pia%20de%20planilha%20de%20dados%20final%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AppData\Local\Temp\rev%20Tomasi%20C&#243;pia%20de%20planilha%20de%20dados%20final%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AppData\Local\Temp\rev%20Tomasi%20C&#243;pia%20de%20planilha%20de%20dados%20final%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AppData\Local\Temp\rev%20Tomasi%20C&#243;pia%20de%20planilha%20de%20dados%20final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9069097634488"/>
          <c:y val="0.24509745256622315"/>
          <c:w val="0.85849155468238092"/>
          <c:h val="0.62254752951820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4.8951048951048966E-2</c:v>
                </c:pt>
                <c:pt idx="1">
                  <c:v>0.10489510489510492</c:v>
                </c:pt>
                <c:pt idx="2">
                  <c:v>0.24941724941724952</c:v>
                </c:pt>
                <c:pt idx="3">
                  <c:v>0.28205128205128205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324624"/>
        <c:axId val="1295323536"/>
      </c:barChart>
      <c:catAx>
        <c:axId val="129532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23536"/>
        <c:crosses val="autoZero"/>
        <c:auto val="1"/>
        <c:lblAlgn val="ctr"/>
        <c:lblOffset val="100"/>
        <c:noMultiLvlLbl val="0"/>
      </c:catAx>
      <c:valAx>
        <c:axId val="129532353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246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Cópia de planilha de dados final .xls]Indicadores'!$C$10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'[rev Tomasi Cópia de planilha de dados final .xls]Indicadores'!$D$9:$F$9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Cópia de planilha de dados final .xls]Indicadores'!$D$10:$F$10</c:f>
              <c:numCache>
                <c:formatCode>0.0%</c:formatCode>
                <c:ptCount val="3"/>
                <c:pt idx="0">
                  <c:v>5.4158607350096748E-2</c:v>
                </c:pt>
                <c:pt idx="1">
                  <c:v>0.11798839458413925</c:v>
                </c:pt>
                <c:pt idx="2">
                  <c:v>0.26305609284332676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332240"/>
        <c:axId val="1295319184"/>
      </c:barChart>
      <c:catAx>
        <c:axId val="129533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19184"/>
        <c:crosses val="autoZero"/>
        <c:auto val="1"/>
        <c:lblAlgn val="ctr"/>
        <c:lblOffset val="100"/>
        <c:noMultiLvlLbl val="0"/>
      </c:catAx>
      <c:valAx>
        <c:axId val="129531918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322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Cópia de planilha de dados final .xls]Indicadores'!$C$21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'[rev Tomasi Cópia de planilha de dados final .xls]Indicadores'!$D$20:$F$20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Cópia de planilha de dados final .xls]Indicadores'!$D$21:$F$21</c:f>
              <c:numCache>
                <c:formatCode>0.0%</c:formatCode>
                <c:ptCount val="3"/>
                <c:pt idx="0">
                  <c:v>0</c:v>
                </c:pt>
                <c:pt idx="1">
                  <c:v>0.33333333333333331</c:v>
                </c:pt>
                <c:pt idx="2">
                  <c:v>0.33333333333333331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328432"/>
        <c:axId val="1295319728"/>
      </c:barChart>
      <c:catAx>
        <c:axId val="129532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19728"/>
        <c:crosses val="autoZero"/>
        <c:auto val="1"/>
        <c:lblAlgn val="ctr"/>
        <c:lblOffset val="100"/>
        <c:noMultiLvlLbl val="0"/>
      </c:catAx>
      <c:valAx>
        <c:axId val="129531972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284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504192757205"/>
          <c:y val="0.27567622138187842"/>
          <c:w val="0.85436842576203509"/>
          <c:h val="0.57837952329139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'[rev Tomasi Cópia de planilha de dados final .xls]Indicadores'!$C$32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'[rev Tomasi Cópia de planilha de dados final .xls]Indicadores'!$D$31:$F$31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Cópia de planilha de dados final .xls]Indicadores'!$D$32:$F$32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328976"/>
        <c:axId val="1295320272"/>
      </c:barChart>
      <c:catAx>
        <c:axId val="129532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20272"/>
        <c:crosses val="autoZero"/>
        <c:auto val="1"/>
        <c:lblAlgn val="ctr"/>
        <c:lblOffset val="100"/>
        <c:noMultiLvlLbl val="0"/>
      </c:catAx>
      <c:valAx>
        <c:axId val="129532027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289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Cópia de planilha de dados final .xls]Indicadores'!$C$42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'[rev Tomasi Cópia de planilha de dados final .xls]Indicadores'!$D$41:$F$41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Cópia de planilha de dados final .xls]Indicadores'!$D$42:$F$42</c:f>
              <c:numCache>
                <c:formatCode>0.0%</c:formatCode>
                <c:ptCount val="3"/>
                <c:pt idx="0">
                  <c:v>1</c:v>
                </c:pt>
                <c:pt idx="1">
                  <c:v>0.99259259259259269</c:v>
                </c:pt>
                <c:pt idx="2">
                  <c:v>0.99730458221024232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330608"/>
        <c:axId val="1295325168"/>
      </c:barChart>
      <c:catAx>
        <c:axId val="129533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25168"/>
        <c:crosses val="autoZero"/>
        <c:auto val="1"/>
        <c:lblAlgn val="ctr"/>
        <c:lblOffset val="100"/>
        <c:noMultiLvlLbl val="0"/>
      </c:catAx>
      <c:valAx>
        <c:axId val="129532516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95330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02201132703507"/>
          <c:y val="0.19047643652400145"/>
          <c:w val="0.85257908544524286"/>
          <c:h val="0.671958539959671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'[rev Tomasi Cópia de planilha de dados final .xls]Indicadores'!$C$47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'[rev Tomasi Cópia de planilha de dados final .xls]Indicadores'!$D$46:$F$46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Cópia de planilha de dados final .xls]Indicadores'!$D$47:$F$47</c:f>
              <c:numCache>
                <c:formatCode>0.0%</c:formatCode>
                <c:ptCount val="3"/>
                <c:pt idx="0">
                  <c:v>0.89285714285714268</c:v>
                </c:pt>
                <c:pt idx="1">
                  <c:v>1</c:v>
                </c:pt>
                <c:pt idx="2">
                  <c:v>0.93006993006993011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0406464"/>
        <c:axId val="1240405376"/>
      </c:barChart>
      <c:catAx>
        <c:axId val="124040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40405376"/>
        <c:crosses val="autoZero"/>
        <c:auto val="1"/>
        <c:lblAlgn val="ctr"/>
        <c:lblOffset val="100"/>
        <c:noMultiLvlLbl val="0"/>
      </c:catAx>
      <c:valAx>
        <c:axId val="124040537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40406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42772170917664"/>
          <c:y val="0.25640961435893839"/>
          <c:w val="0.85074523531605273"/>
          <c:h val="0.6051266898870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'[rev Tomasi Cópia de planilha de dados final .xls]Indicadores'!$C$52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'[rev Tomasi Cópia de planilha de dados final .xls]Indicadores'!$D$51:$F$51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Cópia de planilha de dados final .xls]Indicadores'!$D$52:$F$52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0.99460916442048541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0407008"/>
        <c:axId val="1240409728"/>
      </c:barChart>
      <c:catAx>
        <c:axId val="124040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40409728"/>
        <c:crosses val="autoZero"/>
        <c:auto val="1"/>
        <c:lblAlgn val="ctr"/>
        <c:lblOffset val="100"/>
        <c:noMultiLvlLbl val="0"/>
      </c:catAx>
      <c:valAx>
        <c:axId val="124040972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12404070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2661D-088B-49DB-90DA-ACB63739AFF8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30537-9D4D-4CEC-8E95-D2879EACAD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74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30537-9D4D-4CEC-8E95-D2879EACADE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52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F5E414-6189-4518-A406-548C155129A0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576" y="2533473"/>
            <a:ext cx="8534400" cy="162304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Melhoria da prevenção e controle do câncer de colo de útero e de mama na UBS Rodrigues, Lagoa Vermelha/RS</a:t>
            </a:r>
            <a:br>
              <a:rPr lang="pt-BR" b="1" dirty="0">
                <a:solidFill>
                  <a:srgbClr val="002060"/>
                </a:solidFill>
              </a:rPr>
            </a:b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4149080"/>
            <a:ext cx="8534400" cy="155104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Especializanda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pt-BR" b="1" dirty="0" err="1">
                <a:solidFill>
                  <a:srgbClr val="002060"/>
                </a:solidFill>
              </a:rPr>
              <a:t>Regla</a:t>
            </a:r>
            <a:r>
              <a:rPr lang="pt-BR" b="1" dirty="0">
                <a:solidFill>
                  <a:srgbClr val="002060"/>
                </a:solidFill>
              </a:rPr>
              <a:t> Maria Rodriguez </a:t>
            </a:r>
            <a:r>
              <a:rPr lang="pt-BR" b="1" dirty="0" smtClean="0">
                <a:solidFill>
                  <a:srgbClr val="002060"/>
                </a:solidFill>
              </a:rPr>
              <a:t>Afonso</a:t>
            </a:r>
            <a:endParaRPr lang="pt-BR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Orientadora: Pâmela Ferreira </a:t>
            </a:r>
            <a:r>
              <a:rPr lang="pt-BR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Todendi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3528" y="0"/>
            <a:ext cx="8534400" cy="1118992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</a:t>
            </a:r>
            <a:r>
              <a:rPr lang="pt-BR" sz="33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Aberta do SUS - UNASUS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Federal de Pelotas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Especialização em Saúde da Família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 descr="logo1_100_f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02233" cy="11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04056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Capacitação da equipe conforme protocolo,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Levantamento do nº de usuárias da área,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ACS fizeram a busca e informaram sobre o Programa de atenção ao controle do câncer de mama e útero. 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Monitoramento das usuárias acompanhadas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Busca ativa das faltosas; 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Visitas domiciliares.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51520" y="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1520" y="1484784"/>
            <a:ext cx="8678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+mj-lt"/>
              </a:rPr>
              <a:t>Objetivo 1:</a:t>
            </a:r>
            <a:r>
              <a:rPr lang="pt-BR" dirty="0">
                <a:latin typeface="+mj-lt"/>
              </a:rPr>
              <a:t> Ampliar a cobertura de detecção precoce do câncer de colo e de mama.</a:t>
            </a:r>
          </a:p>
          <a:p>
            <a:r>
              <a:rPr lang="pt-BR" dirty="0">
                <a:latin typeface="+mj-lt"/>
              </a:rPr>
              <a:t>Meta 1.1 Ampliar a cobertura de detecção precoce do câncer de colo de útero das mulheres na faixa etária entre 25 e 64 anos de idade para 80</a:t>
            </a:r>
            <a:r>
              <a:rPr lang="pt-BR" dirty="0" smtClean="0">
                <a:latin typeface="+mj-lt"/>
              </a:rPr>
              <a:t>%.</a:t>
            </a:r>
          </a:p>
          <a:p>
            <a:endParaRPr lang="pt-BR" dirty="0" smtClean="0">
              <a:latin typeface="+mj-lt"/>
            </a:endParaRPr>
          </a:p>
          <a:p>
            <a:r>
              <a:rPr lang="pt-BR" dirty="0">
                <a:latin typeface="+mj-lt"/>
              </a:rPr>
              <a:t>No começo da intervenção começamos com 4,9% (63) de cobertura para detecção precoce do câncer de colo de útero, avançamos para 10,5% (135) no segundo mês e 28,2% (363) no terceiro </a:t>
            </a:r>
            <a:r>
              <a:rPr lang="pt-BR" dirty="0" smtClean="0">
                <a:latin typeface="+mj-lt"/>
              </a:rPr>
              <a:t>mês</a:t>
            </a:r>
            <a:endParaRPr lang="pt-BR" dirty="0">
              <a:latin typeface="+mj-lt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821243825"/>
              </p:ext>
            </p:extLst>
          </p:nvPr>
        </p:nvGraphicFramePr>
        <p:xfrm>
          <a:off x="1206352" y="3516109"/>
          <a:ext cx="6624736" cy="247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465584" y="6021288"/>
            <a:ext cx="8678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Figura 1: Proporção de mulheres entre 25 e 64 anos com exame em dia para detecção precoce do câncer de colo uterino na UBS Rodrigues, Lagoa Vermelha/RS, 2015.</a:t>
            </a:r>
          </a:p>
          <a:p>
            <a:pPr algn="just"/>
            <a:r>
              <a:rPr lang="pt-BR" sz="1400" dirty="0"/>
              <a:t>Fonte : Planilha de coleta de dados UNASUS/</a:t>
            </a:r>
            <a:r>
              <a:rPr lang="pt-BR" sz="1400" dirty="0" err="1"/>
              <a:t>UFPel</a:t>
            </a:r>
            <a:r>
              <a:rPr lang="pt-BR" sz="1400" dirty="0"/>
              <a:t>, 2015.</a:t>
            </a:r>
          </a:p>
          <a:p>
            <a:pPr algn="just"/>
            <a:r>
              <a:rPr lang="pt-BR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32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62880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+mj-lt"/>
              </a:rPr>
              <a:t>Em </a:t>
            </a:r>
            <a:r>
              <a:rPr lang="pt-BR" dirty="0">
                <a:latin typeface="+mj-lt"/>
              </a:rPr>
              <a:t>relação ao câncer de mama iniciamos com 5,4% (28) no primeiro mês, avançamos para 11,8% (61) no segundo mês e ao final cadastramos 26,3% (136) da população </a:t>
            </a:r>
            <a:r>
              <a:rPr lang="pt-BR" dirty="0" smtClean="0">
                <a:latin typeface="+mj-lt"/>
              </a:rPr>
              <a:t>feminina. </a:t>
            </a:r>
            <a:endParaRPr lang="pt-BR" dirty="0">
              <a:latin typeface="+mj-lt"/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335108359"/>
              </p:ext>
            </p:extLst>
          </p:nvPr>
        </p:nvGraphicFramePr>
        <p:xfrm>
          <a:off x="1132532" y="2552130"/>
          <a:ext cx="6840760" cy="3419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376448" y="416571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Meta 1.2 Ampliar a cobertura de detecção precoce do câncer de mama das mulheres na faixa etária entre 50 e 69 anos de idade para 80%.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66377" y="5949280"/>
            <a:ext cx="7613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Figura 2: Proporção de mulheres entre 50 e 69 anos com exame em dia para detecção precoce de câncer de mama, na UBS Rodrigues, Lagoa Vermelha/RS, 2015.</a:t>
            </a:r>
          </a:p>
          <a:p>
            <a:r>
              <a:rPr lang="pt-BR" sz="1400" dirty="0"/>
              <a:t>Fonte: Planilha de coleta de dados UNASUS/UFPEL, 2015.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88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2274838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	Todas </a:t>
            </a:r>
            <a:r>
              <a:rPr lang="pt-BR" sz="2000" dirty="0"/>
              <a:t>as mulheres cadastradas estavam com coleta satisfatória do exame </a:t>
            </a:r>
            <a:r>
              <a:rPr lang="pt-BR" sz="2000" dirty="0" err="1"/>
              <a:t>citopatológico</a:t>
            </a:r>
            <a:r>
              <a:rPr lang="pt-BR" sz="2000" dirty="0"/>
              <a:t> de colo de útero nos três meses de intervenção, alcançando assim 100% de cobertura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476672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Meta 2.1. Obter 100% de coleta de amostras satisfatórias do exame </a:t>
            </a:r>
            <a:r>
              <a:rPr lang="pt-BR" sz="2000" dirty="0" err="1"/>
              <a:t>citopatológico</a:t>
            </a:r>
            <a:r>
              <a:rPr lang="pt-BR" sz="2000" dirty="0"/>
              <a:t> de colo de útero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81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2168" y="332656"/>
            <a:ext cx="8350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Meta 3.1. Identificar 100% das mulheres com exame </a:t>
            </a:r>
            <a:r>
              <a:rPr lang="pt-BR" sz="2000" dirty="0" err="1"/>
              <a:t>citopatológico</a:t>
            </a:r>
            <a:r>
              <a:rPr lang="pt-BR" sz="2000" dirty="0"/>
              <a:t> alterado sem acompanhamento pela unidade de saúde.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081113595"/>
              </p:ext>
            </p:extLst>
          </p:nvPr>
        </p:nvGraphicFramePr>
        <p:xfrm>
          <a:off x="971600" y="1700808"/>
          <a:ext cx="7488832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758192" y="5877272"/>
            <a:ext cx="8134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Figura 3 Proporção de mulheres com exame </a:t>
            </a:r>
            <a:r>
              <a:rPr lang="pt-BR" sz="1400" dirty="0" err="1"/>
              <a:t>citopatológico</a:t>
            </a:r>
            <a:r>
              <a:rPr lang="pt-BR" sz="1400" dirty="0"/>
              <a:t> alterado que não retornaram para conhecer resultado na UBS Rodrigues, Lagoa Vermelha/RS, 2015.</a:t>
            </a:r>
          </a:p>
          <a:p>
            <a:r>
              <a:rPr lang="pt-BR" sz="1400" dirty="0"/>
              <a:t>Fonte: Planilha de coleta de dados UNASUS/UFPEL, 2015.</a:t>
            </a:r>
          </a:p>
        </p:txBody>
      </p:sp>
    </p:spTree>
    <p:extLst>
      <p:ext uri="{BB962C8B-B14F-4D97-AF65-F5344CB8AC3E}">
        <p14:creationId xmlns:p14="http://schemas.microsoft.com/office/powerpoint/2010/main" val="9436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213285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sz="2400" dirty="0" smtClean="0"/>
              <a:t>A </a:t>
            </a:r>
            <a:r>
              <a:rPr lang="pt-BR" sz="2400" dirty="0"/>
              <a:t>proporção de mulheres com mamografias alteradas que não retornaram a UBS para conhecer o resultado foi apenas uma usuária no mês 1 (100%). Todas as usuárias eram orientadas durante as palestras e grupos sobre a importância de vir até a UBS para conhecer o resultado de seus exames, bem como, iniciar o tratamento o mais rápido possível.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95536" y="387731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Meta 3.2. Identificar 100% das mulheres com mamografia alterada.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8050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95536" y="332656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Meta 3.3. Realizar busca ativa em 100% de mulheres com exame </a:t>
            </a:r>
            <a:r>
              <a:rPr lang="pt-BR" sz="2000" dirty="0" err="1" smtClean="0"/>
              <a:t>citopalógico</a:t>
            </a:r>
            <a:r>
              <a:rPr lang="pt-BR" sz="2000" dirty="0" smtClean="0"/>
              <a:t> alterado.</a:t>
            </a:r>
            <a:endParaRPr lang="pt-BR" sz="2000" dirty="0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184697554"/>
              </p:ext>
            </p:extLst>
          </p:nvPr>
        </p:nvGraphicFramePr>
        <p:xfrm>
          <a:off x="1043608" y="1628800"/>
          <a:ext cx="712879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971600" y="5661248"/>
            <a:ext cx="7632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Figura 4 Proporção de mulheres que não retornaram para conhecer o resultado do exame </a:t>
            </a:r>
            <a:r>
              <a:rPr lang="pt-BR" sz="1400" dirty="0" err="1"/>
              <a:t>citopatológico</a:t>
            </a:r>
            <a:r>
              <a:rPr lang="pt-BR" sz="1400" dirty="0"/>
              <a:t> e foi feita busca ativa na UBS Rodrigues, Lagoa Vermelha/RS, 2015.</a:t>
            </a:r>
          </a:p>
          <a:p>
            <a:pPr algn="just"/>
            <a:r>
              <a:rPr lang="pt-BR" sz="1400" dirty="0"/>
              <a:t>Fonte: Planilha de coleta de dados UNASUS/UFPEL, 2015.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83568" y="2197893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pPr algn="just"/>
            <a:r>
              <a:rPr lang="pt-BR" sz="2000" dirty="0" smtClean="0"/>
              <a:t>	</a:t>
            </a:r>
            <a:r>
              <a:rPr lang="pt-BR" sz="2400" dirty="0" smtClean="0"/>
              <a:t>Apenas </a:t>
            </a:r>
            <a:r>
              <a:rPr lang="pt-BR" sz="2400" dirty="0"/>
              <a:t>uma usuária no mês 1 estava com mamografia alterada, esta recebeu busca ativa (100%) realizada pelos ACS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6448" y="33265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Meta 3.4 Realizar busca ativa em 100% das mulheres com mamografia alterada.</a:t>
            </a:r>
            <a:endParaRPr lang="pt-BR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7544" y="332656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Meta 4.1 Manter registro da coleta de exame </a:t>
            </a:r>
            <a:r>
              <a:rPr lang="pt-BR" sz="2000" dirty="0" err="1"/>
              <a:t>citopatológicode</a:t>
            </a:r>
            <a:r>
              <a:rPr lang="pt-BR" sz="2000" dirty="0"/>
              <a:t> colo de útero em registro específico em 100% das mulheres cadastradas.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960870021"/>
              </p:ext>
            </p:extLst>
          </p:nvPr>
        </p:nvGraphicFramePr>
        <p:xfrm>
          <a:off x="899592" y="1700808"/>
          <a:ext cx="741682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/>
          <p:cNvSpPr/>
          <p:nvPr/>
        </p:nvSpPr>
        <p:spPr>
          <a:xfrm>
            <a:off x="755576" y="5373216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Figura 5 Proporção de mulheres com registro adequado de exame </a:t>
            </a:r>
            <a:r>
              <a:rPr lang="pt-BR" sz="1400" dirty="0" err="1"/>
              <a:t>citopatológico</a:t>
            </a:r>
            <a:r>
              <a:rPr lang="pt-BR" sz="1400" dirty="0"/>
              <a:t> de colo do útero na UBS Rodrigues, Lagoa Vermelha/RS, 2015.</a:t>
            </a:r>
          </a:p>
          <a:p>
            <a:pPr algn="just"/>
            <a:r>
              <a:rPr lang="pt-BR" sz="1400" dirty="0"/>
              <a:t>Fonte: Planilha de coleta de dados UNASUS/UFPEL, 2015.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8" y="332656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Meta 4.2 Manter registro da realização da mamografia em registro específico em 100% das mulheres cadastradas.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762512198"/>
              </p:ext>
            </p:extLst>
          </p:nvPr>
        </p:nvGraphicFramePr>
        <p:xfrm>
          <a:off x="1043608" y="1628800"/>
          <a:ext cx="74888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093552" y="5445224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Figura 6 Proporção de mulheres com registro adequado da mamografia na UBS Rodrigues, Lagoa Vermelha/RS, </a:t>
            </a:r>
            <a:r>
              <a:rPr lang="pt-BR" sz="1400" dirty="0" smtClean="0"/>
              <a:t>2015.</a:t>
            </a:r>
            <a:r>
              <a:rPr lang="pt-BR" sz="1400" dirty="0"/>
              <a:t>	</a:t>
            </a:r>
          </a:p>
          <a:p>
            <a:r>
              <a:rPr lang="pt-BR" sz="1400" dirty="0"/>
              <a:t>Fonte: Planilha de dados UNASUSUFPEL,2015.</a:t>
            </a:r>
          </a:p>
          <a:p>
            <a:r>
              <a:rPr lang="pt-BR" sz="1400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836712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	</a:t>
            </a:r>
            <a:r>
              <a:rPr lang="pt-BR" dirty="0"/>
              <a:t>O câncer de mama é o segundo tipo mais frequente de câncer no mundo, e o mais comum entre as mulheres. Ele é seguido pelo câncer de colo de útero, o segundo que mais aparece na população feminina, e que constitui a quarta causa de morte de mulheres por câncer no Brasil. Os dois tipos de câncer, contudo, têm chances altíssimas de </a:t>
            </a:r>
            <a:r>
              <a:rPr lang="pt-BR" dirty="0" smtClean="0"/>
              <a:t>cura, em casos </a:t>
            </a:r>
            <a:r>
              <a:rPr lang="pt-BR" dirty="0"/>
              <a:t>descobertos em estágios </a:t>
            </a:r>
            <a:r>
              <a:rPr lang="pt-BR" dirty="0" smtClean="0"/>
              <a:t>iniciais </a:t>
            </a:r>
            <a:r>
              <a:rPr lang="pt-BR" dirty="0"/>
              <a:t>(BRASIL, 2013).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503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8" y="332656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Meta 5.1 Pesquisar sinais de alerta para câncer de colo de útero em 100% das mulheres entre 25 e 64 anos.</a:t>
            </a:r>
          </a:p>
          <a:p>
            <a:pPr algn="just"/>
            <a:endParaRPr lang="pt-BR" sz="20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842443513"/>
              </p:ext>
            </p:extLst>
          </p:nvPr>
        </p:nvGraphicFramePr>
        <p:xfrm>
          <a:off x="971600" y="1772816"/>
          <a:ext cx="71287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899592" y="5445224"/>
            <a:ext cx="7488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Figura 7 Proporção de mulheres entre 25 e 64 anos com pesquisa de sinais de alerta para câncer de colo de útero na UBS Rodrigues, Lagoa vermelha/RS, 2015.</a:t>
            </a:r>
          </a:p>
          <a:p>
            <a:r>
              <a:rPr lang="pt-BR" sz="1400" dirty="0"/>
              <a:t>Fonte: Planilha de dados UNASUS/UFPEL, 2015.</a:t>
            </a:r>
          </a:p>
        </p:txBody>
      </p:sp>
    </p:spTree>
    <p:extLst>
      <p:ext uri="{BB962C8B-B14F-4D97-AF65-F5344CB8AC3E}">
        <p14:creationId xmlns:p14="http://schemas.microsoft.com/office/powerpoint/2010/main" val="1371877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39552" y="1700808"/>
            <a:ext cx="8100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	</a:t>
            </a:r>
            <a:r>
              <a:rPr lang="pt-BR" sz="2400" dirty="0"/>
              <a:t>A avaliação para câncer de mama foi realizada em todas as mulheres cadastradas nos três meses de intervenção, atingindo assim 100% de cobertura.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9552" y="33265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Meta 5.2 Realizar avaliação para câncer de mama em 100% das mulheres entre 50 e 69 anos.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395536" y="3284984"/>
            <a:ext cx="8480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Meta 6.1 e 6.2 Orientar 100% das mulheres cadastradas sobre doenças sexualmente transmissíveis (DTS) e fatores de risco para câncer de colo de útero</a:t>
            </a:r>
            <a:r>
              <a:rPr lang="pt-BR" sz="20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	Com </a:t>
            </a:r>
            <a:r>
              <a:rPr lang="pt-BR" sz="2400" dirty="0"/>
              <a:t>relação as metas </a:t>
            </a:r>
            <a:r>
              <a:rPr lang="pt-BR" sz="2400" dirty="0" smtClean="0"/>
              <a:t>6.1 e </a:t>
            </a:r>
            <a:r>
              <a:rPr lang="pt-BR" sz="2400" dirty="0"/>
              <a:t>6.2 as mulheres que participaram nos 3 meses da  intervenção, receberam orientações sobre doenças sexualmente transmissíveis em 100%.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</a:t>
            </a:r>
            <a:r>
              <a:rPr lang="pt-BR" sz="2400" dirty="0" smtClean="0"/>
              <a:t>intervenção, </a:t>
            </a:r>
            <a:r>
              <a:rPr lang="pt-BR" sz="2400" dirty="0"/>
              <a:t>propiciou a melhora e qualificação dos serviços em relação à atenção, as mulheres entre 25 e 69 </a:t>
            </a:r>
            <a:r>
              <a:rPr lang="pt-BR" sz="2400" dirty="0" smtClean="0"/>
              <a:t>anos.</a:t>
            </a:r>
          </a:p>
          <a:p>
            <a:pPr algn="just"/>
            <a:r>
              <a:rPr lang="pt-BR" sz="2400" dirty="0" smtClean="0"/>
              <a:t>Houve melhoria </a:t>
            </a:r>
            <a:r>
              <a:rPr lang="pt-BR" sz="2400" dirty="0"/>
              <a:t>dos registros específicos para cada doença, qualificação da atenção, bem como, monitoramento de todas as usuárias cadastradas.</a:t>
            </a:r>
          </a:p>
          <a:p>
            <a:pPr algn="just"/>
            <a:r>
              <a:rPr lang="pt-BR" sz="2400" dirty="0"/>
              <a:t>A intervenção exigiu que equipe se capacitasse para seguir as estratégias implementadas pelo Ministério da Saúde relativas ao rastreamento, diagnostico, tratamento e monitoramento dos </a:t>
            </a:r>
            <a:r>
              <a:rPr lang="pt-BR" sz="2400" dirty="0" smtClean="0"/>
              <a:t>programas.</a:t>
            </a:r>
          </a:p>
          <a:p>
            <a:pPr algn="just"/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intervenção promoveu integração da equipe e qualificou os serviços.</a:t>
            </a:r>
          </a:p>
          <a:p>
            <a:endParaRPr lang="pt-BR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66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400" dirty="0"/>
              <a:t>A melhoria dos registros e agendamento das mulheres para fazer exames </a:t>
            </a:r>
            <a:r>
              <a:rPr lang="pt-BR" sz="2400" dirty="0" err="1"/>
              <a:t>citopatológicos</a:t>
            </a:r>
            <a:r>
              <a:rPr lang="pt-BR" sz="2400" dirty="0"/>
              <a:t> e mamografia viabilizou a otimização da agenda, e possibilitou maior atenção a demanda espontânea. </a:t>
            </a:r>
            <a:endParaRPr lang="pt-BR" sz="2400" dirty="0" smtClean="0"/>
          </a:p>
          <a:p>
            <a:pPr algn="just"/>
            <a:r>
              <a:rPr lang="pt-BR" sz="2400" dirty="0" smtClean="0"/>
              <a:t>A </a:t>
            </a:r>
            <a:r>
              <a:rPr lang="pt-BR" sz="2400" dirty="0"/>
              <a:t>classificação de risco destas mulheres tem sido crucial para apoiar a priorização do atendimento.</a:t>
            </a:r>
          </a:p>
          <a:p>
            <a:pPr algn="just"/>
            <a:r>
              <a:rPr lang="pt-BR" sz="2400" dirty="0"/>
              <a:t>A intervenção já está incorporada a rotina do serviço, estamos ampliando o trabalho de conscientização para a comunidade em relação a necessidade de priorizar a atenção das mulheres para a detecção precoce dos canceres de mama e útero que são de alto </a:t>
            </a:r>
            <a:r>
              <a:rPr lang="pt-BR" sz="2400" dirty="0" smtClean="0"/>
              <a:t>risco.</a:t>
            </a:r>
            <a:endParaRPr lang="pt-BR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Reflexão Crítica Sobre o Processo Pessoal de Aprendizagem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As minhas expectativas no início do curso eram elevar o meu conhecimento na atenção básica para melhorar o atendimento à população brasileira, tendo em conta a minha experiência como especialista em medicina familiar e minha atenção em outros países. </a:t>
            </a:r>
          </a:p>
          <a:p>
            <a:pPr algn="just">
              <a:lnSpc>
                <a:spcPct val="150000"/>
              </a:lnSpc>
            </a:pP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964488" cy="507030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Tive grande expectativa para qualificar a organização do trabalho na unidade em que atuo.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Todos </a:t>
            </a:r>
            <a:r>
              <a:rPr lang="pt-BR" dirty="0"/>
              <a:t>os funcionários da unidade se esforçaram para prestar um bom atendimento, o curso foi bem orientado, o desenvolvimento do trabalho foi se completando com a interação, engajamento público e qualificação da pratica clínica.</a:t>
            </a:r>
          </a:p>
          <a:p>
            <a:pPr algn="ctr">
              <a:lnSpc>
                <a:spcPct val="150000"/>
              </a:lnSpc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Reflexão Crítica Sobre o Processo Pessoal de Aprendizagem</a:t>
            </a:r>
            <a:endParaRPr lang="pt-BR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sz="2200" dirty="0"/>
              <a:t>SMS, Secretaria Municipal de Saúde de lagoa Vermelha, Relatório da Situação de Saúde. Fev./2015, Lagoa Vermelha, RS</a:t>
            </a:r>
            <a:r>
              <a:rPr lang="pt-BR" sz="2200" dirty="0" smtClean="0"/>
              <a:t>.</a:t>
            </a:r>
            <a:r>
              <a:rPr lang="pt-BR" sz="2200" dirty="0"/>
              <a:t> </a:t>
            </a:r>
          </a:p>
          <a:p>
            <a:pPr algn="just"/>
            <a:r>
              <a:rPr lang="pt-BR" sz="2200" dirty="0"/>
              <a:t>BRASIL, Ministério da Saúde. Secretaria de Atenção à Saúde. Departamento de Atenção Básica. Controle dos cânceres do colo do útero e da mama. Caderno de Atenção Básica nº 13. 2. ed. Brasília: Editora do Ministério da Saúde, 2013</a:t>
            </a:r>
            <a:r>
              <a:rPr lang="pt-BR" sz="2200" dirty="0" smtClean="0"/>
              <a:t>.</a:t>
            </a:r>
            <a:endParaRPr lang="pt-BR" sz="2200" dirty="0"/>
          </a:p>
          <a:p>
            <a:pPr algn="just"/>
            <a:r>
              <a:rPr lang="pt-BR" sz="2200" dirty="0"/>
              <a:t>BRASIL, Instituto Nacional de Câncer. Coordenação Geral de Ações Estratégicas. Divisão de Apoio à Rede de Atenção Oncológica. Diretrizes brasileiras para o rastreamento do câncer do colo do útero. Rio de Janeiro: INCA, 2011</a:t>
            </a:r>
            <a:r>
              <a:rPr lang="pt-BR" sz="2200" dirty="0" smtClean="0"/>
              <a:t>.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03856" y="1916832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Lagoa </a:t>
            </a:r>
            <a:r>
              <a:rPr lang="pt-BR" sz="2400" dirty="0"/>
              <a:t>Vermelha está </a:t>
            </a:r>
            <a:r>
              <a:rPr lang="pt-BR" sz="2400" dirty="0" smtClean="0"/>
              <a:t>situada </a:t>
            </a:r>
            <a:r>
              <a:rPr lang="pt-BR" sz="2400" dirty="0"/>
              <a:t>no Estado do Rio Grande do </a:t>
            </a:r>
            <a:r>
              <a:rPr lang="pt-BR" sz="2400" dirty="0" smtClean="0"/>
              <a:t>Sul;</a:t>
            </a:r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População </a:t>
            </a:r>
            <a:r>
              <a:rPr lang="pt-BR" sz="2400" dirty="0"/>
              <a:t>de </a:t>
            </a:r>
            <a:r>
              <a:rPr lang="pt-BR" sz="2400" dirty="0" smtClean="0"/>
              <a:t>28.419,00 habitantes</a:t>
            </a:r>
            <a:r>
              <a:rPr lang="pt-BR" sz="2400" dirty="0"/>
              <a:t> </a:t>
            </a:r>
            <a:r>
              <a:rPr lang="pt-BR" sz="2400" dirty="0" smtClean="0"/>
              <a:t>(IBGE, 2010);</a:t>
            </a:r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A </a:t>
            </a:r>
            <a:r>
              <a:rPr lang="pt-BR" sz="2400" dirty="0"/>
              <a:t>rede de saúde está composta de </a:t>
            </a:r>
            <a:r>
              <a:rPr lang="pt-BR" sz="2400" dirty="0" smtClean="0"/>
              <a:t>cinco </a:t>
            </a:r>
            <a:r>
              <a:rPr lang="pt-BR" sz="2400" dirty="0"/>
              <a:t>UBS com </a:t>
            </a:r>
            <a:r>
              <a:rPr lang="pt-BR" sz="2400" dirty="0" smtClean="0"/>
              <a:t>modelo </a:t>
            </a:r>
            <a:r>
              <a:rPr lang="pt-BR" sz="2400" dirty="0"/>
              <a:t>de atenção e organização da atenção à saúde centrada na </a:t>
            </a:r>
            <a:r>
              <a:rPr lang="pt-BR" sz="2400" dirty="0" smtClean="0"/>
              <a:t>ESF.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No </a:t>
            </a:r>
            <a:r>
              <a:rPr lang="pt-BR" sz="2400" dirty="0"/>
              <a:t>momento não tem a disponibilidade de </a:t>
            </a:r>
            <a:r>
              <a:rPr lang="pt-BR" sz="2400" dirty="0" smtClean="0"/>
              <a:t>NASF e CEO.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A </a:t>
            </a:r>
            <a:r>
              <a:rPr lang="pt-BR" sz="2400" dirty="0"/>
              <a:t>atenção especializada oferece os serviços de ortopedia, urologia, pediatria, obstetrícia, ginecologia, cirurgia geral. </a:t>
            </a:r>
            <a:endParaRPr lang="pt-BR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Um hospital </a:t>
            </a:r>
            <a:r>
              <a:rPr lang="pt-BR" sz="2400" dirty="0"/>
              <a:t>geral, um </a:t>
            </a:r>
            <a:r>
              <a:rPr lang="pt-BR" sz="2400" dirty="0" smtClean="0"/>
              <a:t>CAPS </a:t>
            </a:r>
            <a:r>
              <a:rPr lang="pt-BR" sz="2400" dirty="0"/>
              <a:t>e três laboratórios </a:t>
            </a:r>
            <a:r>
              <a:rPr lang="pt-BR" sz="2400" dirty="0" smtClean="0"/>
              <a:t>clínicos</a:t>
            </a:r>
            <a:r>
              <a:rPr lang="pt-BR" sz="2300" dirty="0" smtClean="0"/>
              <a:t>.</a:t>
            </a:r>
            <a:endParaRPr lang="pt-BR" sz="23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836712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0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UBS Rodrigues</a:t>
            </a:r>
            <a:b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503920" cy="544522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Localizada na área urbana;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 de 5.000 habitantes distribuídos em 4 bairros;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Antes da intervenção não se realizava atividades educativas, os registros específicos não estavam de acordo com o protocolo do MS e a maioria das informações não eram registradas nos prontuários das usuárias atendidas para o controle do câncer de mama e do colo de útero.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403648" y="1700808"/>
            <a:ext cx="61926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/>
              <a:t>Equipe </a:t>
            </a:r>
            <a:r>
              <a:rPr lang="pt-BR" sz="2400" b="1" u="sng" dirty="0"/>
              <a:t>de saúde é</a:t>
            </a:r>
            <a:r>
              <a:rPr lang="pt-BR" sz="2400" b="1" u="sng" dirty="0" smtClean="0"/>
              <a:t> </a:t>
            </a:r>
            <a:r>
              <a:rPr lang="pt-BR" sz="2400" b="1" u="sng" dirty="0"/>
              <a:t>composta </a:t>
            </a:r>
            <a:r>
              <a:rPr lang="pt-BR" sz="2400" b="1" u="sng" dirty="0" smtClean="0"/>
              <a:t>por:</a:t>
            </a:r>
          </a:p>
          <a:p>
            <a:r>
              <a:rPr lang="pt-BR" sz="2400" dirty="0"/>
              <a:t>1</a:t>
            </a:r>
            <a:r>
              <a:rPr lang="pt-BR" sz="2400" dirty="0" smtClean="0"/>
              <a:t> </a:t>
            </a:r>
            <a:r>
              <a:rPr lang="pt-BR" sz="2400" dirty="0"/>
              <a:t>médico geral, </a:t>
            </a:r>
            <a:endParaRPr lang="pt-BR" sz="2400" dirty="0" smtClean="0"/>
          </a:p>
          <a:p>
            <a:r>
              <a:rPr lang="pt-BR" sz="2400" dirty="0"/>
              <a:t>2</a:t>
            </a:r>
            <a:r>
              <a:rPr lang="pt-BR" sz="2400" dirty="0" smtClean="0"/>
              <a:t> </a:t>
            </a:r>
            <a:r>
              <a:rPr lang="pt-BR" sz="2400" dirty="0"/>
              <a:t>técnicas de enfermagem, </a:t>
            </a:r>
          </a:p>
          <a:p>
            <a:r>
              <a:rPr lang="pt-BR" sz="2400" dirty="0" smtClean="0"/>
              <a:t>1 chefe </a:t>
            </a:r>
            <a:r>
              <a:rPr lang="pt-BR" sz="2400" dirty="0"/>
              <a:t>de enfermagem, </a:t>
            </a:r>
            <a:endParaRPr lang="pt-BR" sz="2400" dirty="0" smtClean="0"/>
          </a:p>
          <a:p>
            <a:r>
              <a:rPr lang="pt-BR" sz="2400" dirty="0" smtClean="0"/>
              <a:t>1 </a:t>
            </a:r>
            <a:r>
              <a:rPr lang="pt-BR" sz="2400" dirty="0"/>
              <a:t>pediatra, </a:t>
            </a:r>
            <a:endParaRPr lang="pt-BR" sz="2400" dirty="0" smtClean="0"/>
          </a:p>
          <a:p>
            <a:r>
              <a:rPr lang="pt-BR" sz="2400" dirty="0" smtClean="0"/>
              <a:t>1 </a:t>
            </a:r>
            <a:r>
              <a:rPr lang="pt-BR" sz="2400" dirty="0"/>
              <a:t>dentista, </a:t>
            </a:r>
            <a:endParaRPr lang="pt-BR" sz="2400" dirty="0" smtClean="0"/>
          </a:p>
          <a:p>
            <a:r>
              <a:rPr lang="pt-BR" sz="2400" dirty="0" smtClean="0"/>
              <a:t>1 </a:t>
            </a:r>
            <a:r>
              <a:rPr lang="pt-BR" sz="2400" dirty="0"/>
              <a:t>técnico de higiene bucal, </a:t>
            </a:r>
            <a:endParaRPr lang="pt-BR" sz="2400" dirty="0" smtClean="0"/>
          </a:p>
          <a:p>
            <a:pPr algn="just"/>
            <a:r>
              <a:rPr lang="pt-BR" sz="2400" dirty="0" smtClean="0"/>
              <a:t>3 Agentes </a:t>
            </a:r>
            <a:r>
              <a:rPr lang="pt-BR" sz="2400" dirty="0"/>
              <a:t>de Saúde Comunitários (ACS) para os quatro bairros que fazem parte da área de abrangência da </a:t>
            </a:r>
            <a:r>
              <a:rPr lang="pt-BR" sz="2400" dirty="0" smtClean="0"/>
              <a:t>UBS</a:t>
            </a:r>
          </a:p>
          <a:p>
            <a:r>
              <a:rPr lang="pt-BR" sz="2400" dirty="0"/>
              <a:t>1</a:t>
            </a:r>
            <a:r>
              <a:rPr lang="pt-BR" sz="2400" dirty="0" smtClean="0"/>
              <a:t> </a:t>
            </a:r>
            <a:r>
              <a:rPr lang="pt-BR" sz="2400" dirty="0"/>
              <a:t>auxiliar de limpeza. 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UBS Rodrigues</a:t>
            </a:r>
            <a:b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dirty="0">
                <a:latin typeface="+mj-lt"/>
              </a:rPr>
              <a:t>Melhoria da atenção a prevenção e controle do câncer de colo do útero e de mama na UBS Rodrigues, Lagoa Vermelha/RS.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620688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OBJETIVO GERAL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lnSpc>
                <a:spcPct val="150000"/>
              </a:lnSpc>
              <a:buNone/>
            </a:pPr>
            <a:r>
              <a:rPr lang="pt-BR" sz="2400" b="1" dirty="0" smtClean="0">
                <a:latin typeface="+mj-lt"/>
                <a:cs typeface="Arial" pitchFamily="34" charset="0"/>
              </a:rPr>
              <a:t>Metas de cobertura: </a:t>
            </a:r>
          </a:p>
          <a:p>
            <a:pPr algn="just"/>
            <a:r>
              <a:rPr lang="pt-BR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pt-BR" sz="2400" dirty="0">
                <a:latin typeface="+mj-lt"/>
              </a:rPr>
              <a:t>Meta: 1.1 Ampliar a cobertura de detecção precoce do câncer de colo de útero das mulheres na faixa etária entre 25 e 64 anos de idade para 80</a:t>
            </a:r>
            <a:r>
              <a:rPr lang="pt-BR" sz="2400" dirty="0" smtClean="0">
                <a:latin typeface="+mj-lt"/>
              </a:rPr>
              <a:t>%.</a:t>
            </a:r>
          </a:p>
          <a:p>
            <a:pPr algn="just"/>
            <a:r>
              <a:rPr lang="pt-BR" sz="2400" dirty="0" smtClean="0">
                <a:latin typeface="+mj-lt"/>
              </a:rPr>
              <a:t>Meta</a:t>
            </a:r>
            <a:r>
              <a:rPr lang="pt-BR" sz="2400" dirty="0">
                <a:latin typeface="+mj-lt"/>
              </a:rPr>
              <a:t>: 1.2 Ampliar a cobertura de detecção precoce do câncer de mama das mulheres na faixa etária entre 50 e 69 anos de idade para 80%.</a:t>
            </a:r>
          </a:p>
          <a:p>
            <a:pPr marL="457200" lvl="0" indent="-457200" algn="just">
              <a:buFont typeface="Wingdings" pitchFamily="2" charset="2"/>
              <a:buChar char="ü"/>
            </a:pPr>
            <a:endParaRPr lang="pt-BR" sz="2400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457200" lvl="0" indent="-457200" algn="just">
              <a:buNone/>
            </a:pPr>
            <a:r>
              <a:rPr lang="pt-BR" sz="2400" b="1" dirty="0" smtClean="0">
                <a:latin typeface="+mj-lt"/>
                <a:cs typeface="Arial" pitchFamily="34" charset="0"/>
              </a:rPr>
              <a:t>Metas de Qualidade: 100%</a:t>
            </a:r>
          </a:p>
          <a:p>
            <a:endParaRPr lang="pt-BR" sz="2400" dirty="0">
              <a:latin typeface="+mj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METAS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>
                <a:latin typeface="+mj-lt"/>
                <a:cs typeface="Arial" pitchFamily="34" charset="0"/>
              </a:rPr>
              <a:t>Protocolo</a:t>
            </a:r>
            <a:r>
              <a:rPr lang="en-US" sz="2400" dirty="0">
                <a:latin typeface="+mj-lt"/>
                <a:cs typeface="Arial" pitchFamily="34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pt-BR" sz="2400" dirty="0">
                <a:latin typeface="+mj-lt"/>
              </a:rPr>
              <a:t>Protocolo de controle dos cânceres de colo uterino e da mama, Ministério da Saúde, </a:t>
            </a:r>
            <a:r>
              <a:rPr lang="pt-BR" sz="2400" dirty="0" smtClean="0">
                <a:latin typeface="+mj-lt"/>
              </a:rPr>
              <a:t>2013.</a:t>
            </a:r>
            <a:endParaRPr lang="en-US" sz="2400" b="1" i="1" u="sng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latin typeface="+mj-lt"/>
                <a:cs typeface="Arial" pitchFamily="34" charset="0"/>
              </a:rPr>
              <a:t>Período</a:t>
            </a:r>
            <a:r>
              <a:rPr lang="en-US" sz="2400" b="1" u="sng" dirty="0" smtClean="0">
                <a:latin typeface="+mj-lt"/>
                <a:cs typeface="Arial" pitchFamily="34" charset="0"/>
              </a:rPr>
              <a:t> da </a:t>
            </a:r>
            <a:r>
              <a:rPr lang="en-US" sz="2400" b="1" u="sng" dirty="0" err="1" smtClean="0">
                <a:latin typeface="+mj-lt"/>
                <a:cs typeface="Arial" pitchFamily="34" charset="0"/>
              </a:rPr>
              <a:t>intervenção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: </a:t>
            </a:r>
            <a:r>
              <a:rPr lang="en-US" sz="2400" dirty="0" smtClean="0">
                <a:latin typeface="+mj-lt"/>
                <a:cs typeface="Arial" pitchFamily="34" charset="0"/>
              </a:rPr>
              <a:t>12 </a:t>
            </a:r>
            <a:r>
              <a:rPr lang="en-US" sz="2400" dirty="0" err="1" smtClean="0">
                <a:latin typeface="+mj-lt"/>
                <a:cs typeface="Arial" pitchFamily="34" charset="0"/>
              </a:rPr>
              <a:t>semanas</a:t>
            </a:r>
            <a:r>
              <a:rPr lang="en-US" sz="2400" dirty="0" smtClean="0">
                <a:latin typeface="+mj-lt"/>
                <a:cs typeface="Arial" pitchFamily="34" charset="0"/>
              </a:rPr>
              <a:t>; entre </a:t>
            </a:r>
            <a:r>
              <a:rPr lang="en-US" sz="2400" dirty="0" err="1" smtClean="0">
                <a:latin typeface="+mj-lt"/>
                <a:cs typeface="Arial" pitchFamily="34" charset="0"/>
              </a:rPr>
              <a:t>os</a:t>
            </a:r>
            <a:r>
              <a:rPr lang="en-US" sz="2400" dirty="0" smtClean="0">
                <a:latin typeface="+mj-lt"/>
                <a:cs typeface="Arial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itchFamily="34" charset="0"/>
              </a:rPr>
              <a:t>meses</a:t>
            </a:r>
            <a:r>
              <a:rPr lang="en-US" sz="2400" dirty="0" smtClean="0">
                <a:latin typeface="+mj-lt"/>
                <a:cs typeface="Arial" pitchFamily="34" charset="0"/>
              </a:rPr>
              <a:t> de </a:t>
            </a:r>
            <a:r>
              <a:rPr lang="en-US" sz="2400" dirty="0" err="1" smtClean="0">
                <a:latin typeface="+mj-lt"/>
                <a:cs typeface="Arial" pitchFamily="34" charset="0"/>
              </a:rPr>
              <a:t>abril</a:t>
            </a:r>
            <a:r>
              <a:rPr lang="en-US" sz="2400" dirty="0" smtClean="0">
                <a:latin typeface="+mj-lt"/>
                <a:cs typeface="Arial" pitchFamily="34" charset="0"/>
              </a:rPr>
              <a:t> e </a:t>
            </a:r>
            <a:r>
              <a:rPr lang="en-US" sz="2400" dirty="0" err="1" smtClean="0">
                <a:latin typeface="+mj-lt"/>
                <a:cs typeface="Arial" pitchFamily="34" charset="0"/>
              </a:rPr>
              <a:t>junho</a:t>
            </a:r>
            <a:r>
              <a:rPr lang="en-US" sz="2400" dirty="0" smtClean="0">
                <a:latin typeface="+mj-lt"/>
                <a:cs typeface="Arial" pitchFamily="34" charset="0"/>
              </a:rPr>
              <a:t> de 2015.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latin typeface="+mj-lt"/>
                <a:cs typeface="Arial" pitchFamily="34" charset="0"/>
              </a:rPr>
              <a:t>População-alvo</a:t>
            </a:r>
            <a:r>
              <a:rPr lang="en-US" sz="2400" dirty="0" smtClean="0">
                <a:latin typeface="+mj-lt"/>
                <a:cs typeface="Arial" pitchFamily="34" charset="0"/>
              </a:rPr>
              <a:t>: </a:t>
            </a:r>
            <a:r>
              <a:rPr lang="en-US" sz="2400" dirty="0" err="1" smtClean="0">
                <a:latin typeface="+mj-lt"/>
                <a:cs typeface="Arial" pitchFamily="34" charset="0"/>
              </a:rPr>
              <a:t>Usuárias</a:t>
            </a:r>
            <a:r>
              <a:rPr lang="en-US" sz="2400" dirty="0" smtClean="0">
                <a:latin typeface="+mj-lt"/>
                <a:cs typeface="Arial" pitchFamily="34" charset="0"/>
              </a:rPr>
              <a:t> entre  25 e 69 </a:t>
            </a:r>
            <a:r>
              <a:rPr lang="en-US" sz="2400" dirty="0" err="1" smtClean="0">
                <a:latin typeface="+mj-lt"/>
                <a:cs typeface="Arial" pitchFamily="34" charset="0"/>
              </a:rPr>
              <a:t>anos</a:t>
            </a:r>
            <a:r>
              <a:rPr lang="en-US" sz="2400" dirty="0" smtClean="0">
                <a:latin typeface="+mj-lt"/>
                <a:cs typeface="Arial" pitchFamily="34" charset="0"/>
              </a:rPr>
              <a:t>, </a:t>
            </a:r>
            <a:r>
              <a:rPr lang="en-US" sz="2400" dirty="0" err="1" smtClean="0">
                <a:latin typeface="+mj-lt"/>
                <a:cs typeface="Arial" pitchFamily="34" charset="0"/>
              </a:rPr>
              <a:t>residentes</a:t>
            </a:r>
            <a:r>
              <a:rPr lang="en-US" sz="2400" dirty="0" smtClean="0">
                <a:latin typeface="+mj-lt"/>
                <a:cs typeface="Arial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itchFamily="34" charset="0"/>
              </a:rPr>
              <a:t>na</a:t>
            </a:r>
            <a:r>
              <a:rPr lang="en-US" sz="2400" dirty="0" smtClean="0">
                <a:latin typeface="+mj-lt"/>
                <a:cs typeface="Arial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itchFamily="34" charset="0"/>
              </a:rPr>
              <a:t>área</a:t>
            </a:r>
            <a:r>
              <a:rPr lang="en-US" sz="2400" dirty="0" smtClean="0">
                <a:latin typeface="+mj-lt"/>
                <a:cs typeface="Arial" pitchFamily="34" charset="0"/>
              </a:rPr>
              <a:t> de </a:t>
            </a:r>
            <a:r>
              <a:rPr lang="en-US" sz="2400" dirty="0" err="1" smtClean="0">
                <a:latin typeface="+mj-lt"/>
                <a:cs typeface="Arial" pitchFamily="34" charset="0"/>
              </a:rPr>
              <a:t>abrangência</a:t>
            </a:r>
            <a:r>
              <a:rPr lang="en-US" sz="2400" dirty="0" smtClean="0">
                <a:latin typeface="+mj-lt"/>
                <a:cs typeface="Arial" pitchFamily="34" charset="0"/>
              </a:rPr>
              <a:t> da </a:t>
            </a:r>
            <a:r>
              <a:rPr lang="en-US" sz="2400" dirty="0" err="1" smtClean="0">
                <a:latin typeface="+mj-lt"/>
                <a:cs typeface="Arial" pitchFamily="34" charset="0"/>
              </a:rPr>
              <a:t>unidade</a:t>
            </a:r>
            <a:r>
              <a:rPr lang="en-US" sz="24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altLang="pt-BR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Ficha espelho </a:t>
            </a:r>
            <a:r>
              <a:rPr lang="pt-BR" alt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 </a:t>
            </a:r>
            <a:r>
              <a:rPr lang="pt-BR" altLang="pt-BR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planilha de coleta de  dados fornecidas pelo curso.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5000" y="206084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+mj-lt"/>
                <a:cs typeface="Arial" pitchFamily="34" charset="0"/>
              </a:rPr>
              <a:t>Para o desenvolvimento das ações, foram seguidos quatro eixos pedagógicos:</a:t>
            </a:r>
          </a:p>
          <a:p>
            <a:pPr algn="just"/>
            <a:endParaRPr lang="pt-BR" sz="2400" dirty="0" smtClean="0">
              <a:latin typeface="+mj-lt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+mj-lt"/>
                <a:cs typeface="Arial" pitchFamily="34" charset="0"/>
              </a:rPr>
              <a:t>organização </a:t>
            </a:r>
            <a:r>
              <a:rPr lang="pt-BR" sz="2400" dirty="0">
                <a:latin typeface="+mj-lt"/>
                <a:cs typeface="Arial" pitchFamily="34" charset="0"/>
              </a:rPr>
              <a:t>e gestão dos serviços, </a:t>
            </a:r>
            <a:endParaRPr lang="pt-BR" sz="2400" dirty="0" smtClean="0">
              <a:latin typeface="+mj-lt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+mj-lt"/>
                <a:cs typeface="Arial" pitchFamily="34" charset="0"/>
              </a:rPr>
              <a:t>qualificação </a:t>
            </a:r>
            <a:r>
              <a:rPr lang="pt-BR" sz="2400" dirty="0">
                <a:latin typeface="+mj-lt"/>
                <a:cs typeface="Arial" pitchFamily="34" charset="0"/>
              </a:rPr>
              <a:t>da prática clínica, </a:t>
            </a:r>
            <a:endParaRPr lang="pt-BR" sz="2400" dirty="0" smtClean="0">
              <a:latin typeface="+mj-lt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+mj-lt"/>
                <a:cs typeface="Arial" pitchFamily="34" charset="0"/>
              </a:rPr>
              <a:t>engajamento público,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+mj-lt"/>
                <a:cs typeface="Arial" pitchFamily="34" charset="0"/>
              </a:rPr>
              <a:t> </a:t>
            </a:r>
            <a:r>
              <a:rPr lang="pt-BR" sz="2400" dirty="0">
                <a:latin typeface="+mj-lt"/>
                <a:cs typeface="Arial" pitchFamily="34" charset="0"/>
              </a:rPr>
              <a:t>monitoramento e avaliação. </a:t>
            </a:r>
          </a:p>
        </p:txBody>
      </p:sp>
    </p:spTree>
    <p:extLst>
      <p:ext uri="{BB962C8B-B14F-4D97-AF65-F5344CB8AC3E}">
        <p14:creationId xmlns:p14="http://schemas.microsoft.com/office/powerpoint/2010/main" val="9888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626</TotalTime>
  <Words>1345</Words>
  <Application>Microsoft Office PowerPoint</Application>
  <PresentationFormat>Apresentação na tela (4:3)</PresentationFormat>
  <Paragraphs>126</Paragraphs>
  <Slides>26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Georgia</vt:lpstr>
      <vt:lpstr>Wingdings</vt:lpstr>
      <vt:lpstr>Wingdings 2</vt:lpstr>
      <vt:lpstr>Cívico</vt:lpstr>
      <vt:lpstr>  Melhoria da prevenção e controle do câncer de colo de útero e de mama na UBS Rodrigues, Lagoa Vermelha/RS </vt:lpstr>
      <vt:lpstr>INTRODUÇÃO </vt:lpstr>
      <vt:lpstr>INTRODUÇÃO </vt:lpstr>
      <vt:lpstr>A UBS Rodrigues </vt:lpstr>
      <vt:lpstr>A UBS Rodrigues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DISCUSSÃO</vt:lpstr>
      <vt:lpstr>Reflexão Crítica Sobre o Processo Pessoal de Aprendizagem</vt:lpstr>
      <vt:lpstr>Reflexão Crítica Sobre o Processo Pessoal de Aprendizagem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Israel Isaque</dc:creator>
  <cp:lastModifiedBy>Windows User</cp:lastModifiedBy>
  <cp:revision>70</cp:revision>
  <dcterms:created xsi:type="dcterms:W3CDTF">2014-08-14T00:42:30Z</dcterms:created>
  <dcterms:modified xsi:type="dcterms:W3CDTF">2015-09-27T14:49:08Z</dcterms:modified>
</cp:coreProperties>
</file>