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3" r:id="rId1"/>
  </p:sldMasterIdLst>
  <p:notesMasterIdLst>
    <p:notesMasterId r:id="rId29"/>
  </p:notesMasterIdLst>
  <p:sldIdLst>
    <p:sldId id="256" r:id="rId2"/>
    <p:sldId id="257" r:id="rId3"/>
    <p:sldId id="276" r:id="rId4"/>
    <p:sldId id="292" r:id="rId5"/>
    <p:sldId id="277" r:id="rId6"/>
    <p:sldId id="278" r:id="rId7"/>
    <p:sldId id="258" r:id="rId8"/>
    <p:sldId id="259" r:id="rId9"/>
    <p:sldId id="279" r:id="rId10"/>
    <p:sldId id="280" r:id="rId11"/>
    <p:sldId id="293" r:id="rId12"/>
    <p:sldId id="282" r:id="rId13"/>
    <p:sldId id="260" r:id="rId14"/>
    <p:sldId id="261" r:id="rId15"/>
    <p:sldId id="294" r:id="rId16"/>
    <p:sldId id="262" r:id="rId17"/>
    <p:sldId id="265" r:id="rId18"/>
    <p:sldId id="295" r:id="rId19"/>
    <p:sldId id="296" r:id="rId20"/>
    <p:sldId id="266" r:id="rId21"/>
    <p:sldId id="297" r:id="rId22"/>
    <p:sldId id="275" r:id="rId23"/>
    <p:sldId id="268" r:id="rId24"/>
    <p:sldId id="269" r:id="rId25"/>
    <p:sldId id="290" r:id="rId26"/>
    <p:sldId id="291" r:id="rId27"/>
    <p:sldId id="289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8217" autoAdjust="0"/>
  </p:normalViewPr>
  <p:slideViewPr>
    <p:cSldViewPr snapToGrid="0">
      <p:cViewPr>
        <p:scale>
          <a:sx n="90" d="100"/>
          <a:sy n="90" d="100"/>
        </p:scale>
        <p:origin x="-1380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nterven&#231;&#227;o%201\Regla%20Marina%20-%20Coleta%20de%20dados%20CA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&#225;rio\Downloads\Planilha%20Coleta%20de%20Dados%20final%20-%20Regla%20Marin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liente\Desktop\interven&#231;&#227;o\Regla%20Marina%20-%20Coleta%20de%20dados%20CA%20final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liente\Downloads\Regla%20Marina%20-%20Coleta%20de%20dados%20CA%20final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liente\Downloads\Regla%20Marina%20-%20Coleta%20de%20dados%20CA%20final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liente\Downloads\Regla%20Marina%20-%20Coleta%20de%20dados%20CA%20final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liente\Downloads\Regla%20Marina%20-%20Coleta%20de%20dados%20CA%20final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693559898681706"/>
          <c:y val="0.33576702171073408"/>
          <c:w val="0.84677502714591235"/>
          <c:h val="0.5401469479694409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7.0000000000000021E-2</c:v>
                </c:pt>
                <c:pt idx="1">
                  <c:v>0.19125000000000003</c:v>
                </c:pt>
                <c:pt idx="2">
                  <c:v>0.34000000000000008</c:v>
                </c:pt>
              </c:numCache>
            </c:numRef>
          </c:val>
        </c:ser>
        <c:dLbls/>
        <c:axId val="84855808"/>
        <c:axId val="89342336"/>
      </c:barChart>
      <c:catAx>
        <c:axId val="84855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342336"/>
        <c:crosses val="autoZero"/>
        <c:auto val="1"/>
        <c:lblAlgn val="ctr"/>
        <c:lblOffset val="100"/>
      </c:catAx>
      <c:valAx>
        <c:axId val="8934233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8558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740890688259108"/>
          <c:y val="0.29924353117428382"/>
          <c:w val="0.84615384615385458"/>
          <c:h val="0.57954759835019565"/>
        </c:manualLayout>
      </c:layout>
      <c:barChart>
        <c:barDir val="col"/>
        <c:grouping val="clustered"/>
        <c:ser>
          <c:idx val="0"/>
          <c:order val="0"/>
          <c:tx>
            <c:strRef>
              <c:f>'[Planilha Coleta de Dados final - Regla Marina.xlsx]Indicadores'!$C$10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'[Planilha Coleta de Dados final - Regla Marina.xlsx]Indicadores'!$D$9:$G$9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Coleta de Dados final - Regla Marina.xlsx]Indicadores'!$D$10:$G$10</c:f>
              <c:numCache>
                <c:formatCode>0.0%</c:formatCode>
                <c:ptCount val="4"/>
                <c:pt idx="0">
                  <c:v>3.1088082901554407E-2</c:v>
                </c:pt>
                <c:pt idx="1">
                  <c:v>9.0673575129533709E-2</c:v>
                </c:pt>
                <c:pt idx="2">
                  <c:v>0.19689119170984459</c:v>
                </c:pt>
                <c:pt idx="3">
                  <c:v>0</c:v>
                </c:pt>
              </c:numCache>
            </c:numRef>
          </c:val>
        </c:ser>
        <c:dLbls/>
        <c:axId val="86573056"/>
        <c:axId val="86574592"/>
      </c:barChart>
      <c:catAx>
        <c:axId val="865730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574592"/>
        <c:crosses val="autoZero"/>
        <c:auto val="1"/>
        <c:lblAlgn val="ctr"/>
        <c:lblOffset val="100"/>
      </c:catAx>
      <c:valAx>
        <c:axId val="8657459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5730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47283028586099"/>
          <c:y val="0.31727032061967414"/>
          <c:w val="0.83755446819469503"/>
          <c:h val="0.5542190410824585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0.99616858237547889</c:v>
                </c:pt>
              </c:numCache>
            </c:numRef>
          </c:val>
        </c:ser>
        <c:dLbls/>
        <c:axId val="89346432"/>
        <c:axId val="89349120"/>
      </c:barChart>
      <c:catAx>
        <c:axId val="893464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349120"/>
        <c:crosses val="autoZero"/>
        <c:auto val="1"/>
        <c:lblAlgn val="ctr"/>
        <c:lblOffset val="100"/>
      </c:catAx>
      <c:valAx>
        <c:axId val="8934912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3464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>
        <c:manualLayout>
          <c:xMode val="edge"/>
          <c:yMode val="edge"/>
          <c:x val="0.14993354783424309"/>
          <c:y val="3.240739644386622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115001879934693"/>
          <c:y val="0.29699248120301236"/>
          <c:w val="0.84188996114801395"/>
          <c:h val="0.5827067669172844"/>
        </c:manualLayout>
      </c:layout>
      <c:barChart>
        <c:barDir val="col"/>
        <c:grouping val="clustered"/>
        <c:ser>
          <c:idx val="0"/>
          <c:order val="0"/>
          <c:tx>
            <c:strRef>
              <c:f>'[Regla Marina - Coleta de dados CA final (1).xlsx]Indicadores'!$C$21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'[Regla Marina - Coleta de dados CA final (1).xlsx]Indicadores'!$D$20:$F$20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'[Regla Marina - Coleta de dados CA final (1).xlsx]Indicadores'!$D$21:$F$21</c:f>
              <c:numCache>
                <c:formatCode>0.0%</c:formatCode>
                <c:ptCount val="3"/>
                <c:pt idx="0">
                  <c:v>0.60000000000000009</c:v>
                </c:pt>
                <c:pt idx="1">
                  <c:v>0.57142857142857162</c:v>
                </c:pt>
                <c:pt idx="2">
                  <c:v>0</c:v>
                </c:pt>
              </c:numCache>
            </c:numRef>
          </c:val>
        </c:ser>
        <c:dLbls/>
        <c:axId val="89385984"/>
        <c:axId val="90252032"/>
      </c:barChart>
      <c:catAx>
        <c:axId val="893859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252032"/>
        <c:crosses val="autoZero"/>
        <c:auto val="1"/>
        <c:lblAlgn val="ctr"/>
        <c:lblOffset val="100"/>
      </c:catAx>
      <c:valAx>
        <c:axId val="902520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3859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5605611128782029"/>
          <c:y val="0.29806833356356777"/>
          <c:w val="0.84232365145228305"/>
          <c:h val="0.59489157107445201"/>
        </c:manualLayout>
      </c:layout>
      <c:barChart>
        <c:barDir val="col"/>
        <c:grouping val="clustered"/>
        <c:ser>
          <c:idx val="0"/>
          <c:order val="0"/>
          <c:tx>
            <c:strRef>
              <c:f>'[Regla Marina - Coleta de dados CA final (1).xlsx]Indicadores'!$C$27</c:f>
              <c:strCache>
                <c:ptCount val="1"/>
                <c:pt idx="0">
                  <c:v>Proporção de mulheres com mamografia alterada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'[Regla Marina - Coleta de dados CA final (1).xlsx]Indicadores'!$D$26:$F$26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'[Regla Marina - Coleta de dados CA final (1).xlsx]Indicadores'!$D$27:$F$27</c:f>
              <c:numCache>
                <c:formatCode>0.0%</c:formatCode>
                <c:ptCount val="3"/>
                <c:pt idx="0">
                  <c:v>0.33333333333333331</c:v>
                </c:pt>
                <c:pt idx="1">
                  <c:v>0.1428571428571429</c:v>
                </c:pt>
                <c:pt idx="2">
                  <c:v>0</c:v>
                </c:pt>
              </c:numCache>
            </c:numRef>
          </c:val>
        </c:ser>
        <c:dLbls/>
        <c:axId val="90907008"/>
        <c:axId val="90908544"/>
      </c:barChart>
      <c:catAx>
        <c:axId val="909070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908544"/>
        <c:crosses val="autoZero"/>
        <c:auto val="1"/>
        <c:lblAlgn val="ctr"/>
        <c:lblOffset val="100"/>
      </c:catAx>
      <c:valAx>
        <c:axId val="909085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9070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421065399943899"/>
          <c:y val="0.31854838709677824"/>
          <c:w val="0.83789559816571335"/>
          <c:h val="0.55241935483870996"/>
        </c:manualLayout>
      </c:layout>
      <c:barChart>
        <c:barDir val="col"/>
        <c:grouping val="clustered"/>
        <c:ser>
          <c:idx val="0"/>
          <c:order val="0"/>
          <c:tx>
            <c:strRef>
              <c:f>'[Regla Marina - Coleta de dados CA final (1).xlsx]Indicadores'!$C$42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'[Regla Marina - Coleta de dados CA final (1).xlsx]Indicadores'!$D$41:$F$41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'[Regla Marina - Coleta de dados CA final (1).xlsx]Indicadores'!$D$42:$F$42</c:f>
              <c:numCache>
                <c:formatCode>0.0%</c:formatCode>
                <c:ptCount val="3"/>
                <c:pt idx="0">
                  <c:v>0.90277777777777779</c:v>
                </c:pt>
                <c:pt idx="1">
                  <c:v>0.89705882352941191</c:v>
                </c:pt>
                <c:pt idx="2">
                  <c:v>0.92441860465116277</c:v>
                </c:pt>
              </c:numCache>
            </c:numRef>
          </c:val>
        </c:ser>
        <c:dLbls/>
        <c:axId val="90958080"/>
        <c:axId val="90968064"/>
      </c:barChart>
      <c:catAx>
        <c:axId val="909580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968064"/>
        <c:crosses val="autoZero"/>
        <c:auto val="1"/>
        <c:lblAlgn val="ctr"/>
        <c:lblOffset val="100"/>
      </c:catAx>
      <c:valAx>
        <c:axId val="9096806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9580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974789915966295"/>
          <c:y val="0.26693227091633481"/>
          <c:w val="0.8361344537815133"/>
          <c:h val="0.60956175298804804"/>
        </c:manualLayout>
      </c:layout>
      <c:barChart>
        <c:barDir val="col"/>
        <c:grouping val="clustered"/>
        <c:ser>
          <c:idx val="0"/>
          <c:order val="0"/>
          <c:tx>
            <c:strRef>
              <c:f>'[Regla Marina - Coleta de dados CA final (1).xlsx]Indicadores'!$C$47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'[Regla Marina - Coleta de dados CA final (1).xlsx]Indicadores'!$D$46:$F$46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'[Regla Marina - Coleta de dados CA final (1).xlsx]Indicadores'!$D$47:$F$47</c:f>
              <c:numCache>
                <c:formatCode>0.0%</c:formatCode>
                <c:ptCount val="3"/>
                <c:pt idx="0">
                  <c:v>0.63333333333333341</c:v>
                </c:pt>
                <c:pt idx="1">
                  <c:v>0.65555555555555578</c:v>
                </c:pt>
                <c:pt idx="2">
                  <c:v>0.70588235294117663</c:v>
                </c:pt>
              </c:numCache>
            </c:numRef>
          </c:val>
        </c:ser>
        <c:dLbls/>
        <c:axId val="91025792"/>
        <c:axId val="91027328"/>
      </c:barChart>
      <c:catAx>
        <c:axId val="910257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027328"/>
        <c:crosses val="autoZero"/>
        <c:auto val="1"/>
        <c:lblAlgn val="ctr"/>
        <c:lblOffset val="100"/>
      </c:catAx>
      <c:valAx>
        <c:axId val="9102732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0257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01773-64A2-4382-8660-A659EE3080E2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743E4-7622-4909-B324-0B8056AC85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356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6181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884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276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333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17122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615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4141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301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058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566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005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8515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78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384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369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140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092B-6163-469C-9481-FEAB407F29A6}" type="datetimeFigureOut">
              <a:rPr lang="pt-BR" smtClean="0"/>
              <a:pPr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054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  <p:sldLayoutId id="2147484248" r:id="rId15"/>
    <p:sldLayoutId id="21474842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02541"/>
            <a:ext cx="12192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endParaRPr lang="pt-BR" b="1" dirty="0" smtClean="0">
              <a:cs typeface="Arial" panose="020B0604020202020204" pitchFamily="34" charset="0"/>
            </a:endParaRPr>
          </a:p>
          <a:p>
            <a:pPr lvl="0" algn="ctr"/>
            <a:r>
              <a:rPr lang="pt-BR" b="1" dirty="0" smtClean="0">
                <a:cs typeface="Arial" panose="020B0604020202020204" pitchFamily="34" charset="0"/>
              </a:rPr>
              <a:t>UNIVERSIDADE </a:t>
            </a:r>
            <a:r>
              <a:rPr lang="pt-BR" b="1" dirty="0">
                <a:cs typeface="Arial" panose="020B0604020202020204" pitchFamily="34" charset="0"/>
              </a:rPr>
              <a:t>ABERTA DO SUS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UNIVERSIDADE FEDERAL DE PELOTAS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Especialização em Saúde da Família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Modalidade a Distância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Turma 8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0800000" flipV="1">
            <a:off x="1040778" y="2410281"/>
            <a:ext cx="96272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sz="2400" b="1" dirty="0" smtClean="0"/>
              <a:t>Melhoria </a:t>
            </a:r>
            <a:r>
              <a:rPr lang="pt-BR" sz="2400" b="1" dirty="0" smtClean="0"/>
              <a:t>do Programa </a:t>
            </a:r>
            <a:r>
              <a:rPr lang="pt-BR" sz="2400" b="1" dirty="0"/>
              <a:t>de Prevenção do Câncer de Colo de Útero e Controle do Câncer de </a:t>
            </a:r>
            <a:r>
              <a:rPr lang="pt-BR" sz="2400" b="1" dirty="0" smtClean="0"/>
              <a:t>Mama na</a:t>
            </a:r>
            <a:r>
              <a:rPr lang="pt-BR" sz="2400" b="1" dirty="0" smtClean="0">
                <a:latin typeface="+mn-lt"/>
              </a:rPr>
              <a:t> UBS </a:t>
            </a:r>
            <a:r>
              <a:rPr lang="pt-BR" sz="2400" b="1" dirty="0">
                <a:latin typeface="+mn-lt"/>
              </a:rPr>
              <a:t>Gaúcha, Lagoa Vermelha/RS</a:t>
            </a:r>
            <a:r>
              <a:rPr lang="pt-BR" sz="2400" b="1" dirty="0"/>
              <a:t>.</a:t>
            </a:r>
            <a:endParaRPr lang="pt-BR" sz="2400" dirty="0"/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4231676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pt-BR" sz="2000" b="1" dirty="0" err="1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Especializanda</a:t>
            </a:r>
            <a:r>
              <a:rPr lang="pt-BR" sz="20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Regla Marina Duarte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Orientadora: Débora Zanutto Cardillo</a:t>
            </a:r>
            <a:endParaRPr lang="pt-BR" sz="2000" b="1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12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1200" b="1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1200" b="1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Pelotas, 2015</a:t>
            </a:r>
            <a:endParaRPr lang="pt-BR" sz="2000" dirty="0"/>
          </a:p>
        </p:txBody>
      </p:sp>
      <p:pic>
        <p:nvPicPr>
          <p:cNvPr id="9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1533977" y="637923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218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cs typeface="Arial" panose="020B0604020202020204" pitchFamily="34" charset="0"/>
              </a:rPr>
              <a:t>Metodologia/Ações</a:t>
            </a:r>
            <a:endParaRPr lang="pt-BR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Agendamento de consultas;</a:t>
            </a:r>
          </a:p>
          <a:p>
            <a:r>
              <a:rPr lang="pt-BR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Identificação das faltosas </a:t>
            </a:r>
            <a:r>
              <a:rPr lang="pt-BR" sz="3200" dirty="0">
                <a:solidFill>
                  <a:schemeClr val="tx1"/>
                </a:solidFill>
                <a:cs typeface="Arial" panose="020B0604020202020204" pitchFamily="34" charset="0"/>
              </a:rPr>
              <a:t>e busca ativa;</a:t>
            </a:r>
          </a:p>
          <a:p>
            <a:r>
              <a:rPr lang="pt-BR" sz="3200" dirty="0">
                <a:solidFill>
                  <a:schemeClr val="tx1"/>
                </a:solidFill>
                <a:cs typeface="Arial" panose="020B0604020202020204" pitchFamily="34" charset="0"/>
              </a:rPr>
              <a:t>Atividade educativa com população;</a:t>
            </a:r>
          </a:p>
          <a:p>
            <a:r>
              <a:rPr lang="pt-BR" sz="3200" dirty="0">
                <a:solidFill>
                  <a:schemeClr val="tx1"/>
                </a:solidFill>
                <a:cs typeface="Arial" panose="020B0604020202020204" pitchFamily="34" charset="0"/>
              </a:rPr>
              <a:t>Reuniões de equipe;</a:t>
            </a:r>
          </a:p>
          <a:p>
            <a:r>
              <a:rPr lang="pt-BR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Monitoramento;</a:t>
            </a:r>
            <a:endParaRPr lang="pt-BR" sz="3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Avaliação.</a:t>
            </a:r>
            <a:endParaRPr lang="pt-BR" sz="3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010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93684" y="2085868"/>
            <a:ext cx="11063316" cy="5529791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cs typeface="Arial" panose="020B0604020202020204" pitchFamily="34" charset="0"/>
              </a:rPr>
              <a:t>MONITORAMENTO E AVALIAÇÃO</a:t>
            </a:r>
            <a:r>
              <a:rPr lang="pt-BR" sz="2800" dirty="0">
                <a:cs typeface="Arial" panose="020B0604020202020204" pitchFamily="34" charset="0"/>
              </a:rPr>
              <a:t> </a:t>
            </a:r>
          </a:p>
          <a:p>
            <a:r>
              <a:rPr lang="pt-B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Cobertura</a:t>
            </a:r>
          </a:p>
          <a:p>
            <a:r>
              <a:rPr lang="pt-B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Adequabilidade das amostras coletadas</a:t>
            </a: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Periodicidade e resultados dos exames</a:t>
            </a: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Registros das informações</a:t>
            </a: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Avaliação de risco</a:t>
            </a: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Orientações sobre </a:t>
            </a:r>
            <a:r>
              <a:rPr lang="pt-B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DST      </a:t>
            </a:r>
          </a:p>
          <a:p>
            <a:endParaRPr lang="pt-BR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b="1" dirty="0" smtClean="0">
                <a:cs typeface="Arial" panose="020B0604020202020204" pitchFamily="34" charset="0"/>
              </a:rPr>
              <a:t>ORGANIZAÇÃO </a:t>
            </a:r>
            <a:r>
              <a:rPr lang="pt-BR" sz="2800" b="1" dirty="0">
                <a:cs typeface="Arial" panose="020B0604020202020204" pitchFamily="34" charset="0"/>
              </a:rPr>
              <a:t>E GESTÃO DO </a:t>
            </a:r>
            <a:r>
              <a:rPr lang="pt-BR" sz="2800" b="1" dirty="0" smtClean="0">
                <a:cs typeface="Arial" panose="020B0604020202020204" pitchFamily="34" charset="0"/>
              </a:rPr>
              <a:t>SERVIÇO</a:t>
            </a:r>
          </a:p>
          <a:p>
            <a:r>
              <a:rPr lang="pt-B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Acolhimento  </a:t>
            </a:r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e cadastro </a:t>
            </a: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Organizar arquivo dos resultados</a:t>
            </a: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Visitas domiciliares para busca de </a:t>
            </a:r>
            <a:r>
              <a:rPr lang="pt-B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faltosas </a:t>
            </a:r>
          </a:p>
          <a:p>
            <a:r>
              <a:rPr lang="pt-B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Planilha/registro específico</a:t>
            </a:r>
          </a:p>
          <a:p>
            <a:r>
              <a:rPr lang="pt-B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Identificação de risco e acompanhamento diferenciado</a:t>
            </a:r>
          </a:p>
          <a:p>
            <a:r>
              <a:rPr lang="pt-B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Distribuição de preservativos      </a:t>
            </a:r>
            <a:r>
              <a:rPr lang="pt-BR" sz="28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Font typeface="Wingdings 3" charset="2"/>
              <a:buNone/>
            </a:pPr>
            <a:r>
              <a:rPr lang="pt-BR" sz="28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pt-BR" dirty="0" smtClean="0"/>
          </a:p>
          <a:p>
            <a:pPr marL="0" indent="0">
              <a:buFont typeface="Wingdings 3" charset="2"/>
              <a:buNone/>
            </a:pPr>
            <a:endParaRPr lang="pt-BR" dirty="0" smtClean="0"/>
          </a:p>
          <a:p>
            <a:pPr marL="0" indent="0">
              <a:buFont typeface="Wingdings 3" charset="2"/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Metodologia/Ações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7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0954" y="365126"/>
            <a:ext cx="10462846" cy="1018198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Metodologia/Ações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069" y="1430214"/>
            <a:ext cx="11848011" cy="5287109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pt-BR" sz="9600" b="1" dirty="0" smtClean="0">
                <a:solidFill>
                  <a:schemeClr val="tx1"/>
                </a:solidFill>
              </a:rPr>
              <a:t>Engajamento público</a:t>
            </a:r>
            <a:endParaRPr lang="pt-BR" sz="9600" dirty="0">
              <a:solidFill>
                <a:schemeClr val="tx1"/>
              </a:solidFill>
            </a:endParaRPr>
          </a:p>
          <a:p>
            <a:r>
              <a:rPr lang="pt-BR" sz="9600" dirty="0">
                <a:solidFill>
                  <a:schemeClr val="tx1"/>
                </a:solidFill>
              </a:rPr>
              <a:t> Reuniões com a  comunidade sobre</a:t>
            </a:r>
            <a:r>
              <a:rPr lang="pt-BR" sz="9600" dirty="0" smtClean="0">
                <a:solidFill>
                  <a:schemeClr val="tx1"/>
                </a:solidFill>
              </a:rPr>
              <a:t>:</a:t>
            </a:r>
            <a:endParaRPr lang="pt-BR" sz="9600" dirty="0">
              <a:solidFill>
                <a:schemeClr val="tx1"/>
              </a:solidFill>
            </a:endParaRPr>
          </a:p>
          <a:p>
            <a:pPr lvl="0"/>
            <a:r>
              <a:rPr lang="pt-BR" sz="9600" dirty="0">
                <a:solidFill>
                  <a:schemeClr val="tx1"/>
                </a:solidFill>
              </a:rPr>
              <a:t>Importância de realização </a:t>
            </a:r>
            <a:r>
              <a:rPr lang="pt-BR" sz="9600" dirty="0" smtClean="0">
                <a:solidFill>
                  <a:schemeClr val="tx1"/>
                </a:solidFill>
              </a:rPr>
              <a:t>dos exames.                                                                                      </a:t>
            </a:r>
            <a:endParaRPr lang="pt-BR" sz="9600" dirty="0">
              <a:solidFill>
                <a:schemeClr val="tx1"/>
              </a:solidFill>
            </a:endParaRPr>
          </a:p>
          <a:p>
            <a:pPr lvl="0"/>
            <a:r>
              <a:rPr lang="pt-BR" sz="9600" dirty="0" smtClean="0">
                <a:solidFill>
                  <a:schemeClr val="tx1"/>
                </a:solidFill>
              </a:rPr>
              <a:t>Compartilhar indicadores de qualidade.</a:t>
            </a:r>
            <a:endParaRPr lang="pt-BR" sz="9600" dirty="0">
              <a:solidFill>
                <a:schemeClr val="tx1"/>
              </a:solidFill>
            </a:endParaRPr>
          </a:p>
          <a:p>
            <a:pPr lvl="0"/>
            <a:r>
              <a:rPr lang="pt-BR" sz="9600" dirty="0" smtClean="0">
                <a:solidFill>
                  <a:schemeClr val="tx1"/>
                </a:solidFill>
              </a:rPr>
              <a:t>Esclarecer periodicidade e tempo de espera dos exames.</a:t>
            </a:r>
            <a:endParaRPr lang="pt-BR" sz="9600" dirty="0">
              <a:solidFill>
                <a:schemeClr val="tx1"/>
              </a:solidFill>
            </a:endParaRPr>
          </a:p>
          <a:p>
            <a:pPr lvl="0"/>
            <a:r>
              <a:rPr lang="pt-BR" sz="9600" dirty="0" smtClean="0">
                <a:solidFill>
                  <a:schemeClr val="tx1"/>
                </a:solidFill>
              </a:rPr>
              <a:t>Direito de solicitação de segunda via.</a:t>
            </a:r>
            <a:endParaRPr lang="pt-BR" sz="9600" dirty="0">
              <a:solidFill>
                <a:schemeClr val="tx1"/>
              </a:solidFill>
            </a:endParaRPr>
          </a:p>
          <a:p>
            <a:pPr lvl="0"/>
            <a:r>
              <a:rPr lang="pt-BR" sz="9600" dirty="0" smtClean="0">
                <a:solidFill>
                  <a:schemeClr val="tx1"/>
                </a:solidFill>
              </a:rPr>
              <a:t>Educação à saúde sobre sinais e fatores de risco.</a:t>
            </a:r>
          </a:p>
          <a:p>
            <a:pPr lvl="0"/>
            <a:r>
              <a:rPr lang="pt-BR" sz="9600" dirty="0" smtClean="0">
                <a:solidFill>
                  <a:schemeClr val="tx1"/>
                </a:solidFill>
              </a:rPr>
              <a:t>Incentivar uso de </a:t>
            </a:r>
            <a:r>
              <a:rPr lang="pt-BR" sz="9600" dirty="0">
                <a:solidFill>
                  <a:schemeClr val="tx1"/>
                </a:solidFill>
              </a:rPr>
              <a:t>preservativos, prática de atividade física </a:t>
            </a:r>
            <a:r>
              <a:rPr lang="pt-BR" sz="9600" dirty="0" smtClean="0">
                <a:solidFill>
                  <a:schemeClr val="tx1"/>
                </a:solidFill>
              </a:rPr>
              <a:t>regular e </a:t>
            </a:r>
            <a:r>
              <a:rPr lang="pt-BR" sz="9600" dirty="0">
                <a:solidFill>
                  <a:schemeClr val="tx1"/>
                </a:solidFill>
              </a:rPr>
              <a:t>hábitos alimentares </a:t>
            </a:r>
            <a:r>
              <a:rPr lang="pt-BR" sz="9600" dirty="0" smtClean="0">
                <a:solidFill>
                  <a:schemeClr val="tx1"/>
                </a:solidFill>
              </a:rPr>
              <a:t>saudáveis.</a:t>
            </a:r>
          </a:p>
          <a:p>
            <a:pPr lvl="0"/>
            <a:endParaRPr lang="pt-BR" sz="9600" dirty="0" smtClean="0">
              <a:solidFill>
                <a:schemeClr val="tx1"/>
              </a:solidFill>
            </a:endParaRPr>
          </a:p>
          <a:p>
            <a:pPr lvl="0"/>
            <a:endParaRPr lang="pt-BR" sz="9600" dirty="0" smtClean="0">
              <a:solidFill>
                <a:schemeClr val="tx1"/>
              </a:solidFill>
            </a:endParaRPr>
          </a:p>
          <a:p>
            <a:pPr lvl="0"/>
            <a:endParaRPr lang="pt-BR" sz="9600" dirty="0">
              <a:solidFill>
                <a:schemeClr val="tx1"/>
              </a:solidFill>
            </a:endParaRPr>
          </a:p>
          <a:p>
            <a:endParaRPr lang="pt-BR" sz="9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9600" b="1" dirty="0" smtClean="0">
                <a:solidFill>
                  <a:schemeClr val="tx1"/>
                </a:solidFill>
              </a:rPr>
              <a:t>Qualificação </a:t>
            </a:r>
            <a:r>
              <a:rPr lang="pt-BR" sz="9600" b="1" dirty="0">
                <a:solidFill>
                  <a:schemeClr val="tx1"/>
                </a:solidFill>
              </a:rPr>
              <a:t>da  prática </a:t>
            </a:r>
            <a:r>
              <a:rPr lang="pt-BR" sz="9600" b="1" dirty="0" smtClean="0">
                <a:solidFill>
                  <a:schemeClr val="tx1"/>
                </a:solidFill>
              </a:rPr>
              <a:t>clínica</a:t>
            </a:r>
            <a:endParaRPr lang="pt-BR" sz="9600" dirty="0">
              <a:solidFill>
                <a:schemeClr val="tx1"/>
              </a:solidFill>
            </a:endParaRPr>
          </a:p>
          <a:p>
            <a:r>
              <a:rPr lang="pt-BR" sz="9600" dirty="0">
                <a:solidFill>
                  <a:schemeClr val="tx1"/>
                </a:solidFill>
              </a:rPr>
              <a:t>Capacitações da equipe sobre:                 </a:t>
            </a:r>
          </a:p>
          <a:p>
            <a:pPr lvl="0"/>
            <a:r>
              <a:rPr lang="pt-BR" sz="9600" dirty="0">
                <a:solidFill>
                  <a:schemeClr val="tx1"/>
                </a:solidFill>
              </a:rPr>
              <a:t>atribuição </a:t>
            </a:r>
            <a:r>
              <a:rPr lang="pt-BR" sz="9600" dirty="0" smtClean="0">
                <a:solidFill>
                  <a:schemeClr val="tx1"/>
                </a:solidFill>
              </a:rPr>
              <a:t>profissional</a:t>
            </a:r>
          </a:p>
          <a:p>
            <a:pPr lvl="0"/>
            <a:r>
              <a:rPr lang="pt-BR" sz="9600" dirty="0" smtClean="0">
                <a:solidFill>
                  <a:schemeClr val="tx1"/>
                </a:solidFill>
              </a:rPr>
              <a:t>Protocolos</a:t>
            </a:r>
            <a:endParaRPr lang="pt-BR" sz="9600" dirty="0">
              <a:solidFill>
                <a:schemeClr val="tx1"/>
              </a:solidFill>
            </a:endParaRPr>
          </a:p>
          <a:p>
            <a:pPr lvl="0"/>
            <a:r>
              <a:rPr lang="pt-BR" sz="9600" dirty="0">
                <a:solidFill>
                  <a:schemeClr val="tx1"/>
                </a:solidFill>
              </a:rPr>
              <a:t>para a busca ativa por parte dos ACS                                                                                                                                                    </a:t>
            </a:r>
          </a:p>
          <a:p>
            <a:pPr lvl="0"/>
            <a:r>
              <a:rPr lang="pt-BR" sz="9600" dirty="0">
                <a:solidFill>
                  <a:schemeClr val="tx1"/>
                </a:solidFill>
              </a:rPr>
              <a:t>Preenchimento dos registros </a:t>
            </a:r>
            <a:r>
              <a:rPr lang="pt-BR" sz="9600" dirty="0" smtClean="0">
                <a:solidFill>
                  <a:schemeClr val="tx1"/>
                </a:solidFill>
              </a:rPr>
              <a:t>específicos</a:t>
            </a:r>
          </a:p>
          <a:p>
            <a:pPr lvl="0"/>
            <a:r>
              <a:rPr lang="pt-BR" sz="9600" dirty="0" smtClean="0">
                <a:solidFill>
                  <a:schemeClr val="tx1"/>
                </a:solidFill>
              </a:rPr>
              <a:t>Avaliação e fatores de risco</a:t>
            </a:r>
          </a:p>
          <a:p>
            <a:pPr lvl="0"/>
            <a:r>
              <a:rPr lang="pt-BR" sz="9600" dirty="0" smtClean="0">
                <a:solidFill>
                  <a:schemeClr val="tx1"/>
                </a:solidFill>
              </a:rPr>
              <a:t>Prevenção de DST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t-BR" sz="9600" dirty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pt-BR" sz="96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457200" lvl="1" indent="0" algn="just">
              <a:buNone/>
            </a:pPr>
            <a:endParaRPr lang="pt-BR" sz="9600" dirty="0">
              <a:cs typeface="Arial" pitchFamily="34" charset="0"/>
            </a:endParaRPr>
          </a:p>
          <a:p>
            <a:pPr algn="just"/>
            <a:endParaRPr lang="pt-BR" sz="11200" b="1" dirty="0" smtClean="0"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695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754" y="341679"/>
            <a:ext cx="10515600" cy="1325563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LOGISTICA 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96462" y="1852246"/>
            <a:ext cx="990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sz="3200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771896" y="1491322"/>
            <a:ext cx="8962947" cy="4351338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Protocolo</a:t>
            </a:r>
            <a:r>
              <a:rPr lang="pt-BR" sz="2800" dirty="0">
                <a:solidFill>
                  <a:schemeClr val="tx1"/>
                </a:solidFill>
              </a:rPr>
              <a:t>:  Protocolos de atenção à saúde da mulher (BRASIL, 2008) e Protocolo ou Manual Técnico: Atenção Integral à Mulher do Ministério da Saúde – (BRASIL, 2013</a:t>
            </a:r>
            <a:r>
              <a:rPr lang="pt-BR" sz="28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Ficha </a:t>
            </a:r>
            <a:r>
              <a:rPr lang="pt-BR" sz="2800" dirty="0" smtClean="0">
                <a:solidFill>
                  <a:schemeClr val="tx1"/>
                </a:solidFill>
              </a:rPr>
              <a:t>Espelho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Planilha coleta de dados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pt-BR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6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477" y="1098062"/>
            <a:ext cx="10921023" cy="2165838"/>
          </a:xfrm>
        </p:spPr>
        <p:txBody>
          <a:bodyPr>
            <a:normAutofit fontScale="92500" lnSpcReduction="10000"/>
          </a:bodyPr>
          <a:lstStyle/>
          <a:p>
            <a:endParaRPr lang="pt-BR" sz="1400" b="1" dirty="0" smtClean="0"/>
          </a:p>
          <a:p>
            <a:r>
              <a:rPr lang="pt-B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2600" dirty="0"/>
              <a:t>Ampliar a cobertura de detecção precoce do câncer de colo e do câncer de mama</a:t>
            </a:r>
            <a:endParaRPr lang="pt-BR" sz="2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solidFill>
                  <a:schemeClr val="tx1"/>
                </a:solidFill>
                <a:cs typeface="Arial" panose="020B0604020202020204" pitchFamily="34" charset="0"/>
              </a:rPr>
              <a:t>Meta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1.1 </a:t>
            </a:r>
            <a:r>
              <a:rPr lang="pt-BR" sz="2200" dirty="0" smtClean="0">
                <a:solidFill>
                  <a:schemeClr val="tx1"/>
                </a:solidFill>
              </a:rPr>
              <a:t>Ampliar </a:t>
            </a:r>
            <a:r>
              <a:rPr lang="pt-BR" sz="2200" dirty="0">
                <a:solidFill>
                  <a:schemeClr val="tx1"/>
                </a:solidFill>
              </a:rPr>
              <a:t>a cobertura de detecção precoce do câncer de colo de útero das mulheres na faixa etária entre 25 e 64 anos de idade para 80</a:t>
            </a:r>
            <a:r>
              <a:rPr lang="pt-BR" sz="2200" dirty="0" smtClean="0">
                <a:solidFill>
                  <a:schemeClr val="tx1"/>
                </a:solidFill>
              </a:rPr>
              <a:t>%.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5177641"/>
              </p:ext>
            </p:extLst>
          </p:nvPr>
        </p:nvGraphicFramePr>
        <p:xfrm>
          <a:off x="220788" y="3434156"/>
          <a:ext cx="4754880" cy="26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588000" y="386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461000" y="3434156"/>
            <a:ext cx="56515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b="1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  <a:cs typeface="Arial" panose="020B0604020202020204" pitchFamily="34" charset="0"/>
              </a:rPr>
              <a:t>Dificuldades: </a:t>
            </a:r>
          </a:p>
          <a:p>
            <a:r>
              <a:rPr lang="pt-BR" b="1" dirty="0" smtClean="0">
                <a:solidFill>
                  <a:schemeClr val="tx1"/>
                </a:solidFill>
                <a:cs typeface="Arial" panose="020B0604020202020204" pitchFamily="34" charset="0"/>
              </a:rPr>
              <a:t>Falta de agentes comunitários de saúde</a:t>
            </a:r>
          </a:p>
          <a:p>
            <a:r>
              <a:rPr lang="pt-BR" b="1" dirty="0" smtClean="0">
                <a:solidFill>
                  <a:schemeClr val="tx1"/>
                </a:solidFill>
                <a:cs typeface="Arial" panose="020B0604020202020204" pitchFamily="34" charset="0"/>
              </a:rPr>
              <a:t>Atraso na chegada dos resultados à unidade</a:t>
            </a:r>
          </a:p>
          <a:p>
            <a:r>
              <a:rPr lang="pt-BR" b="1" dirty="0" smtClean="0">
                <a:solidFill>
                  <a:schemeClr val="tx1"/>
                </a:solidFill>
                <a:cs typeface="Arial" panose="020B0604020202020204" pitchFamily="34" charset="0"/>
              </a:rPr>
              <a:t>Resistencia das mulheres maiores de 50 anos a realizar a coleta, tivemos 44 mulheres na faixa 50 a 64 anos.  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1477" y="6387068"/>
            <a:ext cx="507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Resultado: Total 56 (7%),</a:t>
            </a:r>
            <a:r>
              <a:rPr lang="pt-BR" dirty="0"/>
              <a:t> </a:t>
            </a:r>
            <a:r>
              <a:rPr lang="pt-BR" dirty="0" smtClean="0"/>
              <a:t>153(19,1%), </a:t>
            </a:r>
            <a:r>
              <a:rPr lang="pt-BR" dirty="0" smtClean="0"/>
              <a:t>251(34%)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68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91477" y="1098062"/>
            <a:ext cx="11416323" cy="21658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Meta 1.2 </a:t>
            </a:r>
            <a:r>
              <a:rPr lang="pt-BR" sz="2400" dirty="0" smtClean="0">
                <a:solidFill>
                  <a:schemeClr val="tx1"/>
                </a:solidFill>
              </a:rPr>
              <a:t>Ampliar a cobertura de detecção precoce do câncer de </a:t>
            </a:r>
            <a:r>
              <a:rPr lang="pt-BR" sz="2400" dirty="0" smtClean="0"/>
              <a:t> </a:t>
            </a:r>
            <a:r>
              <a:rPr lang="pt-BR" sz="2400" dirty="0"/>
              <a:t>mama das mulheres na faixa etária entre 50 e 69 anos de idade para 75</a:t>
            </a:r>
            <a:r>
              <a:rPr lang="pt-BR" sz="2400" dirty="0" smtClean="0"/>
              <a:t>%.</a:t>
            </a:r>
            <a:endParaRPr lang="pt-BR" sz="2400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72100" y="2384108"/>
            <a:ext cx="6498912" cy="10811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buNone/>
            </a:pPr>
            <a:r>
              <a:rPr lang="pt-BR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Dificuldades</a:t>
            </a:r>
          </a:p>
          <a:p>
            <a:pPr marL="342900" lvl="8" indent="-342900"/>
            <a:r>
              <a:rPr lang="pt-BR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Realização das mamografias fora do município.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6400" y="4699000"/>
            <a:ext cx="383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12(3.1%), 35(9,1%), 82(</a:t>
            </a:r>
            <a:r>
              <a:rPr lang="pt-BR" dirty="0"/>
              <a:t>19,7</a:t>
            </a:r>
            <a:r>
              <a:rPr lang="pt-BR" dirty="0" smtClean="0"/>
              <a:t>%)</a:t>
            </a:r>
            <a:endParaRPr lang="pt-BR" dirty="0"/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7766531"/>
              </p:ext>
            </p:extLst>
          </p:nvPr>
        </p:nvGraphicFramePr>
        <p:xfrm>
          <a:off x="406400" y="2061140"/>
          <a:ext cx="4735830" cy="251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439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2979" y="541421"/>
            <a:ext cx="11381873" cy="6023152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Objetivo </a:t>
            </a:r>
            <a:r>
              <a:rPr lang="pt-BR" sz="2400" b="1" dirty="0" smtClean="0">
                <a:solidFill>
                  <a:schemeClr val="tx1"/>
                </a:solidFill>
              </a:rPr>
              <a:t>2</a:t>
            </a:r>
            <a:r>
              <a:rPr lang="pt-BR" sz="2400" dirty="0" smtClean="0"/>
              <a:t> </a:t>
            </a:r>
            <a:r>
              <a:rPr lang="pt-BR" sz="2400" dirty="0">
                <a:solidFill>
                  <a:schemeClr val="tx1"/>
                </a:solidFill>
              </a:rPr>
              <a:t>Melhorar a qualidade do atendimento das mulheres que realizam detecção precoce de câncer de colo de útero e de mama na unidade de </a:t>
            </a:r>
            <a:r>
              <a:rPr lang="pt-BR" sz="2400" dirty="0" smtClean="0">
                <a:solidFill>
                  <a:schemeClr val="tx1"/>
                </a:solidFill>
              </a:rPr>
              <a:t>saúde</a:t>
            </a:r>
          </a:p>
          <a:p>
            <a:endParaRPr lang="pt-BR" sz="2400" dirty="0">
              <a:solidFill>
                <a:schemeClr val="tx1"/>
              </a:solidFill>
            </a:endParaRPr>
          </a:p>
          <a:p>
            <a:r>
              <a:rPr lang="pt-BR" sz="2200" dirty="0" smtClean="0">
                <a:solidFill>
                  <a:schemeClr val="tx1"/>
                </a:solidFill>
              </a:rPr>
              <a:t>Meta </a:t>
            </a:r>
            <a:r>
              <a:rPr lang="pt-BR" sz="2200" dirty="0">
                <a:solidFill>
                  <a:schemeClr val="tx1"/>
                </a:solidFill>
              </a:rPr>
              <a:t>2.1: Obter 100 % de coleta de amostras satisfatórias do exame citopatológico de colo de útero.  </a:t>
            </a:r>
            <a:endParaRPr lang="pt-BR" sz="2200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/>
              <a:t>Total: 100</a:t>
            </a:r>
            <a:r>
              <a:rPr lang="pt-BR" dirty="0"/>
              <a:t>% (56 mulheres</a:t>
            </a:r>
            <a:r>
              <a:rPr lang="pt-BR" dirty="0" smtClean="0"/>
              <a:t>),  100% (153 mulheres) e no 3º. </a:t>
            </a:r>
            <a:r>
              <a:rPr lang="pt-BR" dirty="0"/>
              <a:t>m</a:t>
            </a:r>
            <a:r>
              <a:rPr lang="pt-BR" dirty="0" smtClean="0"/>
              <a:t>ês  uma </a:t>
            </a:r>
            <a:r>
              <a:rPr lang="pt-BR" dirty="0"/>
              <a:t>delas resultou insatisfatória pelo qual este indicador baixou a 99,6% (260 mulheres</a:t>
            </a:r>
            <a:r>
              <a:rPr lang="pt-BR" dirty="0" smtClean="0"/>
              <a:t>).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2003191621"/>
              </p:ext>
            </p:extLst>
          </p:nvPr>
        </p:nvGraphicFramePr>
        <p:xfrm>
          <a:off x="1530512" y="4020204"/>
          <a:ext cx="4545330" cy="236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223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497" y="74397"/>
            <a:ext cx="10810103" cy="1741801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Objetivo </a:t>
            </a:r>
            <a:r>
              <a:rPr lang="pt-BR" sz="2400" b="1" dirty="0">
                <a:solidFill>
                  <a:schemeClr val="tx1"/>
                </a:solidFill>
              </a:rPr>
              <a:t>3</a:t>
            </a:r>
            <a:r>
              <a:rPr lang="pt-BR" sz="2400" dirty="0">
                <a:solidFill>
                  <a:schemeClr val="tx1"/>
                </a:solidFill>
              </a:rPr>
              <a:t>: </a:t>
            </a:r>
            <a:r>
              <a:rPr lang="pt-BR" sz="2400" dirty="0" smtClean="0">
                <a:solidFill>
                  <a:schemeClr val="tx1"/>
                </a:solidFill>
              </a:rPr>
              <a:t>Melhorar </a:t>
            </a:r>
            <a:r>
              <a:rPr lang="pt-BR" sz="2400" dirty="0">
                <a:solidFill>
                  <a:schemeClr val="tx1"/>
                </a:solidFill>
              </a:rPr>
              <a:t>a adesão das mulheres à realização de exame citopatológico de colo de útero e mamografia</a:t>
            </a:r>
          </a:p>
          <a:p>
            <a:r>
              <a:rPr lang="pt-BR" sz="2000" dirty="0">
                <a:solidFill>
                  <a:schemeClr val="tx1"/>
                </a:solidFill>
              </a:rPr>
              <a:t>Meta 3.1: Identificar 100 % das mulheres com exame citopatológico alterado sem acompanhamento pela unidade de saúde. </a:t>
            </a:r>
            <a:endParaRPr lang="pt-BR" sz="2000" dirty="0" smtClean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4988859"/>
              </p:ext>
            </p:extLst>
          </p:nvPr>
        </p:nvGraphicFramePr>
        <p:xfrm>
          <a:off x="5916196" y="1416286"/>
          <a:ext cx="4362950" cy="224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079289" y="1672898"/>
            <a:ext cx="3328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 : </a:t>
            </a:r>
            <a:r>
              <a:rPr lang="pt-BR" dirty="0"/>
              <a:t>No </a:t>
            </a:r>
            <a:r>
              <a:rPr lang="pt-BR" dirty="0" smtClean="0"/>
              <a:t>mês 1 tivemos </a:t>
            </a:r>
            <a:r>
              <a:rPr lang="pt-BR" dirty="0"/>
              <a:t>3 </a:t>
            </a:r>
            <a:r>
              <a:rPr lang="pt-BR" dirty="0" smtClean="0"/>
              <a:t>mulheres (60%), no mês 2 foram 4 </a:t>
            </a:r>
            <a:r>
              <a:rPr lang="pt-BR" dirty="0"/>
              <a:t>mulheres </a:t>
            </a:r>
            <a:r>
              <a:rPr lang="pt-BR" dirty="0" smtClean="0"/>
              <a:t>(57,1%)</a:t>
            </a:r>
          </a:p>
          <a:p>
            <a:endParaRPr lang="pt-BR" dirty="0" smtClean="0"/>
          </a:p>
          <a:p>
            <a:r>
              <a:rPr lang="pt-BR" dirty="0" smtClean="0"/>
              <a:t>Dificuldades: Falta de agentes comunitários de saúde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220200" y="253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6702619"/>
              </p:ext>
            </p:extLst>
          </p:nvPr>
        </p:nvGraphicFramePr>
        <p:xfrm>
          <a:off x="5878286" y="4287996"/>
          <a:ext cx="4487803" cy="228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47701" y="3689649"/>
            <a:ext cx="111207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Meta 3.2: Identificar 100% das mulheres com mamografia alterada sem acompanhamento pela unidade de saúde 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56459" y="4644438"/>
            <a:ext cx="4153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 : </a:t>
            </a:r>
            <a:r>
              <a:rPr lang="pt-BR" dirty="0"/>
              <a:t>No caso das mamografias no primeiro mês tivemos 1 mulher para 33,3% e no segundo mês só uma mulher para 14,3%.</a:t>
            </a:r>
          </a:p>
          <a:p>
            <a:endParaRPr lang="pt-BR" dirty="0"/>
          </a:p>
          <a:p>
            <a:r>
              <a:rPr lang="pt-BR" dirty="0" smtClean="0"/>
              <a:t>Dificuldades: Falta de agentes comunitários.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038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256" y="136478"/>
            <a:ext cx="10997614" cy="6428095"/>
          </a:xfrm>
        </p:spPr>
        <p:txBody>
          <a:bodyPr>
            <a:normAutofit/>
          </a:bodyPr>
          <a:lstStyle/>
          <a:p>
            <a:endParaRPr lang="pt-BR" sz="2200" dirty="0" smtClean="0">
              <a:solidFill>
                <a:schemeClr val="tx1"/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</a:rPr>
              <a:t>Meta </a:t>
            </a:r>
            <a:r>
              <a:rPr lang="pt-BR" sz="2800" dirty="0">
                <a:solidFill>
                  <a:schemeClr val="tx1"/>
                </a:solidFill>
              </a:rPr>
              <a:t>3.3: Realizar busca ativa em 100 % de mulheres com exame citopatológico alterado sem acompanhamento pela unidade de </a:t>
            </a:r>
            <a:r>
              <a:rPr lang="pt-BR" sz="2800" dirty="0" smtClean="0">
                <a:solidFill>
                  <a:schemeClr val="tx1"/>
                </a:solidFill>
              </a:rPr>
              <a:t>saúde. </a:t>
            </a:r>
            <a:r>
              <a:rPr lang="pt-BR" sz="2800" dirty="0">
                <a:solidFill>
                  <a:schemeClr val="accent2"/>
                </a:solidFill>
              </a:rPr>
              <a:t>Meta atingida. </a:t>
            </a:r>
          </a:p>
          <a:p>
            <a:r>
              <a:rPr lang="pt-BR" sz="2200" dirty="0" smtClean="0">
                <a:solidFill>
                  <a:schemeClr val="tx1"/>
                </a:solidFill>
              </a:rPr>
              <a:t> Resultados:</a:t>
            </a:r>
            <a:r>
              <a:rPr lang="pt-BR" sz="2400" dirty="0" smtClean="0"/>
              <a:t> </a:t>
            </a:r>
            <a:r>
              <a:rPr lang="pt-BR" sz="2000" dirty="0">
                <a:solidFill>
                  <a:schemeClr val="tx1"/>
                </a:solidFill>
              </a:rPr>
              <a:t>busca ativa a 100% das mulheres que não retornaram. </a:t>
            </a:r>
            <a:r>
              <a:rPr lang="pt-BR" sz="2000" dirty="0" smtClean="0">
                <a:solidFill>
                  <a:schemeClr val="tx1"/>
                </a:solidFill>
              </a:rPr>
              <a:t>Foi </a:t>
            </a:r>
            <a:r>
              <a:rPr lang="pt-BR" sz="2000" dirty="0">
                <a:solidFill>
                  <a:schemeClr val="tx1"/>
                </a:solidFill>
              </a:rPr>
              <a:t>feito busca ativa de </a:t>
            </a:r>
            <a:r>
              <a:rPr lang="pt-BR" sz="2000" dirty="0" smtClean="0">
                <a:solidFill>
                  <a:schemeClr val="tx1"/>
                </a:solidFill>
              </a:rPr>
              <a:t>3 no mês 1, 4 no mês 2 e nenhuma no mês 3. mulheres </a:t>
            </a:r>
            <a:r>
              <a:rPr lang="pt-BR" sz="2000" dirty="0">
                <a:solidFill>
                  <a:schemeClr val="tx1"/>
                </a:solidFill>
              </a:rPr>
              <a:t>por via telefônica no começo da intervenção e depois com a chegada de duas agentes </a:t>
            </a:r>
            <a:r>
              <a:rPr lang="pt-BR" sz="2000" dirty="0" smtClean="0">
                <a:solidFill>
                  <a:schemeClr val="tx1"/>
                </a:solidFill>
              </a:rPr>
              <a:t>comunitárias </a:t>
            </a:r>
            <a:endParaRPr lang="pt-BR" sz="2200" dirty="0" smtClean="0">
              <a:solidFill>
                <a:schemeClr val="tx1"/>
              </a:solidFill>
            </a:endParaRPr>
          </a:p>
          <a:p>
            <a:endParaRPr lang="pt-BR" sz="2200" dirty="0" smtClean="0">
              <a:solidFill>
                <a:schemeClr val="accent2"/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</a:rPr>
              <a:t>Meta </a:t>
            </a:r>
            <a:r>
              <a:rPr lang="pt-BR" sz="2800" dirty="0">
                <a:solidFill>
                  <a:schemeClr val="tx1"/>
                </a:solidFill>
              </a:rPr>
              <a:t>3.4: Realizar busca ativa em 100% de mulheres com mamografia alterada sem acompanhamento pela unidade de </a:t>
            </a:r>
            <a:r>
              <a:rPr lang="pt-BR" sz="2800" dirty="0" smtClean="0">
                <a:solidFill>
                  <a:schemeClr val="tx1"/>
                </a:solidFill>
              </a:rPr>
              <a:t>saúde. </a:t>
            </a:r>
            <a:r>
              <a:rPr lang="pt-BR" sz="2800" dirty="0">
                <a:solidFill>
                  <a:schemeClr val="accent2"/>
                </a:solidFill>
              </a:rPr>
              <a:t>Meta atingida. </a:t>
            </a:r>
            <a:endParaRPr lang="pt-BR" sz="2800" dirty="0" smtClean="0">
              <a:solidFill>
                <a:schemeClr val="accent2"/>
              </a:solidFill>
            </a:endParaRPr>
          </a:p>
          <a:p>
            <a:r>
              <a:rPr lang="pt-BR" sz="2200" dirty="0" smtClean="0">
                <a:solidFill>
                  <a:schemeClr val="tx1"/>
                </a:solidFill>
              </a:rPr>
              <a:t>Resultados</a:t>
            </a:r>
            <a:r>
              <a:rPr lang="pt-BR" sz="2200" dirty="0">
                <a:solidFill>
                  <a:schemeClr val="tx1"/>
                </a:solidFill>
              </a:rPr>
              <a:t>: No </a:t>
            </a:r>
            <a:r>
              <a:rPr lang="pt-BR" sz="2200" dirty="0" smtClean="0">
                <a:solidFill>
                  <a:schemeClr val="tx1"/>
                </a:solidFill>
              </a:rPr>
              <a:t>caso das mulheres com mamografias alteradas foi feito a busca ativa a 1 mulher faltosa no mês 1 (100%) e no mês 2 de 1 mulher </a:t>
            </a:r>
            <a:r>
              <a:rPr lang="pt-BR" sz="2200" dirty="0">
                <a:solidFill>
                  <a:schemeClr val="tx1"/>
                </a:solidFill>
              </a:rPr>
              <a:t>(</a:t>
            </a:r>
            <a:r>
              <a:rPr lang="pt-BR" sz="2200" dirty="0" smtClean="0">
                <a:solidFill>
                  <a:schemeClr val="tx1"/>
                </a:solidFill>
              </a:rPr>
              <a:t>100%) e nenhuma no mês 3.</a:t>
            </a:r>
            <a:endParaRPr lang="pt-BR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399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255" y="381000"/>
            <a:ext cx="11708245" cy="3668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r>
              <a:rPr lang="pt-BR" sz="3000" b="1" dirty="0">
                <a:solidFill>
                  <a:schemeClr val="tx1"/>
                </a:solidFill>
              </a:rPr>
              <a:t>Objetivo 4: </a:t>
            </a:r>
            <a:r>
              <a:rPr lang="pt-BR" sz="3000" dirty="0">
                <a:solidFill>
                  <a:schemeClr val="tx1"/>
                </a:solidFill>
              </a:rPr>
              <a:t>Melhorar o registro das informações</a:t>
            </a:r>
          </a:p>
          <a:p>
            <a:endParaRPr lang="pt-BR" sz="2200" dirty="0" smtClean="0">
              <a:solidFill>
                <a:schemeClr val="tx1"/>
              </a:solidFill>
            </a:endParaRPr>
          </a:p>
          <a:p>
            <a:r>
              <a:rPr lang="pt-BR" sz="2200" dirty="0" smtClean="0">
                <a:solidFill>
                  <a:schemeClr val="tx1"/>
                </a:solidFill>
              </a:rPr>
              <a:t>Meta </a:t>
            </a:r>
            <a:r>
              <a:rPr lang="pt-BR" sz="2200" dirty="0">
                <a:solidFill>
                  <a:schemeClr val="tx1"/>
                </a:solidFill>
              </a:rPr>
              <a:t>4.1: Manter registro da coleta de exame citopatológico de colo de útero em registro específico em 100% das mulheres cadastradas 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graphicFrame>
        <p:nvGraphicFramePr>
          <p:cNvPr id="4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0125836"/>
              </p:ext>
            </p:extLst>
          </p:nvPr>
        </p:nvGraphicFramePr>
        <p:xfrm>
          <a:off x="528298" y="2867342"/>
          <a:ext cx="4554855" cy="236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63117" y="2956575"/>
            <a:ext cx="5128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Resultados: Total de 65(</a:t>
            </a:r>
            <a:r>
              <a:rPr lang="pt-BR" dirty="0"/>
              <a:t>90,3</a:t>
            </a:r>
            <a:r>
              <a:rPr lang="pt-BR" dirty="0" smtClean="0"/>
              <a:t>%) </a:t>
            </a:r>
            <a:r>
              <a:rPr lang="pt-BR" dirty="0"/>
              <a:t>no primeiro mês, no segundo </a:t>
            </a:r>
            <a:r>
              <a:rPr lang="pt-BR" dirty="0" smtClean="0"/>
              <a:t>mês 183(89,7%) e 318(</a:t>
            </a:r>
            <a:r>
              <a:rPr lang="pt-BR" dirty="0"/>
              <a:t>92,4 % </a:t>
            </a:r>
            <a:r>
              <a:rPr lang="pt-BR" dirty="0" smtClean="0"/>
              <a:t>) no terceiro mês.</a:t>
            </a:r>
          </a:p>
          <a:p>
            <a:endParaRPr lang="pt-BR" dirty="0"/>
          </a:p>
          <a:p>
            <a:r>
              <a:rPr lang="pt-BR" dirty="0" smtClean="0"/>
              <a:t>Dificuldades:</a:t>
            </a:r>
          </a:p>
          <a:p>
            <a:r>
              <a:rPr lang="pt-BR" dirty="0" smtClean="0"/>
              <a:t>Falta dos resultados dos exames nos prontuários das usuárias.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242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INTRODUÇÃO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08533"/>
            <a:ext cx="8596668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O </a:t>
            </a:r>
            <a:r>
              <a:rPr lang="pt-BR" sz="2200" dirty="0">
                <a:solidFill>
                  <a:schemeClr val="tx1"/>
                </a:solidFill>
                <a:cs typeface="Arial" panose="020B0604020202020204" pitchFamily="34" charset="0"/>
              </a:rPr>
              <a:t>foco de intervenção foi escolhido pela importância que tem para atenção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primária </a:t>
            </a:r>
            <a:r>
              <a:rPr lang="pt-BR" sz="2200" dirty="0">
                <a:solidFill>
                  <a:schemeClr val="tx1"/>
                </a:solidFill>
                <a:cs typeface="Arial" panose="020B0604020202020204" pitchFamily="34" charset="0"/>
              </a:rPr>
              <a:t>à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prevenção, detecção precoce </a:t>
            </a:r>
            <a:r>
              <a:rPr lang="pt-BR" sz="2200" dirty="0">
                <a:solidFill>
                  <a:schemeClr val="tx1"/>
                </a:solidFill>
                <a:cs typeface="Arial" panose="020B0604020202020204" pitchFamily="34" charset="0"/>
              </a:rPr>
              <a:t>e o controle destas doenças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O câncer no Brasil é um problema de saúde pública.</a:t>
            </a:r>
          </a:p>
          <a:p>
            <a:pPr marL="0" indent="0" algn="just">
              <a:buNone/>
            </a:pPr>
            <a:endParaRPr lang="pt-BR" sz="2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dirty="0">
                <a:solidFill>
                  <a:schemeClr val="tx1"/>
                </a:solidFill>
                <a:cs typeface="Arial" panose="020B0604020202020204" pitchFamily="34" charset="0"/>
              </a:rPr>
              <a:t>Os elevados índices de incidência e mortalidade por câncer do colo do útero e da mama no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Brasil na população feminina.</a:t>
            </a:r>
          </a:p>
          <a:p>
            <a:pPr marL="0" indent="0" algn="just">
              <a:buNone/>
            </a:pPr>
            <a:endParaRPr lang="pt-BR" sz="2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O câncer de mama ocupa o primeiro lugar e o câncer de colo de útero o terceiro lugar</a:t>
            </a:r>
            <a:r>
              <a:rPr lang="pt-BR" sz="2200" dirty="0" smtClean="0">
                <a:cs typeface="Arial" panose="020B0604020202020204" pitchFamily="34" charset="0"/>
              </a:rPr>
              <a:t>.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 (INCA 2015)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19865" y="1789723"/>
            <a:ext cx="283439" cy="14067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21945" y="3320781"/>
            <a:ext cx="283439" cy="14067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19864" y="4310181"/>
            <a:ext cx="283439" cy="14067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13148" y="5521760"/>
            <a:ext cx="283439" cy="14067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62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469" y="661464"/>
            <a:ext cx="10720754" cy="910492"/>
          </a:xfrm>
        </p:spPr>
        <p:txBody>
          <a:bodyPr/>
          <a:lstStyle/>
          <a:p>
            <a:r>
              <a:rPr lang="pt-BR" sz="2000" dirty="0">
                <a:solidFill>
                  <a:schemeClr val="tx1"/>
                </a:solidFill>
              </a:rPr>
              <a:t>Meta 4.2: Manter registro da realização da mamografia em registro específico em 100% das mulheres cadastradas 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141898"/>
              </p:ext>
            </p:extLst>
          </p:nvPr>
        </p:nvGraphicFramePr>
        <p:xfrm>
          <a:off x="628509" y="2187665"/>
          <a:ext cx="4184377" cy="2390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183164" y="1963827"/>
            <a:ext cx="557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Resultados: Total de 19(</a:t>
            </a:r>
            <a:r>
              <a:rPr lang="pt-BR" dirty="0"/>
              <a:t>63,3</a:t>
            </a:r>
            <a:r>
              <a:rPr lang="pt-BR" dirty="0" smtClean="0"/>
              <a:t>%) </a:t>
            </a:r>
            <a:r>
              <a:rPr lang="pt-BR" dirty="0"/>
              <a:t>registros adequados de mulheres </a:t>
            </a:r>
            <a:r>
              <a:rPr lang="pt-BR" dirty="0" smtClean="0"/>
              <a:t>no </a:t>
            </a:r>
            <a:r>
              <a:rPr lang="pt-BR" dirty="0"/>
              <a:t>primeiro mês, no segundo mês </a:t>
            </a:r>
            <a:r>
              <a:rPr lang="pt-BR" dirty="0" smtClean="0"/>
              <a:t>59</a:t>
            </a:r>
          </a:p>
          <a:p>
            <a:r>
              <a:rPr lang="pt-BR" dirty="0" smtClean="0"/>
              <a:t>( </a:t>
            </a:r>
            <a:r>
              <a:rPr lang="pt-BR" dirty="0"/>
              <a:t>65,6</a:t>
            </a:r>
            <a:r>
              <a:rPr lang="pt-BR" dirty="0" smtClean="0"/>
              <a:t>%) </a:t>
            </a:r>
            <a:r>
              <a:rPr lang="pt-BR" dirty="0"/>
              <a:t>e finalizamos com </a:t>
            </a:r>
            <a:r>
              <a:rPr lang="pt-BR" dirty="0" smtClean="0"/>
              <a:t>108 (70,6 %) </a:t>
            </a:r>
            <a:r>
              <a:rPr lang="pt-BR" dirty="0"/>
              <a:t>no terceiro </a:t>
            </a:r>
            <a:r>
              <a:rPr lang="pt-BR" dirty="0" smtClean="0"/>
              <a:t>mês.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35204" y="3338639"/>
            <a:ext cx="5157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Dificuldades: Falta de registros nos prontuários das usuárias</a:t>
            </a:r>
          </a:p>
          <a:p>
            <a:r>
              <a:rPr lang="pt-BR" dirty="0" smtClean="0"/>
              <a:t>Falta de registro específico de mamografias.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653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65101" y="416312"/>
            <a:ext cx="11188700" cy="630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tx1"/>
                </a:solidFill>
              </a:rPr>
              <a:t>Objetivo 5: </a:t>
            </a:r>
            <a:r>
              <a:rPr lang="pt-BR" sz="2400" dirty="0" smtClean="0">
                <a:solidFill>
                  <a:schemeClr val="tx1"/>
                </a:solidFill>
              </a:rPr>
              <a:t>Mapear as mulheres de risco para câncer de colo de útero e de mama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000" b="1" dirty="0" smtClean="0">
                <a:solidFill>
                  <a:schemeClr val="tx1"/>
                </a:solidFill>
              </a:rPr>
              <a:t>Meta 5.1:</a:t>
            </a:r>
            <a:r>
              <a:rPr lang="pt-BR" sz="2000" dirty="0" smtClean="0">
                <a:solidFill>
                  <a:schemeClr val="tx1"/>
                </a:solidFill>
              </a:rPr>
              <a:t> Pesquisar sinais de alerta para câncer de colo de útero em 100% das mulheres entre 25 e 64 anos (Dor e sangramento após relação sexual e/ou corrimento vaginal excessivo). </a:t>
            </a:r>
            <a:r>
              <a:rPr lang="pt-BR" sz="2000" dirty="0">
                <a:solidFill>
                  <a:schemeClr val="accent2"/>
                </a:solidFill>
              </a:rPr>
              <a:t>Meta atingida. </a:t>
            </a:r>
            <a:endParaRPr lang="pt-BR" sz="2000" dirty="0" smtClean="0">
              <a:solidFill>
                <a:schemeClr val="accent2"/>
              </a:solidFill>
            </a:endParaRPr>
          </a:p>
          <a:p>
            <a:r>
              <a:rPr lang="pt-BR" sz="2000" dirty="0">
                <a:solidFill>
                  <a:schemeClr val="tx1"/>
                </a:solidFill>
              </a:rPr>
              <a:t>No Mês 1 foram mapeadas 72(100%) mulheres para risco de câncer de colo de útero, mês 204(100%) mulheres e mês 3 344(100%) mulheres.</a:t>
            </a:r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000" b="1" dirty="0" smtClean="0">
                <a:solidFill>
                  <a:schemeClr val="tx1"/>
                </a:solidFill>
              </a:rPr>
              <a:t>Meta 5.2:</a:t>
            </a:r>
            <a:r>
              <a:rPr lang="pt-BR" sz="2000" dirty="0" smtClean="0">
                <a:solidFill>
                  <a:schemeClr val="tx1"/>
                </a:solidFill>
              </a:rPr>
              <a:t> Realizar avaliação de risco para câncer de mama em 100% das mulheres entre 50 e 69 anos. </a:t>
            </a:r>
            <a:r>
              <a:rPr lang="pt-BR" sz="2000" dirty="0">
                <a:solidFill>
                  <a:schemeClr val="accent2"/>
                </a:solidFill>
              </a:rPr>
              <a:t>Meta atingida. </a:t>
            </a:r>
            <a:endParaRPr lang="pt-BR" sz="2000" dirty="0" smtClean="0">
              <a:solidFill>
                <a:schemeClr val="accent2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Para risco de câncer de mama foram mapeadas 30(100%)mulheres  no mês 1, 90 mulheres(100%) no mês 2 e 153mulheres(100%) no mês 3.</a:t>
            </a:r>
          </a:p>
          <a:p>
            <a:endParaRPr lang="pt-BR" sz="2000" dirty="0">
              <a:solidFill>
                <a:srgbClr val="FF0000"/>
              </a:solidFill>
            </a:endParaRPr>
          </a:p>
          <a:p>
            <a:endParaRPr lang="pt-BR" sz="2000" dirty="0">
              <a:solidFill>
                <a:srgbClr val="FF0000"/>
              </a:solidFill>
            </a:endParaRPr>
          </a:p>
          <a:p>
            <a:pPr>
              <a:buFont typeface="Wingdings 3" charset="2"/>
              <a:buNone/>
            </a:pPr>
            <a:endParaRPr lang="pt-BR" sz="2000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7745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235" y="168343"/>
            <a:ext cx="10764253" cy="60986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2800" b="1" dirty="0">
                <a:solidFill>
                  <a:schemeClr val="tx1"/>
                </a:solidFill>
              </a:rPr>
              <a:t>Objetivo 6: </a:t>
            </a:r>
            <a:r>
              <a:rPr lang="pt-BR" sz="2800" dirty="0">
                <a:solidFill>
                  <a:schemeClr val="tx1"/>
                </a:solidFill>
              </a:rPr>
              <a:t>Promover a saúde das mulheres que realizam detecção precoce de câncer de colo de útero e de mama na unidade de </a:t>
            </a:r>
            <a:r>
              <a:rPr lang="pt-BR" sz="2800" dirty="0" smtClean="0">
                <a:solidFill>
                  <a:schemeClr val="tx1"/>
                </a:solidFill>
              </a:rPr>
              <a:t>saúde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r>
              <a:rPr lang="pt-BR" sz="2000" dirty="0">
                <a:solidFill>
                  <a:schemeClr val="tx1"/>
                </a:solidFill>
              </a:rPr>
              <a:t>Meta 6.1: Orientar 100% das mulheres cadastradas sobre doenças sexualmente transmissíveis (DST) e fatores de risco para câncer de colo de </a:t>
            </a:r>
            <a:r>
              <a:rPr lang="pt-BR" sz="2000" dirty="0" smtClean="0">
                <a:solidFill>
                  <a:schemeClr val="tx1"/>
                </a:solidFill>
              </a:rPr>
              <a:t>útero. </a:t>
            </a:r>
            <a:r>
              <a:rPr lang="pt-BR" sz="2000" dirty="0">
                <a:solidFill>
                  <a:schemeClr val="accent2"/>
                </a:solidFill>
              </a:rPr>
              <a:t>Meta atingida</a:t>
            </a:r>
            <a:r>
              <a:rPr lang="pt-BR" sz="2000" dirty="0">
                <a:solidFill>
                  <a:srgbClr val="FF0000"/>
                </a:solidFill>
              </a:rPr>
              <a:t>. 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r>
              <a:rPr lang="pt-BR" sz="2000" dirty="0">
                <a:solidFill>
                  <a:schemeClr val="tx1"/>
                </a:solidFill>
              </a:rPr>
              <a:t>Meta 6.2: Orientar 100% das mulheres cadastradas sobre doenças sexualmente transmissíveis (DST) e fatores de risco para câncer de </a:t>
            </a:r>
            <a:r>
              <a:rPr lang="pt-BR" sz="2000" dirty="0" smtClean="0">
                <a:solidFill>
                  <a:schemeClr val="tx1"/>
                </a:solidFill>
              </a:rPr>
              <a:t>mama. </a:t>
            </a:r>
            <a:r>
              <a:rPr lang="pt-BR" sz="2000" dirty="0">
                <a:solidFill>
                  <a:schemeClr val="accent2"/>
                </a:solidFill>
              </a:rPr>
              <a:t>Meta atingida. </a:t>
            </a: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 No mês 1 72 mulheres (100%) receberam orientações sobre DST e fatores de risco de Câncer de colo de útero, no mês 2 204 mulheres(100%) e mês 3 344 mulheres para 100%. No mês 1 30 mulheres foram orientadas sobre as DST e fatores de risco de câncer de mama para 100%, no mês 2 90 mulheres para 100% e no mês 3 153 mulheres para 100%.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646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056" y="52039"/>
            <a:ext cx="8596668" cy="132080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172" y="816041"/>
            <a:ext cx="10978662" cy="55215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Em relação às mulheres na faixa etária de 25 a 64 anos, participaram na intervenção 344, já na faixa etária de 50 a 69 anos participaram 153. 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</a:rPr>
              <a:t>Melhorou a </a:t>
            </a:r>
            <a:r>
              <a:rPr lang="pt-BR" sz="2400" dirty="0">
                <a:solidFill>
                  <a:schemeClr val="tx1"/>
                </a:solidFill>
              </a:rPr>
              <a:t>qualidade do atendimento </a:t>
            </a:r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</a:rPr>
              <a:t>Melhorou a adesão das mulheres 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Melhorou o registro das informações 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Garantiu as orientações sobre DST´s</a:t>
            </a:r>
          </a:p>
          <a:p>
            <a:r>
              <a:rPr lang="pt-BR" sz="2400" dirty="0">
                <a:solidFill>
                  <a:schemeClr val="tx1"/>
                </a:solidFill>
              </a:rPr>
              <a:t>melhorou os vínculos entre os membros da </a:t>
            </a:r>
            <a:r>
              <a:rPr lang="pt-BR" sz="2400" dirty="0" smtClean="0">
                <a:solidFill>
                  <a:schemeClr val="tx1"/>
                </a:solidFill>
              </a:rPr>
              <a:t>equipe e a comunidade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permitiu a</a:t>
            </a:r>
            <a:r>
              <a:rPr lang="pt-BR" sz="2400" dirty="0" smtClean="0">
                <a:solidFill>
                  <a:schemeClr val="tx1"/>
                </a:solidFill>
              </a:rPr>
              <a:t> criação dos grupos </a:t>
            </a:r>
            <a:r>
              <a:rPr lang="pt-BR" sz="2400" dirty="0">
                <a:solidFill>
                  <a:schemeClr val="tx1"/>
                </a:solidFill>
              </a:rPr>
              <a:t>para realizar atividades de promoção e prevenção.</a:t>
            </a:r>
          </a:p>
          <a:p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es-VE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0621009"/>
              </p:ext>
            </p:extLst>
          </p:nvPr>
        </p:nvGraphicFramePr>
        <p:xfrm>
          <a:off x="1569492" y="1777093"/>
          <a:ext cx="8504039" cy="1319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507"/>
                <a:gridCol w="2444433"/>
                <a:gridCol w="3057099"/>
              </a:tblGrid>
              <a:tr h="0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Estimativa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Mulheres 25-64 anos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Mulheres 50-69 anos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464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CAP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1302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488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Planilha de coleta de dados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</a:rPr>
                        <a:t>1229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</a:rPr>
                        <a:t>392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Pela Equipe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386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02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8952" y="141286"/>
            <a:ext cx="10791092" cy="6295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b="1" dirty="0">
                <a:solidFill>
                  <a:schemeClr val="tx1"/>
                </a:solidFill>
              </a:rPr>
              <a:t>Reflexão crítica sobre </a:t>
            </a:r>
            <a:r>
              <a:rPr lang="pt-BR" sz="3600" b="1" dirty="0" smtClean="0">
                <a:solidFill>
                  <a:schemeClr val="tx1"/>
                </a:solidFill>
              </a:rPr>
              <a:t>o processo </a:t>
            </a:r>
            <a:r>
              <a:rPr lang="pt-BR" sz="3600" b="1" dirty="0">
                <a:solidFill>
                  <a:schemeClr val="tx1"/>
                </a:solidFill>
              </a:rPr>
              <a:t>pessoal de aprendizagem </a:t>
            </a:r>
            <a:r>
              <a:rPr lang="pt-BR" b="1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endParaRPr lang="es-VE" b="1" dirty="0" smtClean="0">
              <a:solidFill>
                <a:schemeClr val="tx1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</a:rPr>
              <a:t>Permitiu elevar </a:t>
            </a:r>
            <a:r>
              <a:rPr lang="pt-BR" sz="2400" dirty="0">
                <a:solidFill>
                  <a:schemeClr val="tx1"/>
                </a:solidFill>
              </a:rPr>
              <a:t>o meu conhecimento na atenção básica e no sistema único de saúde (SUS) no Brasil, para melhorar o atendimento à população </a:t>
            </a:r>
            <a:r>
              <a:rPr lang="pt-BR" sz="2400" dirty="0" smtClean="0">
                <a:solidFill>
                  <a:schemeClr val="tx1"/>
                </a:solidFill>
              </a:rPr>
              <a:t>brasileira</a:t>
            </a:r>
          </a:p>
          <a:p>
            <a:r>
              <a:rPr lang="pt-BR" sz="2400" dirty="0">
                <a:solidFill>
                  <a:schemeClr val="tx1"/>
                </a:solidFill>
              </a:rPr>
              <a:t>O projeto pedagógico e o guia do especializando estavam alinhados com os meus objetivos e foram importantes para me orientar durante o </a:t>
            </a:r>
            <a:r>
              <a:rPr lang="pt-BR" sz="2400" dirty="0" smtClean="0">
                <a:solidFill>
                  <a:schemeClr val="tx1"/>
                </a:solidFill>
              </a:rPr>
              <a:t>curso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O material serviu para qualificar </a:t>
            </a:r>
            <a:r>
              <a:rPr lang="pt-BR" sz="2400" dirty="0">
                <a:solidFill>
                  <a:schemeClr val="tx1"/>
                </a:solidFill>
              </a:rPr>
              <a:t>a </a:t>
            </a:r>
            <a:r>
              <a:rPr lang="pt-BR" sz="2400" dirty="0" smtClean="0">
                <a:solidFill>
                  <a:schemeClr val="tx1"/>
                </a:solidFill>
              </a:rPr>
              <a:t>organizar o </a:t>
            </a:r>
            <a:r>
              <a:rPr lang="pt-BR" sz="2400" dirty="0">
                <a:solidFill>
                  <a:schemeClr val="tx1"/>
                </a:solidFill>
              </a:rPr>
              <a:t>trabalho na unidade em que </a:t>
            </a:r>
            <a:r>
              <a:rPr lang="pt-BR" sz="2400" dirty="0" smtClean="0">
                <a:solidFill>
                  <a:schemeClr val="tx1"/>
                </a:solidFill>
              </a:rPr>
              <a:t>atuo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As </a:t>
            </a:r>
            <a:r>
              <a:rPr lang="pt-BR" sz="2400" dirty="0">
                <a:solidFill>
                  <a:schemeClr val="tx1"/>
                </a:solidFill>
              </a:rPr>
              <a:t>discussões de casos clínicos e as práticas clinicas desenvolvidas aportou amplos conhecimentos, também a discussão da experiência do dia a dia dos profissionais </a:t>
            </a:r>
            <a:r>
              <a:rPr lang="pt-BR" sz="2400" dirty="0" smtClean="0">
                <a:solidFill>
                  <a:schemeClr val="tx1"/>
                </a:solidFill>
              </a:rPr>
              <a:t>nos fórum.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365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9400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 de ações durante a intervenção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2" y="1054735"/>
            <a:ext cx="4229286" cy="334426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12730" y="4608761"/>
            <a:ext cx="3114675" cy="1790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 Grupo de mulheres com fatores de risco na UBS Gaúcha, Lagoa Vermelha/RS, 2015.</a:t>
            </a:r>
            <a:endParaRPr lang="pt-BR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8962" y="1054735"/>
            <a:ext cx="4674446" cy="334426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829960" y="4644669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4 Atendimento clínico às mulheres e avaliação dos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UBS Gaúcha, Lagoa Vermelha/RS,2015.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602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257" y="230206"/>
            <a:ext cx="8596668" cy="13208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 de ações durante a intervenção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3482" y="671901"/>
            <a:ext cx="3002915" cy="384352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076700" y="10982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de mulheres com fatores de risco na comunidade Boa Vista, Lagoa Vermelha/RS,2015</a:t>
            </a:r>
            <a:r>
              <a:rPr lang="pt-BR" dirty="0">
                <a:solidFill>
                  <a:srgbClr val="5B9B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100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48329" y="2155509"/>
            <a:ext cx="2343784" cy="2514602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9" y="4234816"/>
            <a:ext cx="3843521" cy="247078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03700" y="5762586"/>
            <a:ext cx="256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4 Analise dos resultados </a:t>
            </a:r>
            <a:r>
              <a:rPr lang="pt-BR" dirty="0" err="1" smtClean="0"/>
              <a:t>mamograficos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662920" y="4584702"/>
            <a:ext cx="400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5 : análise dos resultados do exame Citopatológico de colo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128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457" y="1686808"/>
            <a:ext cx="9172910" cy="5171192"/>
          </a:xfrm>
        </p:spPr>
        <p:txBody>
          <a:bodyPr>
            <a:normAutofit fontScale="77500" lnSpcReduction="20000"/>
          </a:bodyPr>
          <a:lstStyle/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. Ministério da Saúde. Secretaria de Atenção à Saúde. Departamento de Atenção Básica.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Controle dos cânceres do colo do útero e da mama.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Brasília: Editora do Ministério da Saúde, 2013. 124 p.: il. (Cadernos de Atenção Básica, n. 13). </a:t>
            </a:r>
          </a:p>
          <a:p>
            <a:pPr marL="0" indent="0"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Secretaria de Atenção à Saúde. Departamento de Ações Programáticas Estratégicas.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Manual de Atenção à Mulher no Climatério/Menopausa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. Brasília: Editora do Ministério da Saúde, 2008. 192 p. – (Série A. Normas e Manuais Técnicos) (Série Direitos Sexuais e Direitos Reprodutivos – Caderno, n.9).</a:t>
            </a: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INSTITUTO NACIONAL DE CÂNCER (INCA)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Atlas da Mortalidade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 Disponível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em:https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://mortalidade.inca.gov.br/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MortalidadeWeb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600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janeiro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/2015. 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8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41796" y="1744394"/>
            <a:ext cx="5597912" cy="5303635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Lagoa vermelha /RS – 28.419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 em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Distante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km da capital do Estado, Porto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Alegre. 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econômica do município se concentra fundamentalmente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agropecuária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 na 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 moveleira.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 5 UBS, 4 delas com ESF, um ambulatório, um hospital clínico geral e um CAPS.</a:t>
            </a:r>
          </a:p>
        </p:txBody>
      </p:sp>
      <p:pic>
        <p:nvPicPr>
          <p:cNvPr id="1030" name="Picture 6" descr="http://4.bp.blogspot.com/_22JwwZh0vjY/TVFoWOQYe1I/AAAAAAAABdw/LBr8RMQdWMM/s1600/P%C3%B3rtico+traz+novo+aspecto+%C3%A0+entrada+da+cidade+pela+Avenida+Afonso+Pe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014" y="1744394"/>
            <a:ext cx="5099679" cy="49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3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lhadonordeste.com.br/arquivos/imgnot/81633a6882042d0760e16c8270f21d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310" y="379828"/>
            <a:ext cx="4811151" cy="63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2.turismo.rs.gov.br/multimidia/max1248873526Lagoa_Vermelha___Marta_Zar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642" y="379828"/>
            <a:ext cx="5401163" cy="636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33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1896" y="1491322"/>
            <a:ext cx="8962947" cy="4351338"/>
          </a:xfrm>
        </p:spPr>
        <p:txBody>
          <a:bodyPr>
            <a:noAutofit/>
          </a:bodyPr>
          <a:lstStyle/>
          <a:p>
            <a:pPr algn="just"/>
            <a:r>
              <a:rPr lang="pt-BR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ESF Gaúcha – uma equipe de saúde. A equipe está integrada por 9 membros</a:t>
            </a:r>
          </a:p>
          <a:p>
            <a:pPr algn="just"/>
            <a:r>
              <a:rPr lang="pt-BR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População </a:t>
            </a:r>
            <a:r>
              <a:rPr lang="pt-BR" sz="2600" dirty="0">
                <a:solidFill>
                  <a:schemeClr val="tx1"/>
                </a:solidFill>
                <a:cs typeface="Arial" panose="020B0604020202020204" pitchFamily="34" charset="0"/>
              </a:rPr>
              <a:t>de </a:t>
            </a:r>
            <a:r>
              <a:rPr lang="pt-BR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4727 </a:t>
            </a:r>
            <a:r>
              <a:rPr lang="pt-BR" sz="2600" dirty="0">
                <a:solidFill>
                  <a:schemeClr val="tx1"/>
                </a:solidFill>
                <a:cs typeface="Arial" panose="020B0604020202020204" pitchFamily="34" charset="0"/>
              </a:rPr>
              <a:t>pessoas na </a:t>
            </a:r>
            <a:r>
              <a:rPr lang="pt-BR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área de abrangência. </a:t>
            </a:r>
          </a:p>
          <a:p>
            <a:pPr algn="just"/>
            <a:r>
              <a:rPr lang="pt-BR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Segundo o CAP temos 1302 mulheres </a:t>
            </a:r>
            <a:r>
              <a:rPr lang="pt-BR" sz="2600" dirty="0">
                <a:solidFill>
                  <a:schemeClr val="tx1"/>
                </a:solidFill>
              </a:rPr>
              <a:t> entre 25 e 64 anos de </a:t>
            </a:r>
            <a:r>
              <a:rPr lang="pt-BR" sz="2600" dirty="0" smtClean="0">
                <a:solidFill>
                  <a:schemeClr val="tx1"/>
                </a:solidFill>
              </a:rPr>
              <a:t>idade com</a:t>
            </a:r>
            <a:r>
              <a:rPr lang="pt-BR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 uma cobertura de 61% (Câncer de colo de útero) e 488 mulheres </a:t>
            </a:r>
            <a:r>
              <a:rPr lang="pt-BR" sz="2600" dirty="0">
                <a:solidFill>
                  <a:schemeClr val="tx1"/>
                </a:solidFill>
              </a:rPr>
              <a:t>entre 50 e 69 anos</a:t>
            </a:r>
            <a:r>
              <a:rPr lang="pt-BR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 para uma cobertura do 57% (Câncer de mama). </a:t>
            </a:r>
          </a:p>
          <a:p>
            <a:pPr algn="just"/>
            <a:r>
              <a:rPr lang="pt-BR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Saúde Bucal- atendimento na unidade antiga, agendamento e preparação do material na unidade.</a:t>
            </a:r>
          </a:p>
          <a:p>
            <a:pPr algn="just"/>
            <a:r>
              <a:rPr lang="pt-BR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 Não existe NASF</a:t>
            </a:r>
          </a:p>
          <a:p>
            <a:pPr algn="just"/>
            <a:r>
              <a:rPr lang="pt-BR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Intervenção realizada em uma equipe de saúde.</a:t>
            </a:r>
            <a:endParaRPr lang="pt-BR" sz="2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pt-BR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</a:t>
            </a: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2234" y="1741489"/>
            <a:ext cx="8596668" cy="3880773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Existiam os protocolos para câncer de colo de útero e de mama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Deficiência na qualidade dos registros e falta de registro especifico de mamografias. </a:t>
            </a:r>
          </a:p>
          <a:p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Registro insuficiente das informações nos prontuários.</a:t>
            </a:r>
          </a:p>
          <a:p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Falta de avaliação de risco .</a:t>
            </a:r>
          </a:p>
          <a:p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Ausência de monitoramento.</a:t>
            </a:r>
          </a:p>
          <a:p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Falta de orientação sobre DST.</a:t>
            </a:r>
          </a:p>
          <a:p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Ausência de trabalho com os grupos de mulheres.</a:t>
            </a:r>
          </a:p>
          <a:p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Pouca adesão das mulheres aos programas.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5564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endParaRPr lang="pt-B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4754" y="2212486"/>
            <a:ext cx="906076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 smtClean="0"/>
              <a:t>Melhorar a </a:t>
            </a:r>
            <a:r>
              <a:rPr lang="pt-BR" sz="3200" b="1" dirty="0"/>
              <a:t>Atenção ao Programa de Prevenção do Câncer de Colo de Útero e Controle do Câncer de Mama na UBS Gaúcha, Lagoa Vermelha/RS.</a:t>
            </a:r>
            <a:endParaRPr lang="pt-BR" sz="3200" dirty="0"/>
          </a:p>
          <a:p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8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As </a:t>
            </a:r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ações foram desenvolvidas nos seguintes eixos: </a:t>
            </a: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Monitoramento e avaliação.</a:t>
            </a: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Organização e gestão do serviço.</a:t>
            </a: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 Engajamento público. </a:t>
            </a: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Qualificação da prática clínica</a:t>
            </a:r>
            <a:r>
              <a:rPr lang="pt-BR" sz="3200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</a:p>
          <a:p>
            <a:endParaRPr lang="pt-BR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Metodologia/Ações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10422466" cy="3880773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Intervenção de </a:t>
            </a:r>
            <a:r>
              <a:rPr lang="pt-B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3 </a:t>
            </a:r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meses.</a:t>
            </a:r>
          </a:p>
          <a:p>
            <a:r>
              <a:rPr lang="pt-B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População </a:t>
            </a:r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alvo: </a:t>
            </a:r>
            <a:r>
              <a:rPr lang="pt-BR" sz="2800" dirty="0">
                <a:solidFill>
                  <a:schemeClr val="tx1"/>
                </a:solidFill>
              </a:rPr>
              <a:t>Para a intervenção levando em consideração o cadastro e os registros da unidade; nós focalizamos nas 800 mulheres na faixa etária de 25 a 64 anos </a:t>
            </a:r>
            <a:r>
              <a:rPr lang="pt-BR" sz="2800" dirty="0" smtClean="0">
                <a:solidFill>
                  <a:schemeClr val="tx1"/>
                </a:solidFill>
              </a:rPr>
              <a:t>residentes </a:t>
            </a:r>
            <a:r>
              <a:rPr lang="pt-BR" sz="2800" dirty="0">
                <a:solidFill>
                  <a:schemeClr val="tx1"/>
                </a:solidFill>
              </a:rPr>
              <a:t>na área de abrangência da unidade e 386 mulheres na faixa etária de 50 a 69 anos. </a:t>
            </a:r>
            <a:endParaRPr lang="pt-BR" sz="2800" dirty="0" smtClean="0">
              <a:solidFill>
                <a:schemeClr val="tx1"/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Cadastro </a:t>
            </a:r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da população alvo.</a:t>
            </a: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Atendimento individual na UBS </a:t>
            </a:r>
            <a:r>
              <a:rPr lang="pt-B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pt-BR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Qualificação/treinamento da equipe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4720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2774</TotalTime>
  <Words>1874</Words>
  <Application>Microsoft Office PowerPoint</Application>
  <PresentationFormat>Personalizar</PresentationFormat>
  <Paragraphs>271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Facetado</vt:lpstr>
      <vt:lpstr>Slide 1</vt:lpstr>
      <vt:lpstr>INTRODUÇÃO </vt:lpstr>
      <vt:lpstr>INTRODUÇÃO</vt:lpstr>
      <vt:lpstr>Slide 4</vt:lpstr>
      <vt:lpstr>INTRODUÇÃO</vt:lpstr>
      <vt:lpstr>Antes da intervenção:</vt:lpstr>
      <vt:lpstr>Objetivo </vt:lpstr>
      <vt:lpstr>METODOLOGIA </vt:lpstr>
      <vt:lpstr>Metodologia/Ações</vt:lpstr>
      <vt:lpstr>Metodologia/Ações</vt:lpstr>
      <vt:lpstr>Slide 11</vt:lpstr>
      <vt:lpstr>Metodologia/Ações</vt:lpstr>
      <vt:lpstr>                         LOGISTICA </vt:lpstr>
      <vt:lpstr>OBJETIVOS ESPECÍFICOS/METAS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Discussão</vt:lpstr>
      <vt:lpstr>Slide 24</vt:lpstr>
      <vt:lpstr>Fotos de ações durante a intervenção</vt:lpstr>
      <vt:lpstr>Fotos de ações durante a intervenção</vt:lpstr>
      <vt:lpstr>REFERÊNCIAS</vt:lpstr>
    </vt:vector>
  </TitlesOfParts>
  <Company>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Consultório</dc:creator>
  <cp:lastModifiedBy>Talita Helena Monteiro de Moura</cp:lastModifiedBy>
  <cp:revision>123</cp:revision>
  <dcterms:created xsi:type="dcterms:W3CDTF">2015-07-30T13:40:27Z</dcterms:created>
  <dcterms:modified xsi:type="dcterms:W3CDTF">2015-09-28T15:23:34Z</dcterms:modified>
</cp:coreProperties>
</file>