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0" r:id="rId10"/>
    <p:sldId id="274" r:id="rId11"/>
    <p:sldId id="278" r:id="rId12"/>
    <p:sldId id="282" r:id="rId13"/>
    <p:sldId id="286" r:id="rId14"/>
    <p:sldId id="288" r:id="rId15"/>
    <p:sldId id="293" r:id="rId16"/>
    <p:sldId id="294" r:id="rId17"/>
    <p:sldId id="296" r:id="rId18"/>
    <p:sldId id="297" r:id="rId19"/>
    <p:sldId id="298" r:id="rId20"/>
    <p:sldId id="264" r:id="rId21"/>
    <p:sldId id="268" r:id="rId22"/>
    <p:sldId id="272" r:id="rId23"/>
    <p:sldId id="276" r:id="rId24"/>
    <p:sldId id="280" r:id="rId25"/>
    <p:sldId id="284" r:id="rId26"/>
    <p:sldId id="295" r:id="rId27"/>
    <p:sldId id="290" r:id="rId28"/>
    <p:sldId id="291" r:id="rId29"/>
    <p:sldId id="292" r:id="rId30"/>
    <p:sldId id="299" r:id="rId31"/>
    <p:sldId id="30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6" autoAdjust="0"/>
  </p:normalViewPr>
  <p:slideViewPr>
    <p:cSldViewPr snapToGrid="0">
      <p:cViewPr>
        <p:scale>
          <a:sx n="76" d="100"/>
          <a:sy n="76" d="100"/>
        </p:scale>
        <p:origin x="-4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0.45945945945945948</c:v>
                </c:pt>
                <c:pt idx="1">
                  <c:v>0.67567567567567566</c:v>
                </c:pt>
                <c:pt idx="2">
                  <c:v>0.83783783783783783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037568"/>
        <c:axId val="251039104"/>
      </c:barChart>
      <c:catAx>
        <c:axId val="25103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1039104"/>
        <c:crosses val="autoZero"/>
        <c:auto val="1"/>
        <c:lblAlgn val="ctr"/>
        <c:lblOffset val="100"/>
        <c:noMultiLvlLbl val="0"/>
      </c:catAx>
      <c:valAx>
        <c:axId val="2510391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10375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0.41176470588235292</c:v>
                </c:pt>
                <c:pt idx="1">
                  <c:v>0.8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108160"/>
        <c:axId val="182641024"/>
      </c:barChart>
      <c:catAx>
        <c:axId val="1821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641024"/>
        <c:crosses val="autoZero"/>
        <c:auto val="1"/>
        <c:lblAlgn val="ctr"/>
        <c:lblOffset val="100"/>
        <c:noMultiLvlLbl val="0"/>
      </c:catAx>
      <c:valAx>
        <c:axId val="1826410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10816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0.88235294117647056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04160"/>
        <c:axId val="182605696"/>
      </c:barChart>
      <c:catAx>
        <c:axId val="18260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605696"/>
        <c:crosses val="autoZero"/>
        <c:auto val="1"/>
        <c:lblAlgn val="ctr"/>
        <c:lblOffset val="100"/>
        <c:noMultiLvlLbl val="0"/>
      </c:catAx>
      <c:valAx>
        <c:axId val="1826056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60416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0.83333333333333337</c:v>
                </c:pt>
                <c:pt idx="1">
                  <c:v>0.88235294117647056</c:v>
                </c:pt>
                <c:pt idx="2">
                  <c:v>0.9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900672"/>
        <c:axId val="229902208"/>
      </c:barChart>
      <c:catAx>
        <c:axId val="22990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02208"/>
        <c:crosses val="autoZero"/>
        <c:auto val="1"/>
        <c:lblAlgn val="ctr"/>
        <c:lblOffset val="100"/>
        <c:noMultiLvlLbl val="0"/>
      </c:catAx>
      <c:valAx>
        <c:axId val="2299022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006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Indicadores!$D$12:$G$12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Indicadores!$D$13:$G$13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387264"/>
        <c:axId val="229405440"/>
      </c:barChart>
      <c:catAx>
        <c:axId val="22938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405440"/>
        <c:crosses val="autoZero"/>
        <c:auto val="1"/>
        <c:lblAlgn val="ctr"/>
        <c:lblOffset val="100"/>
        <c:noMultiLvlLbl val="0"/>
      </c:catAx>
      <c:valAx>
        <c:axId val="2294054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38726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Indicadores!$D$17:$G$17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Indicadores!$D$18:$G$18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975936"/>
        <c:axId val="164344192"/>
      </c:barChart>
      <c:catAx>
        <c:axId val="16397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4344192"/>
        <c:crosses val="autoZero"/>
        <c:auto val="1"/>
        <c:lblAlgn val="ctr"/>
        <c:lblOffset val="100"/>
        <c:noMultiLvlLbl val="0"/>
      </c:catAx>
      <c:valAx>
        <c:axId val="1643441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397593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17184"/>
        <c:axId val="163508608"/>
      </c:barChart>
      <c:catAx>
        <c:axId val="16191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3508608"/>
        <c:crosses val="autoZero"/>
        <c:auto val="1"/>
        <c:lblAlgn val="ctr"/>
        <c:lblOffset val="100"/>
        <c:noMultiLvlLbl val="0"/>
      </c:catAx>
      <c:valAx>
        <c:axId val="1635086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91718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puérperas com avaliação do estado psíquico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61696"/>
        <c:axId val="182094080"/>
      </c:barChart>
      <c:catAx>
        <c:axId val="18206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094080"/>
        <c:crosses val="autoZero"/>
        <c:auto val="1"/>
        <c:lblAlgn val="ctr"/>
        <c:lblOffset val="100"/>
        <c:noMultiLvlLbl val="0"/>
      </c:catAx>
      <c:valAx>
        <c:axId val="1820940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06169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63552"/>
        <c:axId val="52152960"/>
      </c:barChart>
      <c:catAx>
        <c:axId val="2266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152960"/>
        <c:crosses val="autoZero"/>
        <c:auto val="1"/>
        <c:lblAlgn val="ctr"/>
        <c:lblOffset val="100"/>
        <c:noMultiLvlLbl val="0"/>
      </c:catAx>
      <c:valAx>
        <c:axId val="521529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66355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25376"/>
        <c:axId val="183527680"/>
      </c:barChart>
      <c:catAx>
        <c:axId val="18352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3527680"/>
        <c:crosses val="autoZero"/>
        <c:auto val="1"/>
        <c:lblAlgn val="ctr"/>
        <c:lblOffset val="100"/>
        <c:noMultiLvlLbl val="0"/>
      </c:catAx>
      <c:valAx>
        <c:axId val="1835276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352537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0.47058823529411764</c:v>
                </c:pt>
                <c:pt idx="1">
                  <c:v>0.72</c:v>
                </c:pt>
                <c:pt idx="2">
                  <c:v>0.83870967741935487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337728"/>
        <c:axId val="161339264"/>
      </c:barChart>
      <c:catAx>
        <c:axId val="16133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339264"/>
        <c:crosses val="autoZero"/>
        <c:auto val="1"/>
        <c:lblAlgn val="ctr"/>
        <c:lblOffset val="100"/>
        <c:noMultiLvlLbl val="0"/>
      </c:catAx>
      <c:valAx>
        <c:axId val="1613392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33772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0.82352941176470584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8064"/>
        <c:axId val="22630784"/>
      </c:barChart>
      <c:catAx>
        <c:axId val="2184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630784"/>
        <c:crosses val="autoZero"/>
        <c:auto val="1"/>
        <c:lblAlgn val="ctr"/>
        <c:lblOffset val="100"/>
        <c:noMultiLvlLbl val="0"/>
      </c:catAx>
      <c:valAx>
        <c:axId val="226307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84806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98880"/>
        <c:axId val="209500416"/>
      </c:barChart>
      <c:catAx>
        <c:axId val="20949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9500416"/>
        <c:crosses val="autoZero"/>
        <c:auto val="1"/>
        <c:lblAlgn val="ctr"/>
        <c:lblOffset val="100"/>
        <c:noMultiLvlLbl val="0"/>
      </c:catAx>
      <c:valAx>
        <c:axId val="2095004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949888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931136"/>
        <c:axId val="176449024"/>
      </c:barChart>
      <c:catAx>
        <c:axId val="17393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6449024"/>
        <c:crosses val="autoZero"/>
        <c:auto val="1"/>
        <c:lblAlgn val="ctr"/>
        <c:lblOffset val="100"/>
        <c:noMultiLvlLbl val="0"/>
      </c:catAx>
      <c:valAx>
        <c:axId val="1764490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393113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12352"/>
        <c:axId val="182614272"/>
      </c:barChart>
      <c:catAx>
        <c:axId val="18261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614272"/>
        <c:crosses val="autoZero"/>
        <c:auto val="1"/>
        <c:lblAlgn val="ctr"/>
        <c:lblOffset val="100"/>
        <c:noMultiLvlLbl val="0"/>
      </c:catAx>
      <c:valAx>
        <c:axId val="1826142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61235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0.6470588235294118</c:v>
                </c:pt>
                <c:pt idx="1">
                  <c:v>0.92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928320"/>
        <c:axId val="229939456"/>
      </c:barChart>
      <c:catAx>
        <c:axId val="22992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39456"/>
        <c:crosses val="autoZero"/>
        <c:auto val="1"/>
        <c:lblAlgn val="ctr"/>
        <c:lblOffset val="100"/>
        <c:noMultiLvlLbl val="0"/>
      </c:catAx>
      <c:valAx>
        <c:axId val="22993945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92832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0.70588235294117652</c:v>
                </c:pt>
                <c:pt idx="1">
                  <c:v>0.88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991104"/>
        <c:axId val="250926592"/>
      </c:barChart>
      <c:catAx>
        <c:axId val="24899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926592"/>
        <c:crosses val="autoZero"/>
        <c:auto val="1"/>
        <c:lblAlgn val="ctr"/>
        <c:lblOffset val="100"/>
        <c:noMultiLvlLbl val="0"/>
      </c:catAx>
      <c:valAx>
        <c:axId val="2509265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899110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0.88235294117647056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11584"/>
        <c:axId val="182104832"/>
      </c:barChart>
      <c:catAx>
        <c:axId val="1661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104832"/>
        <c:crosses val="autoZero"/>
        <c:auto val="1"/>
        <c:lblAlgn val="ctr"/>
        <c:lblOffset val="100"/>
        <c:noMultiLvlLbl val="0"/>
      </c:catAx>
      <c:valAx>
        <c:axId val="182104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61158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6976" y="953038"/>
            <a:ext cx="10792494" cy="2550016"/>
          </a:xfrm>
        </p:spPr>
        <p:txBody>
          <a:bodyPr/>
          <a:lstStyle/>
          <a:p>
            <a:r>
              <a:rPr lang="pt-BR" dirty="0" smtClean="0"/>
              <a:t>Melhoria da assistência ao pré-natal e puerpério na UBS/ESF Novo Paraíso , Caracaraí /RR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365938"/>
            <a:ext cx="8825658" cy="927279"/>
          </a:xfrm>
        </p:spPr>
        <p:txBody>
          <a:bodyPr/>
          <a:lstStyle/>
          <a:p>
            <a:r>
              <a:rPr lang="pt-BR" dirty="0" smtClean="0"/>
              <a:t>ESPECIALIZANDA : Regla REGINA diaz FERRER</a:t>
            </a:r>
          </a:p>
          <a:p>
            <a:r>
              <a:rPr lang="pt-BR" dirty="0" smtClean="0"/>
              <a:t>Orientadora :Pâmela Moraes Volz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50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990" y="973668"/>
            <a:ext cx="11273424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620" y="2329841"/>
            <a:ext cx="11248372" cy="3702485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1.2.3: Realizar pelo menos um exame de mamas em 100% das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652099"/>
              </p:ext>
            </p:extLst>
          </p:nvPr>
        </p:nvGraphicFramePr>
        <p:xfrm>
          <a:off x="617082" y="3243306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688899" y="4972833"/>
            <a:ext cx="450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17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2º mês: 25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86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567" y="973668"/>
            <a:ext cx="11110585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8412" y="2392471"/>
            <a:ext cx="11298476" cy="3627329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1.2.4: Garantir a 100% das gestantes a solicitação de exames laboratoriais de acordo com protocolo 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215222"/>
              </p:ext>
            </p:extLst>
          </p:nvPr>
        </p:nvGraphicFramePr>
        <p:xfrm>
          <a:off x="604555" y="3476815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688899" y="4972833"/>
            <a:ext cx="450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17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2º mês: 25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26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042" y="973668"/>
            <a:ext cx="11223320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042" y="2442575"/>
            <a:ext cx="11248372" cy="3577225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1.2.5: Garantir a 100% das gestantes a prescrição de sulfato ferroso e ácido fólico conforme protocolo 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541243"/>
              </p:ext>
            </p:extLst>
          </p:nvPr>
        </p:nvGraphicFramePr>
        <p:xfrm>
          <a:off x="640916" y="3525874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688899" y="4972833"/>
            <a:ext cx="450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17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2º mês: 25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154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462" y="986194"/>
            <a:ext cx="11248373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042" y="2442575"/>
            <a:ext cx="11223320" cy="3577225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1.2.6: Garantir a 100% das gestantes a vacina antitetânica em dia. </a:t>
            </a:r>
          </a:p>
        </p:txBody>
      </p:sp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544442"/>
              </p:ext>
            </p:extLst>
          </p:nvPr>
        </p:nvGraphicFramePr>
        <p:xfrm>
          <a:off x="830024" y="3558700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51112" y="5248405"/>
            <a:ext cx="384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(64,7%)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 2º mês: 23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(92,0%)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104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308" y="973668"/>
            <a:ext cx="11373632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464" y="2342367"/>
            <a:ext cx="11285950" cy="3677433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1.2.7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Garantir a 100% das gestantes a vacina contra hepatite B em dia. </a:t>
            </a:r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82105"/>
              </p:ext>
            </p:extLst>
          </p:nvPr>
        </p:nvGraphicFramePr>
        <p:xfrm>
          <a:off x="667186" y="361104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51112" y="5248405"/>
            <a:ext cx="384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12 (70,6%) 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 2º mês: 22 (88,0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666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666" y="973668"/>
            <a:ext cx="10897644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464" y="2342367"/>
            <a:ext cx="11285950" cy="3677433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1.2.8: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das gestantes durante o pré-natal.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51112" y="5248405"/>
            <a:ext cx="384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15 (88,2%) 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 2º mês: 25 (100%) 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941703"/>
              </p:ext>
            </p:extLst>
          </p:nvPr>
        </p:nvGraphicFramePr>
        <p:xfrm>
          <a:off x="626104" y="3586619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51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203" y="973668"/>
            <a:ext cx="11461315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464" y="2342367"/>
            <a:ext cx="11285950" cy="3677433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1.2.9: Garantir a primeira consulta odontológica programática para 100% das gestantes cadastradas.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51112" y="5248405"/>
            <a:ext cx="384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7 (41,2%) 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 2º mês: 20 (80%) 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7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336949"/>
              </p:ext>
            </p:extLst>
          </p:nvPr>
        </p:nvGraphicFramePr>
        <p:xfrm>
          <a:off x="689975" y="3743634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187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614" y="973668"/>
            <a:ext cx="10797435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464" y="2342367"/>
            <a:ext cx="11285950" cy="3677433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1.3: Melhorar adesão ao pré-natal.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1.3: Realizar busca ativa de 100% das gestantes faltosas às consultas de pré-natal. 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1.4: Melhorar o registro do programa de pré-natal.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1.4: Manter registro na ficha espelho de pré-natal/vacinação para 100% das gestantes.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95386" y="5355619"/>
            <a:ext cx="4033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Todas as metas foram atingidas: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17 (100%) 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 2º mês: 25 (100%) 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</a:t>
            </a:r>
            <a:endParaRPr lang="pt-BR" dirty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795386" y="5380672"/>
            <a:ext cx="3745282" cy="1295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15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458" y="973668"/>
            <a:ext cx="11085534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464" y="2342367"/>
            <a:ext cx="11285950" cy="3677433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1.5: Realizar avaliação de risco gestacional.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1.5: Avaliar risco gestacional em 100% das gestantes.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51112" y="5248405"/>
            <a:ext cx="3845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15 (88,2%) 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 2º mês: 25 (100%) 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6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628301"/>
              </p:ext>
            </p:extLst>
          </p:nvPr>
        </p:nvGraphicFramePr>
        <p:xfrm>
          <a:off x="679210" y="3601427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92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516" y="973668"/>
            <a:ext cx="11160690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464" y="2242160"/>
            <a:ext cx="11285950" cy="3281818"/>
          </a:xfrm>
        </p:spPr>
        <p:txBody>
          <a:bodyPr>
            <a:normAutofit fontScale="92500" lnSpcReduction="10000"/>
          </a:bodyPr>
          <a:lstStyle/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Objetivo 1.6: Realizar ações de promoção de saúde no pré-natal.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Meta 1.6.1: Garantir a 100% das gestantes orientação nutricional durante a gestação.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Meta 1.6.2: Promover o aleitamento materno junto a 100% das gestantes.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Meta 1.6.3: Orientar 100% das gestantes sobre os cuidados com o recém-nascido (teste do pezinho, decúbito dorsal para dormir).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Meta 1.6.4: Orientar 100% das gestantes sobre anticoncepção após o parto.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Meta 1.6.5: Orientar 100% das gestantes sobre os riscos do tabagismo e do uso de álcool e drogas na gestação.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Meta 1.6.6: Orientar 100% das gestantes sobre higiene bucal.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62607" y="5380672"/>
            <a:ext cx="3845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Todas as metas foram atingidas: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17 (100%) 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 2º mês: 25 (100%) gestantes;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31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</a:t>
            </a: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895595" y="5380672"/>
            <a:ext cx="3745282" cy="1295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82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Introdução e caracterização do município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279737"/>
            <a:ext cx="8825659" cy="457826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Extensão territorial: 47.41km² 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Nº.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habitantes: 18.384 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- 7495 habitantes moram na zona rural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Limites: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Norte: Iracema, Cantã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Bonfim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 Nordeste: Guiana</a:t>
            </a: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 Sudeste: Caroebe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Sul: São Joao da Baliza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San Luiz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Pesca; Produção de Mandioca; Arroz e Milho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Rede de saúde: 9  UBS (2 tradicionais e 7 ESF), 1 CAPS, 1 NASF, 1 Hospital geral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9541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5989" y="2292263"/>
            <a:ext cx="11311003" cy="3727537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2.1: Ampliar cobertura de atenção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ao puerpério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2.1: Garantir a 100% das puérperas cadastradas no programa de Pré-Natal e Puerpério da Unidade de Saúde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puerperal antes dos 42 dias após o parto. 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106009"/>
              </p:ext>
            </p:extLst>
          </p:nvPr>
        </p:nvGraphicFramePr>
        <p:xfrm>
          <a:off x="766647" y="3712765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363222" y="5308866"/>
            <a:ext cx="4459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10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(83,3%)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2º mês: 15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(88,2%)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18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(90%)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puérperas;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8356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463" y="2292263"/>
            <a:ext cx="11273425" cy="3727537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2.2: Melhorar a qualidade da atenção ao puerpério realizado 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UBS/ESF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2.2.1: Examinar as mamas em 100% das puérperas cadastradas no Programa.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24301"/>
              </p:ext>
            </p:extLst>
          </p:nvPr>
        </p:nvGraphicFramePr>
        <p:xfrm>
          <a:off x="1105597" y="3655355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77204" y="5486400"/>
            <a:ext cx="3795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1º mês: 12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2º mês: 17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3º mês: 20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puérperas.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33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463" y="2242159"/>
            <a:ext cx="11361107" cy="3777641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2.2.2: Examinar o abdome em 100% das puérperas cadastradas no Programa.</a:t>
            </a: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920838"/>
              </p:ext>
            </p:extLst>
          </p:nvPr>
        </p:nvGraphicFramePr>
        <p:xfrm>
          <a:off x="967810" y="3090750"/>
          <a:ext cx="5313339" cy="346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976997" y="5649238"/>
            <a:ext cx="364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1º mês: 12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2º mês: 17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3º mês: 20 (100%) puérperas.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458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3672" y="2342367"/>
            <a:ext cx="11248372" cy="3677433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2.2.3: Realizar exame ginecológico em 100% das puérperas cadastradas no Programa.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14437"/>
              </p:ext>
            </p:extLst>
          </p:nvPr>
        </p:nvGraphicFramePr>
        <p:xfrm>
          <a:off x="817497" y="3370810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14158" y="5298510"/>
            <a:ext cx="364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1º mês: 12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2º mês: 17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3º mês: 20 (100%) puérperas.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319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444147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568" y="2417523"/>
            <a:ext cx="11260898" cy="3883069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2.2.4: Avaliar o estado psíquico em 100% das puérperas cadastradas no Programa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770635"/>
              </p:ext>
            </p:extLst>
          </p:nvPr>
        </p:nvGraphicFramePr>
        <p:xfrm>
          <a:off x="905180" y="3558700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14158" y="5298510"/>
            <a:ext cx="364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1º mês: 12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2º mês: 17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3º mês: 20 (100%) puérperas.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342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04278" cy="70696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516" y="2404997"/>
            <a:ext cx="11411210" cy="3614803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2.2.5: Avaliar intercorrências em 100% das puérperas cadastradas no Programa.</a:t>
            </a:r>
          </a:p>
        </p:txBody>
      </p:sp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045864"/>
              </p:ext>
            </p:extLst>
          </p:nvPr>
        </p:nvGraphicFramePr>
        <p:xfrm>
          <a:off x="742342" y="3354918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14158" y="5311036"/>
            <a:ext cx="364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1º mês: 12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2º mês: 17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3º mês: 20 (100%) puérperas.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83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516" y="2404997"/>
            <a:ext cx="11411210" cy="3614803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2.2.6: Prescrever a 100% das puérperas um dos métodos de anticoncepção.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14158" y="5311036"/>
            <a:ext cx="364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1º mês: 12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2º mês: 17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3º mês: 20 (100%) puérperas. </a:t>
            </a:r>
            <a:endParaRPr lang="pt-BR" dirty="0"/>
          </a:p>
        </p:txBody>
      </p:sp>
      <p:graphicFrame>
        <p:nvGraphicFramePr>
          <p:cNvPr id="6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752850"/>
              </p:ext>
            </p:extLst>
          </p:nvPr>
        </p:nvGraphicFramePr>
        <p:xfrm>
          <a:off x="688734" y="3643566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897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254685"/>
            <a:ext cx="10832454" cy="4603315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2.3: Melhorar adesão das mães ao puerpério.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2.3: Realizar busca ativa em 100% das puérperas que não realizaram a consulta de puerpério até 30 dias após o parto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2.4: Melhorar qualidade de registro de atenção ao puerpério.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2.4: Manter registro na ficha de acompanhamento do Programa 100% das puérperas.</a:t>
            </a:r>
          </a:p>
          <a:p>
            <a:pPr marL="0" indent="0"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62607" y="5161467"/>
            <a:ext cx="3845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Todas as metas foram atingidas: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1º mês: 12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2º mês: 17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3º mês: 20 (100%) puérperas. </a:t>
            </a:r>
            <a:endParaRPr lang="pt-BR" dirty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062607" y="5206794"/>
            <a:ext cx="3628374" cy="125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469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2.5: Realizar ações de promoção de saúde às puérperas.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2.5.1: Orientar 100% das puérperas cadastradas no Programa sobre os cuidados do recém-nascido.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2.5.2: Orientar 100% das puérperas cadastradas no Programa sobre aleitamento materno exclusivo.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2.5.3: Orientar 100% das puérperas cadastradas no Programa de Pré-Natal e Puerpério sobre planejamento familiar.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92" y="5230008"/>
            <a:ext cx="36512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166992" y="5267224"/>
            <a:ext cx="3651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Todas as metas foram atingidas: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1º mês: 12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2º mês: 17 (100%) puérperas;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3º mês: 20 (100%) puérperas.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131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Discussão: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Importância para a equipe.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Importância para a comunidade.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Importância para o serviço.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Nível de incorporação da intervenção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rotina do serviço.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59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Caracterização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UBS Novo Paraíso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rural.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256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Km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capital Boa Vista.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Quatro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UBS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apoio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distantes;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adstrita: 2.490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habitantes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765 famílias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- 1.136 mulheres e 1.354 homens.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Composição da equipe: 17 profissionais.</a:t>
            </a:r>
          </a:p>
          <a:p>
            <a:pPr marL="0" indent="0" algn="just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194137"/>
            <a:ext cx="3544866" cy="293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429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Reflexão crítica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Expectativas iniciais.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Significado do curso.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Aprendizados mais relevantes.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3890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Referências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BRASIL. Ministério da Saúde. Atenção ao pré-natal de baixo risco / Ministério da Saúde. Secretaria de Atenção à Saúde. Departamento de Atenção Básica. – Brasília: Editora do Ministério da Saúde, 2012. 318 p.: Il. – (Série A. Normas e Manuais Técnicos) (Cadernos de Atenção Básica nº 32).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BRASIL. Ministério de Saúde. Pré-Natal e Puerpério: atenção qualificada e humanizada – manual técnico /Ministério de Saúde, Secretaria de atenção á saúde, Departamento de Ações Programáticas Estratégicas – Brasília: Ministério de Saúde, 2005. p,7-8 (Série A. Normas e Manuais Técnicos) (Série de Direitos sexuais e Direitos Reprodutivos, nº 5).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648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980719" cy="706964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Situação do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ao Pré-Natal e Puerpério antes da intervenção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041" y="2041741"/>
            <a:ext cx="5040000" cy="4680000"/>
          </a:xfrm>
        </p:spPr>
        <p:txBody>
          <a:bodyPr>
            <a:normAutofit fontScale="47500" lnSpcReduction="20000"/>
          </a:bodyPr>
          <a:lstStyle/>
          <a:p>
            <a:pPr algn="just"/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Cobertura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do pré-natal:</a:t>
            </a:r>
          </a:p>
          <a:p>
            <a:pPr marL="0" indent="0" algn="just">
              <a:buNone/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- 17 (46%) gestantes cadastradas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do pré-natal:</a:t>
            </a:r>
          </a:p>
          <a:p>
            <a:pPr marL="0" indent="0" algn="just">
              <a:buNone/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- 5 (29%) gestantes iniciaram pré-natal no primeiro trimestre;</a:t>
            </a:r>
          </a:p>
          <a:p>
            <a:pPr marL="0" indent="0" algn="just">
              <a:buNone/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- 7 (41%) estavam com a consulta em dia;</a:t>
            </a:r>
          </a:p>
          <a:p>
            <a:pPr marL="0" indent="0" algn="just">
              <a:buNone/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 13 (76%) estavam com a vacina antitetânica em dia;</a:t>
            </a:r>
          </a:p>
          <a:p>
            <a:pPr marL="0" indent="0" algn="just">
              <a:buNone/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- 11(65%) estavam com vacina contra Hepatite B  em dia.</a:t>
            </a:r>
          </a:p>
          <a:p>
            <a:pPr marL="0" indent="0" algn="just">
              <a:buNone/>
            </a:pPr>
            <a:endParaRPr lang="pt-B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663845" y="2178000"/>
            <a:ext cx="5040000" cy="46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puerpério: </a:t>
            </a:r>
          </a:p>
          <a:p>
            <a:pPr marL="342900" indent="-342900" algn="just">
              <a:buFontTx/>
              <a:buChar char="-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(54%) puérperas cadastradas; 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 do puerpério: </a:t>
            </a: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- 12 (43%) consultaram antes dos 42 dias após de parto;</a:t>
            </a: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- 14 (50%) estavam com consulta registrada;</a:t>
            </a: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2 (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7.1%)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haviam sido avaliadas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 intercorrências;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(78%) tiveram seu estado psíquico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avaliado;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5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Objetivo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geral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500"/>
            <a:ext cx="9805320" cy="3416300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Melhorar a assistência ao pré-natal e puerpério 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UBS/ESF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Nova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Paraíso,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 município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Caracaraí/RR.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4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2545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As ações programáticas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foram desenvolvidas em quatro eixos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temáticos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 monitoramento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 organização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gestão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serviço;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 engajamento público;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- qualificação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prática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clínica.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102" y="3176198"/>
            <a:ext cx="2880000" cy="189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55" y="4488059"/>
            <a:ext cx="2880000" cy="192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96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989" y="973668"/>
            <a:ext cx="11198269" cy="706964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516" y="2304789"/>
            <a:ext cx="10997852" cy="4263435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1.1: Ampliar cobertura do pré-natal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Meta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1.1: Alcançar 100% de cobertura do programa de pré-natal da UBS Nova Paraíso, Caracaraí,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Roraima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438823"/>
              </p:ext>
            </p:extLst>
          </p:nvPr>
        </p:nvGraphicFramePr>
        <p:xfrm>
          <a:off x="912989" y="3655483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01008" y="5273457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1º mês: 17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(45,9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%) gestantes;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2º mês: 25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(67,6%)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gestantes;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(83,8%) gestantes;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47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937" y="973668"/>
            <a:ext cx="11185741" cy="706964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0937" y="2254685"/>
            <a:ext cx="11235847" cy="3765115"/>
          </a:xfrm>
        </p:spPr>
        <p:txBody>
          <a:bodyPr/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1.2: Melhorar a qualidade da atenção ao pré-natal realizado na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UBS/ESF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1.2.1: Garantir a 100% das gestantes o ingresso no primeiro trimestre de gestação.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04827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55518"/>
              </p:ext>
            </p:extLst>
          </p:nvPr>
        </p:nvGraphicFramePr>
        <p:xfrm>
          <a:off x="1130649" y="3429000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676373" y="5472076"/>
            <a:ext cx="463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 8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(47,1%)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2º mês: 18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(72,0%)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26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(83,9%)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472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146" y="973668"/>
            <a:ext cx="11135638" cy="706964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0833" y="2329841"/>
            <a:ext cx="11386159" cy="3689959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1.2.2: Realizar pelo menos um exame ginecológico por trimestre em 100% das gestantes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371882"/>
              </p:ext>
            </p:extLst>
          </p:nvPr>
        </p:nvGraphicFramePr>
        <p:xfrm>
          <a:off x="786336" y="3538322"/>
          <a:ext cx="46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51737" y="5158554"/>
            <a:ext cx="4196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1º mês: 14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(82,4%)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2º mês: 25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gestantes;</a:t>
            </a:r>
          </a:p>
          <a:p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3º mês: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31 (100%)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gestantes.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0313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308</TotalTime>
  <Words>2152</Words>
  <Application>Microsoft Office PowerPoint</Application>
  <PresentationFormat>Personalizar</PresentationFormat>
  <Paragraphs>220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Íon - Sala da Diretoria</vt:lpstr>
      <vt:lpstr>Melhoria da assistência ao pré-natal e puerpério na UBS/ESF Novo Paraíso , Caracaraí /RR</vt:lpstr>
      <vt:lpstr>Introdução e caracterização do município </vt:lpstr>
      <vt:lpstr>Caracterização da UBS Novo Paraíso</vt:lpstr>
      <vt:lpstr>Situação do Programa de Atenção ao Pré-Natal e Puerpério antes da intervenção</vt:lpstr>
      <vt:lpstr>                    Objetivo geral </vt:lpstr>
      <vt:lpstr>                      Metodologia</vt:lpstr>
      <vt:lpstr>                  Objetivos, metas e resultados</vt:lpstr>
      <vt:lpstr>                 Objetivos, metas e resultados</vt:lpstr>
      <vt:lpstr>                  Objetivos, metas e resultados</vt:lpstr>
      <vt:lpstr>                     Objetivos, metas e resultados</vt:lpstr>
      <vt:lpstr>                      Objetivos, metas e resultados</vt:lpstr>
      <vt:lpstr>                    Objetivos, metas e resultados</vt:lpstr>
      <vt:lpstr>                    Objetivos, metas e resultados</vt:lpstr>
      <vt:lpstr>                   Objetivos, metas e resultados</vt:lpstr>
      <vt:lpstr>                   Objetivos, metas e resultados</vt:lpstr>
      <vt:lpstr>                   Objetivos, metas e resultados</vt:lpstr>
      <vt:lpstr>                  Objetivos, metas e resultados</vt:lpstr>
      <vt:lpstr>                 Objetivos, metas e resultados</vt:lpstr>
      <vt:lpstr>                   Objetivos, metas e resultados</vt:lpstr>
      <vt:lpstr>                  Objetivos, metas e resultados</vt:lpstr>
      <vt:lpstr>                Objetivos, metas e resultados</vt:lpstr>
      <vt:lpstr>                    Objetivos, metas e resultados</vt:lpstr>
      <vt:lpstr>                    Objetivos, metas e resultados</vt:lpstr>
      <vt:lpstr>                      Objetivos, metas e resultados</vt:lpstr>
      <vt:lpstr>                    Objetivos, metas e resultados</vt:lpstr>
      <vt:lpstr>                    Objetivos, metas e resultados</vt:lpstr>
      <vt:lpstr>Objetivos, metas e resultados</vt:lpstr>
      <vt:lpstr>Objetivos, metas e resultados</vt:lpstr>
      <vt:lpstr>Discussão:</vt:lpstr>
      <vt:lpstr>Reflexão crítica:</vt:lpstr>
      <vt:lpstr>Referências: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assistência ao pré-natal e puerpério na UBS/ESF Novo Paraíso , Caracaraí /RR</dc:title>
  <dc:creator>Usuário</dc:creator>
  <cp:lastModifiedBy>Pâmela Moraes Völz</cp:lastModifiedBy>
  <cp:revision>36</cp:revision>
  <dcterms:created xsi:type="dcterms:W3CDTF">2015-08-12T23:29:25Z</dcterms:created>
  <dcterms:modified xsi:type="dcterms:W3CDTF">2015-08-14T04:02:01Z</dcterms:modified>
</cp:coreProperties>
</file>