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71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7" autoAdjust="0"/>
  </p:normalViewPr>
  <p:slideViewPr>
    <p:cSldViewPr>
      <p:cViewPr>
        <p:scale>
          <a:sx n="60" d="100"/>
          <a:sy n="6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244;nica%20Vohlbrecht\Desktop\M&#244;nica\EAD\turma%208\Unidade%204\Semana%206\Reina\Reina%20-%20planilha%20de%20coleta%20de%20dados%20-%20Semana%2013%20(finalizada%20-%2025.07)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2)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&#244;nica%20Vohlbrecht\Desktop\M&#244;nica\EAD\turma%208\Unidade%203\Semana%2013\Reina\Reina%20-%20planilha%20de%20coleta%20de%20dados%20-%20Semana%2013%20(finalizada%20-%2025.07)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&#244;nica%20Vohlbrecht\Desktop\M&#244;nica\EAD\turma%208\Unidade%203\Semana%2013\Reina\Reina%20-%20planilha%20de%20coleta%20de%20dados%20-%20Semana%2013%20(finalizada%20-%2025.07).xls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&#244;nica%20Vohlbrecht\Desktop\M&#244;nica\EAD\turma%208\Unidade%203\Semana%2013\Reina\Reina%20-%20planilha%20de%20coleta%20de%20dados%20-%20Semana%2013%20(finalizada%20-%2025.07).xls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&#244;nica%20Vohlbrecht\Desktop\M&#244;nica\EAD\turma%208\Unidade%203\Semana%2013\Reina\Reina%20-%20planilha%20de%20coleta%20de%20dados%20-%20Semana%2013%20(finalizada%20-%2025.07)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&#244;nica%20Vohlbrecht\Desktop\M&#244;nica\EAD\turma%208\Unidade%203\Semana%2013\Reina\Reina%20-%20planilha%20de%20coleta%20de%20dados%20-%20Semana%2013%20(finalizada%20-%2025.07)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efeitura\Meus%20documentos\Reina%20-%20planilha%20de%20coleta%20de%20dados%20-%20Semana%2013(1)(1)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5.4074074074074073E-2</c:v>
                </c:pt>
                <c:pt idx="1">
                  <c:v>0.10148148148148148</c:v>
                </c:pt>
                <c:pt idx="2">
                  <c:v>0.13777777777777778</c:v>
                </c:pt>
                <c:pt idx="3">
                  <c:v>0.29333333333333333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8732032"/>
        <c:axId val="73045888"/>
      </c:barChart>
      <c:catAx>
        <c:axId val="687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045888"/>
        <c:crosses val="autoZero"/>
        <c:auto val="1"/>
        <c:lblAlgn val="ctr"/>
        <c:lblOffset val="100"/>
        <c:noMultiLvlLbl val="0"/>
      </c:catAx>
      <c:valAx>
        <c:axId val="7304588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8732032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0.52173913043478581</c:v>
                </c:pt>
                <c:pt idx="1">
                  <c:v>0.70270270270270252</c:v>
                </c:pt>
                <c:pt idx="2">
                  <c:v>0.73684210526315785</c:v>
                </c:pt>
                <c:pt idx="3">
                  <c:v>0.72638436482084656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82432"/>
        <c:axId val="96483968"/>
      </c:barChart>
      <c:catAx>
        <c:axId val="964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83968"/>
        <c:crosses val="autoZero"/>
        <c:auto val="1"/>
        <c:lblAlgn val="ctr"/>
        <c:lblOffset val="100"/>
        <c:noMultiLvlLbl val="0"/>
      </c:catAx>
      <c:valAx>
        <c:axId val="9648396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8243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0.94117647058823561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804864"/>
        <c:axId val="96807552"/>
      </c:barChart>
      <c:catAx>
        <c:axId val="968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807552"/>
        <c:crosses val="autoZero"/>
        <c:auto val="1"/>
        <c:lblAlgn val="ctr"/>
        <c:lblOffset val="100"/>
        <c:noMultiLvlLbl val="0"/>
      </c:catAx>
      <c:valAx>
        <c:axId val="9680755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80486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0.98630136986301109</c:v>
                </c:pt>
                <c:pt idx="1">
                  <c:v>0.99270072992700487</c:v>
                </c:pt>
                <c:pt idx="2">
                  <c:v>0.99462365591397861</c:v>
                </c:pt>
                <c:pt idx="3">
                  <c:v>0.99626865671641796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848896"/>
        <c:axId val="96864128"/>
      </c:barChart>
      <c:catAx>
        <c:axId val="968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864128"/>
        <c:crosses val="autoZero"/>
        <c:auto val="1"/>
        <c:lblAlgn val="ctr"/>
        <c:lblOffset val="100"/>
        <c:noMultiLvlLbl val="0"/>
      </c:catAx>
      <c:valAx>
        <c:axId val="9686412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84889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0.98260869565217568</c:v>
                </c:pt>
                <c:pt idx="1">
                  <c:v>0.98918918918918919</c:v>
                </c:pt>
                <c:pt idx="2">
                  <c:v>0.99043062200956933</c:v>
                </c:pt>
                <c:pt idx="3">
                  <c:v>0.99348534201954397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893184"/>
        <c:axId val="96937088"/>
      </c:barChart>
      <c:catAx>
        <c:axId val="968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937088"/>
        <c:crosses val="autoZero"/>
        <c:auto val="1"/>
        <c:lblAlgn val="ctr"/>
        <c:lblOffset val="100"/>
        <c:noMultiLvlLbl val="0"/>
      </c:catAx>
      <c:valAx>
        <c:axId val="9693708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893184"/>
        <c:crosses val="autoZero"/>
        <c:crossBetween val="between"/>
        <c:majorUnit val="0.1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0.78082191780821963</c:v>
                </c:pt>
                <c:pt idx="1">
                  <c:v>0.88321167883211649</c:v>
                </c:pt>
                <c:pt idx="2">
                  <c:v>0.9139784946236581</c:v>
                </c:pt>
                <c:pt idx="3">
                  <c:v>0.94029850746268662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966912"/>
        <c:axId val="96990336"/>
      </c:barChart>
      <c:catAx>
        <c:axId val="969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990336"/>
        <c:crosses val="autoZero"/>
        <c:auto val="1"/>
        <c:lblAlgn val="ctr"/>
        <c:lblOffset val="100"/>
        <c:noMultiLvlLbl val="0"/>
      </c:catAx>
      <c:valAx>
        <c:axId val="9699033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96691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0.87826086956521743</c:v>
                </c:pt>
                <c:pt idx="1">
                  <c:v>0.92432432432432432</c:v>
                </c:pt>
                <c:pt idx="2">
                  <c:v>0.93301435406698552</c:v>
                </c:pt>
                <c:pt idx="3">
                  <c:v>0.94136807817589574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626176"/>
        <c:axId val="54637312"/>
      </c:barChart>
      <c:catAx>
        <c:axId val="5462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37312"/>
        <c:crosses val="autoZero"/>
        <c:auto val="1"/>
        <c:lblAlgn val="ctr"/>
        <c:lblOffset val="100"/>
        <c:noMultiLvlLbl val="0"/>
      </c:catAx>
      <c:valAx>
        <c:axId val="5463731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261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0.9452054794520548</c:v>
                </c:pt>
                <c:pt idx="1">
                  <c:v>0.97080291970802923</c:v>
                </c:pt>
                <c:pt idx="2">
                  <c:v>0.97849462365591544</c:v>
                </c:pt>
                <c:pt idx="3">
                  <c:v>0.9850746268656716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744192"/>
        <c:axId val="54755328"/>
      </c:barChart>
      <c:catAx>
        <c:axId val="547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755328"/>
        <c:crosses val="autoZero"/>
        <c:auto val="1"/>
        <c:lblAlgn val="ctr"/>
        <c:lblOffset val="100"/>
        <c:noMultiLvlLbl val="0"/>
      </c:catAx>
      <c:valAx>
        <c:axId val="5475532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74419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0.96521739130434758</c:v>
                </c:pt>
                <c:pt idx="1">
                  <c:v>0.97837837837838115</c:v>
                </c:pt>
                <c:pt idx="2">
                  <c:v>0.98086124401913877</c:v>
                </c:pt>
                <c:pt idx="3">
                  <c:v>0.97394136807818033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17824"/>
        <c:axId val="96320512"/>
      </c:barChart>
      <c:catAx>
        <c:axId val="963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20512"/>
        <c:crosses val="autoZero"/>
        <c:auto val="1"/>
        <c:lblAlgn val="ctr"/>
        <c:lblOffset val="100"/>
        <c:noMultiLvlLbl val="0"/>
      </c:catAx>
      <c:valAx>
        <c:axId val="9632051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1782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0.9452054794520548</c:v>
                </c:pt>
                <c:pt idx="1">
                  <c:v>0.97080291970802923</c:v>
                </c:pt>
                <c:pt idx="2">
                  <c:v>0.97849462365591622</c:v>
                </c:pt>
                <c:pt idx="3">
                  <c:v>0.9850746268656716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664576"/>
        <c:axId val="54700288"/>
      </c:barChart>
      <c:catAx>
        <c:axId val="546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700288"/>
        <c:crosses val="autoZero"/>
        <c:auto val="1"/>
        <c:lblAlgn val="ctr"/>
        <c:lblOffset val="100"/>
        <c:noMultiLvlLbl val="0"/>
      </c:catAx>
      <c:valAx>
        <c:axId val="5470028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645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0.96521739130434758</c:v>
                </c:pt>
                <c:pt idx="1">
                  <c:v>0.97837837837838115</c:v>
                </c:pt>
                <c:pt idx="2">
                  <c:v>0.98086124401913877</c:v>
                </c:pt>
                <c:pt idx="3">
                  <c:v>0.97719869706840889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266304"/>
        <c:axId val="97285632"/>
      </c:barChart>
      <c:catAx>
        <c:axId val="972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85632"/>
        <c:crosses val="autoZero"/>
        <c:auto val="1"/>
        <c:lblAlgn val="ctr"/>
        <c:lblOffset val="100"/>
        <c:noMultiLvlLbl val="0"/>
      </c:catAx>
      <c:valAx>
        <c:axId val="97285632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one"/>
        <c:crossAx val="9726630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90429381141579"/>
          <c:y val="7.6424347176157315E-2"/>
          <c:w val="0.85209570618858577"/>
          <c:h val="0.79314840939879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0.2979274611398991</c:v>
                </c:pt>
                <c:pt idx="1">
                  <c:v>0.47927461139896538</c:v>
                </c:pt>
                <c:pt idx="2">
                  <c:v>0.54145077720207269</c:v>
                </c:pt>
                <c:pt idx="3">
                  <c:v>0.79533678756476656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54688"/>
        <c:axId val="96357376"/>
      </c:barChart>
      <c:catAx>
        <c:axId val="963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6357376"/>
        <c:crosses val="autoZero"/>
        <c:auto val="1"/>
        <c:lblAlgn val="ctr"/>
        <c:lblOffset val="100"/>
        <c:noMultiLvlLbl val="0"/>
      </c:catAx>
      <c:valAx>
        <c:axId val="9635737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6354688"/>
        <c:crosses val="autoZero"/>
        <c:crossBetween val="between"/>
        <c:majorUnit val="0.1"/>
        <c:minorUnit val="4.0000000000000022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0.95890410958904104</c:v>
                </c:pt>
                <c:pt idx="1">
                  <c:v>0.97810218978101848</c:v>
                </c:pt>
                <c:pt idx="2">
                  <c:v>0.98387096774193239</c:v>
                </c:pt>
                <c:pt idx="3">
                  <c:v>0.98880597014925353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310592"/>
        <c:axId val="97346304"/>
      </c:barChart>
      <c:catAx>
        <c:axId val="973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7346304"/>
        <c:crosses val="autoZero"/>
        <c:auto val="1"/>
        <c:lblAlgn val="ctr"/>
        <c:lblOffset val="100"/>
        <c:noMultiLvlLbl val="0"/>
      </c:catAx>
      <c:valAx>
        <c:axId val="9734630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7310592"/>
        <c:crosses val="autoZero"/>
        <c:crossBetween val="between"/>
        <c:majorUnit val="0.1"/>
        <c:minorUnit val="4.0000000000000022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0.96521739130434758</c:v>
                </c:pt>
                <c:pt idx="1">
                  <c:v>0.97837837837838115</c:v>
                </c:pt>
                <c:pt idx="2">
                  <c:v>0.98086124401913877</c:v>
                </c:pt>
                <c:pt idx="3">
                  <c:v>0.97719869706840889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379456"/>
        <c:axId val="97390592"/>
      </c:barChart>
      <c:catAx>
        <c:axId val="973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390592"/>
        <c:crosses val="autoZero"/>
        <c:auto val="1"/>
        <c:lblAlgn val="ctr"/>
        <c:lblOffset val="100"/>
        <c:noMultiLvlLbl val="0"/>
      </c:catAx>
      <c:valAx>
        <c:axId val="9739059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37945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0.9452054794520548</c:v>
                </c:pt>
                <c:pt idx="1">
                  <c:v>0.97080291970802923</c:v>
                </c:pt>
                <c:pt idx="2">
                  <c:v>0.97849462365591622</c:v>
                </c:pt>
                <c:pt idx="3">
                  <c:v>0.9850746268656716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440128"/>
        <c:axId val="97442816"/>
      </c:barChart>
      <c:catAx>
        <c:axId val="974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442816"/>
        <c:crosses val="autoZero"/>
        <c:auto val="1"/>
        <c:lblAlgn val="ctr"/>
        <c:lblOffset val="100"/>
        <c:noMultiLvlLbl val="0"/>
      </c:catAx>
      <c:valAx>
        <c:axId val="9744281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44012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0.96521739130434758</c:v>
                </c:pt>
                <c:pt idx="1">
                  <c:v>0.97297297297297292</c:v>
                </c:pt>
                <c:pt idx="2">
                  <c:v>0.97607655502392332</c:v>
                </c:pt>
                <c:pt idx="3">
                  <c:v>0.97394136807818021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295424"/>
        <c:axId val="120298112"/>
      </c:barChart>
      <c:catAx>
        <c:axId val="1202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298112"/>
        <c:crosses val="autoZero"/>
        <c:auto val="1"/>
        <c:lblAlgn val="ctr"/>
        <c:lblOffset val="100"/>
        <c:noMultiLvlLbl val="0"/>
      </c:catAx>
      <c:valAx>
        <c:axId val="12029811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29542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0.76712328767123283</c:v>
                </c:pt>
                <c:pt idx="1">
                  <c:v>0.87591240875912413</c:v>
                </c:pt>
                <c:pt idx="2">
                  <c:v>0.90860215053763438</c:v>
                </c:pt>
                <c:pt idx="3">
                  <c:v>0.93656716417910446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95648"/>
        <c:axId val="96398336"/>
      </c:barChart>
      <c:catAx>
        <c:axId val="963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98336"/>
        <c:crosses val="autoZero"/>
        <c:auto val="1"/>
        <c:lblAlgn val="ctr"/>
        <c:lblOffset val="100"/>
        <c:noMultiLvlLbl val="0"/>
      </c:catAx>
      <c:valAx>
        <c:axId val="9639833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9564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0.84347826086956523</c:v>
                </c:pt>
                <c:pt idx="1">
                  <c:v>0.90270270270270259</c:v>
                </c:pt>
                <c:pt idx="2">
                  <c:v>0.91387559808612462</c:v>
                </c:pt>
                <c:pt idx="3">
                  <c:v>0.92833876221498368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00416"/>
        <c:axId val="96688384"/>
      </c:barChart>
      <c:catAx>
        <c:axId val="963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688384"/>
        <c:crosses val="autoZero"/>
        <c:auto val="1"/>
        <c:lblAlgn val="ctr"/>
        <c:lblOffset val="100"/>
        <c:noMultiLvlLbl val="0"/>
      </c:catAx>
      <c:valAx>
        <c:axId val="9668838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0041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0.76712328767123283</c:v>
                </c:pt>
                <c:pt idx="1">
                  <c:v>0.87591240875912413</c:v>
                </c:pt>
                <c:pt idx="2">
                  <c:v>0.90860215053763438</c:v>
                </c:pt>
                <c:pt idx="3">
                  <c:v>0.93656716417910446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029888"/>
        <c:axId val="95041024"/>
      </c:barChart>
      <c:catAx>
        <c:axId val="950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41024"/>
        <c:crosses val="autoZero"/>
        <c:auto val="1"/>
        <c:lblAlgn val="ctr"/>
        <c:lblOffset val="100"/>
        <c:noMultiLvlLbl val="0"/>
      </c:catAx>
      <c:valAx>
        <c:axId val="9504102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2988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0.84347826086956523</c:v>
                </c:pt>
                <c:pt idx="1">
                  <c:v>0.90270270270270259</c:v>
                </c:pt>
                <c:pt idx="2">
                  <c:v>0.91387559808612462</c:v>
                </c:pt>
                <c:pt idx="3">
                  <c:v>0.92833876221498368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049600"/>
        <c:axId val="96731904"/>
      </c:barChart>
      <c:catAx>
        <c:axId val="950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731904"/>
        <c:crosses val="autoZero"/>
        <c:auto val="1"/>
        <c:lblAlgn val="ctr"/>
        <c:lblOffset val="100"/>
        <c:noMultiLvlLbl val="0"/>
      </c:catAx>
      <c:valAx>
        <c:axId val="9673190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4960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0.78082191780821963</c:v>
                </c:pt>
                <c:pt idx="1">
                  <c:v>0.88321167883211649</c:v>
                </c:pt>
                <c:pt idx="2">
                  <c:v>0.91397849462365832</c:v>
                </c:pt>
                <c:pt idx="3">
                  <c:v>0.94029850746268662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769152"/>
        <c:axId val="96784384"/>
      </c:barChart>
      <c:catAx>
        <c:axId val="967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784384"/>
        <c:crosses val="autoZero"/>
        <c:auto val="1"/>
        <c:lblAlgn val="ctr"/>
        <c:lblOffset val="100"/>
        <c:noMultiLvlLbl val="0"/>
      </c:catAx>
      <c:valAx>
        <c:axId val="9678438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76915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0.77192982456140902</c:v>
                </c:pt>
                <c:pt idx="1">
                  <c:v>0.84782608695652173</c:v>
                </c:pt>
                <c:pt idx="2">
                  <c:v>0.86538461538461564</c:v>
                </c:pt>
                <c:pt idx="3">
                  <c:v>0.90849673202614378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09472"/>
        <c:axId val="96452608"/>
      </c:barChart>
      <c:catAx>
        <c:axId val="964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52608"/>
        <c:crosses val="autoZero"/>
        <c:auto val="1"/>
        <c:lblAlgn val="ctr"/>
        <c:lblOffset val="100"/>
        <c:noMultiLvlLbl val="0"/>
      </c:catAx>
      <c:valAx>
        <c:axId val="9645260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0947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0.57534246575342451</c:v>
                </c:pt>
                <c:pt idx="1">
                  <c:v>0.77372262773722633</c:v>
                </c:pt>
                <c:pt idx="2">
                  <c:v>0.8333333333333337</c:v>
                </c:pt>
                <c:pt idx="3">
                  <c:v>0.81343283582089554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567680"/>
        <c:axId val="96570368"/>
      </c:barChart>
      <c:catAx>
        <c:axId val="965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570368"/>
        <c:crosses val="autoZero"/>
        <c:auto val="1"/>
        <c:lblAlgn val="ctr"/>
        <c:lblOffset val="100"/>
        <c:noMultiLvlLbl val="0"/>
      </c:catAx>
      <c:valAx>
        <c:axId val="9657036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5676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2397-CB33-467A-A44E-5D19F80FBD8D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DA4E-C87C-4F64-8388-86FBDFED66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01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DDA4E-C87C-4F64-8388-86FBDFED66A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3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DDA4E-C87C-4F64-8388-86FBDFED66A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3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5AE543-E12B-4BBF-AEED-55185B48A306}" type="datetimeFigureOut">
              <a:rPr lang="pt-BR" smtClean="0"/>
              <a:pPr/>
              <a:t>22/09/2015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67F582-D01A-415F-9A8F-BF3D8F32A1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672682" y="1285860"/>
            <a:ext cx="6643734" cy="195740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Especialização </a:t>
            </a:r>
            <a:r>
              <a:rPr lang="pt-BR" sz="20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em Saúde da Família</a:t>
            </a:r>
            <a:br>
              <a:rPr lang="pt-BR" sz="20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20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Turma n</a:t>
            </a:r>
            <a:r>
              <a:rPr lang="pt-BR" sz="2000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° 8</a:t>
            </a:r>
            <a:r>
              <a:rPr lang="pt-BR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27584" y="3429000"/>
            <a:ext cx="8072438" cy="17859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  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Atenção à Pessoa com Hipertensão Arterial e/ou Diabetes Mellitus, ESF Nossa Senhora Consoladora, Lagoa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Vermelha/RS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Reina Ruiz </a:t>
            </a:r>
            <a:r>
              <a:rPr lang="pt-B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Barrera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Orientadora: Mônica </a:t>
            </a:r>
            <a:r>
              <a:rPr lang="pt-BR" sz="1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Vohlbrecht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Pelotas, </a:t>
            </a:r>
            <a:r>
              <a:rPr lang="pt-BR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pt-BR" sz="1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19225" t="18695" r="19223" b="18871"/>
          <a:stretch>
            <a:fillRect/>
          </a:stretch>
        </p:blipFill>
        <p:spPr bwMode="auto">
          <a:xfrm>
            <a:off x="7643834" y="404664"/>
            <a:ext cx="1104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571480"/>
            <a:ext cx="225029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5446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1: Ampliar a cobertura a hipertensos e/ou diabéticos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1.1 - Ampliar a cobertura aos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100%.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Ampliada a cobertura aos usuários hipertensos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396 (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29,3%)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609620" y="5982379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1: Cobertura do programa de atenção ao hipertenso na unidade de saúde. Lagoa Vermelha/RS, 2015</a:t>
            </a:r>
            <a:endParaRPr lang="pt-BR" sz="1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158258"/>
              </p:ext>
            </p:extLst>
          </p:nvPr>
        </p:nvGraphicFramePr>
        <p:xfrm>
          <a:off x="4626114" y="4056973"/>
          <a:ext cx="4282860" cy="234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03866"/>
              </p:ext>
            </p:extLst>
          </p:nvPr>
        </p:nvGraphicFramePr>
        <p:xfrm>
          <a:off x="2843808" y="3277359"/>
          <a:ext cx="457431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331640" y="1142985"/>
            <a:ext cx="7240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1: Ampliar a cobertura dos hipertensos e/ou diabéticos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1: Ampliar a cobertura aos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 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100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Ampliada a cobertura aos usuários diabéticos para  307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(79,5%).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98410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153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59832" y="5786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200" dirty="0" smtClean="0"/>
          </a:p>
          <a:p>
            <a:r>
              <a:rPr lang="pt-BR" sz="1200" dirty="0" smtClean="0"/>
              <a:t>Figura 2: Cobertura do programa ao diabético na unidade de saúde. Lagoa Vermelha/ RS. 2015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>
                <a:solidFill>
                  <a:srgbClr val="0070C0"/>
                </a:solidFill>
              </a:rPr>
              <a:t/>
            </a:r>
            <a:br>
              <a:rPr lang="pt-BR" sz="1800" b="1" dirty="0">
                <a:solidFill>
                  <a:srgbClr val="0070C0"/>
                </a:solidFill>
              </a:rPr>
            </a:br>
            <a:endParaRPr lang="pt-BR" sz="1800" b="1" dirty="0">
              <a:solidFill>
                <a:srgbClr val="0070C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145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</a:t>
            </a:r>
            <a:endParaRPr lang="pt-BR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2: Realizar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exame clínico apropriado em 100% dos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hipertensos cadastrados</a:t>
            </a:r>
            <a:endParaRPr lang="pt-BR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Atingidos 251 (93,7%)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89229416"/>
              </p:ext>
            </p:extLst>
          </p:nvPr>
        </p:nvGraphicFramePr>
        <p:xfrm>
          <a:off x="2560788" y="3645024"/>
          <a:ext cx="4891532" cy="252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80320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Figura 3: Proporção de hipertensos com o exame clínico em dia de acordo com o protocolo. Lagoa Vermelha/RS, 2015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38944" y="1142984"/>
            <a:ext cx="8229600" cy="4983179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Realizar exame clínico apropriado em 100% dos diabéticos cadastrados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Atingimos </a:t>
            </a:r>
            <a:r>
              <a:rPr lang="pt-BR" sz="2400" dirty="0" smtClean="0">
                <a:solidFill>
                  <a:srgbClr val="0070C0"/>
                </a:solidFill>
              </a:rPr>
              <a:t>285 </a:t>
            </a:r>
            <a:r>
              <a:rPr lang="pt-BR" sz="2400" dirty="0" smtClean="0">
                <a:solidFill>
                  <a:srgbClr val="0070C0"/>
                </a:solidFill>
              </a:rPr>
              <a:t>(92,8%)</a:t>
            </a:r>
          </a:p>
          <a:p>
            <a:endParaRPr lang="pt-B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12967101"/>
              </p:ext>
            </p:extLst>
          </p:nvPr>
        </p:nvGraphicFramePr>
        <p:xfrm>
          <a:off x="3058122" y="3571876"/>
          <a:ext cx="4528942" cy="249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843808" y="614364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Figura 4: Proporção de diabéticos com exame clínico em dia de acordo com o protocolo. Lagoa Vermelha/RS, 2015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001419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4. Garantir a 100% dos hipertensos a realização de exames complementares em dia de acordo com o protocolo.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Exames complementares em dia de acordo com o protocolo para 251  (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93,7%).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49506328"/>
              </p:ext>
            </p:extLst>
          </p:nvPr>
        </p:nvGraphicFramePr>
        <p:xfrm>
          <a:off x="2665436" y="3786190"/>
          <a:ext cx="4679698" cy="259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08312" y="5715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000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1000" dirty="0" smtClean="0"/>
              <a:t>Figura 5: Proporção de hipertensos com os exames complementares em dia de acordo com o protocolo. Lagoa Vermelha/RS, 2015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001419"/>
          </a:xfrm>
        </p:spPr>
        <p:txBody>
          <a:bodyPr/>
          <a:lstStyle/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5. Garantir a 100% dos diabéticos a realização de exames complementares em dia de acordo com 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protocolo.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Exames complementares em dia de acordo com o protocolo para 285 (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92,8%).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20163661"/>
              </p:ext>
            </p:extLst>
          </p:nvPr>
        </p:nvGraphicFramePr>
        <p:xfrm>
          <a:off x="2739692" y="3786190"/>
          <a:ext cx="4515991" cy="259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6413266"/>
            <a:ext cx="4946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Proporção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diabéticos com os exames complementares em dia de acordo com o protocolo. Lagoa Vermelha/RS, 2015.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052736"/>
            <a:ext cx="7382624" cy="54480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6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pPr>
              <a:lnSpc>
                <a:spcPct val="170000"/>
              </a:lnSpc>
            </a:pPr>
            <a:r>
              <a:rPr lang="pt-BR" sz="6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6: Priorizar a prescrição de medicamentos da farmácia popular para 100% dos hipertensos cadastrados na ESF.</a:t>
            </a:r>
          </a:p>
          <a:p>
            <a:pPr>
              <a:lnSpc>
                <a:spcPct val="170000"/>
              </a:lnSpc>
            </a:pPr>
            <a:r>
              <a:rPr lang="pt-BR" sz="6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Prescrição de medicamentos da farmácia popular para 252 (94,0 %).</a:t>
            </a:r>
          </a:p>
          <a:p>
            <a:endParaRPr lang="pt-BR" sz="3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1200" dirty="0" smtClean="0"/>
              <a:t>		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1200" dirty="0" smtClean="0"/>
              <a:t>               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1200" dirty="0" smtClean="0"/>
              <a:t>                                                             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1700" dirty="0" smtClean="0"/>
              <a:t>			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Figura 7: Proporção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de hipertensos com prescrição de medicamentos da </a:t>
            </a:r>
          </a:p>
          <a:p>
            <a:pPr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                                                         farmácia Popular/HIPERDIA priorizada. Lagoa Vermelha/RS.2015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34451948"/>
              </p:ext>
            </p:extLst>
          </p:nvPr>
        </p:nvGraphicFramePr>
        <p:xfrm>
          <a:off x="2915816" y="3645024"/>
          <a:ext cx="4754497" cy="265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968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4362" y="1052736"/>
            <a:ext cx="7814102" cy="5805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7: Priorizar a prescrição de medicamentos da farmácia popular para 100% dos diabéticos cadastrados na ESF.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Prescrição de medicamentos da farmácia popular para 278 (90,8 %).</a:t>
            </a: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286248" y="3571876"/>
          <a:ext cx="4615048" cy="266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4609050" y="6215082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Figura 8: Proporção de diabéticos com prescrição de medicamentos da Farmácia Popular/HIPERDIA priorizada. Lagoa Vermelha/RS, 2015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80728"/>
            <a:ext cx="7957548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8: Realizar avaliação da necessidade de atendimento odontológico em 100% dos hipertensos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Atingido 218 (81,3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%).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80402515"/>
              </p:ext>
            </p:extLst>
          </p:nvPr>
        </p:nvGraphicFramePr>
        <p:xfrm>
          <a:off x="4232383" y="3573016"/>
          <a:ext cx="4679698" cy="257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274796" y="622351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9: Proporção de hipertensos com avaliação da necessidade de atendimento odontológico.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968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4999" y="1052736"/>
            <a:ext cx="7814102" cy="602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9: Realizar avaliação da necessidade de atendimento odontológico em 100% dos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Atingido 223 (72,6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857488" y="3571876"/>
          <a:ext cx="4641719" cy="257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786050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solidFill>
                  <a:srgbClr val="0070C0"/>
                </a:solidFill>
              </a:rPr>
              <a:t>Figura 10: Proporção de diabéticos com avaliação da necessidade de atendimento odontológico. Lagoa Vermelha/RS, 2015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556792"/>
            <a:ext cx="7885540" cy="49440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Nas estatísticas de saúde do Município Lagoa Vermelha percebe-se que a Hipertensão Arterial e/ou Diabetes Mellitus tinha alta prevalência e baixas taxas de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controle.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controle adequado dos usuários hipertensos e/ou diabéticos foi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uma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das prioridades da Atenção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Básica.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diagnóstico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precoce, o bom controle e o tratamento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são essenciais para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diminuição dos eventos cardiovasculares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adversos.</a:t>
            </a:r>
            <a:endParaRPr lang="pt-BR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582442"/>
            <a:ext cx="7742094" cy="54469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3. Melhorar a adesão de hipertensos e diabéticos ao programa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10. Buscar 100% dos hipertensos faltosos às consultas na unidade de saúde conforme a periodicidade recomendada.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Cumpridos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dos usuários atendidos.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B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96752"/>
            <a:ext cx="7671226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3. Melhorar a adesão de hipertensos e diabéticos ao programa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11 :Buscar 100% dos diabéticos faltosos às consultas na unidade de saúde conforme a periodicidade recomendada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Resultado:  conseguimos atingir  20 (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100%)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98170960"/>
              </p:ext>
            </p:extLst>
          </p:nvPr>
        </p:nvGraphicFramePr>
        <p:xfrm>
          <a:off x="2555776" y="3789040"/>
          <a:ext cx="4582921" cy="23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627784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Figura 11: Proporção de diabéticos faltosos às consultas médicas com busca ativa. Lagoa Vermelha/RS, 2015</a:t>
            </a:r>
            <a:endParaRPr lang="pt-BR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944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3718" y="1169774"/>
            <a:ext cx="7850770" cy="5643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Objetivo. Melhorar o registro das informações.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12: Manter ficha de acompanhamento de 100% dos hipertensos cadastrados na unidade de saúde.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Atingimos a meta em </a:t>
            </a:r>
            <a:r>
              <a:rPr lang="pt-BR" sz="2000" dirty="0" smtClean="0">
                <a:solidFill>
                  <a:srgbClr val="0070C0"/>
                </a:solidFill>
              </a:rPr>
              <a:t>267 (99,6%).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69501142"/>
              </p:ext>
            </p:extLst>
          </p:nvPr>
        </p:nvGraphicFramePr>
        <p:xfrm>
          <a:off x="2744044" y="3500438"/>
          <a:ext cx="4708276" cy="246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952328" y="61436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12: Proporção de hipertensos com registro adequado na ficha de acompanhamento. Lagoa Vermelha/RS.2015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4. 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13: Manter ficha de acompanhamento de 100% dos diabéticos cadastrados na unidade de saúde.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Atingimos a meta em </a:t>
            </a:r>
            <a:r>
              <a:rPr lang="pt-BR" sz="2400" dirty="0" smtClean="0">
                <a:solidFill>
                  <a:srgbClr val="0070C0"/>
                </a:solidFill>
              </a:rPr>
              <a:t>305 (99,3%).</a:t>
            </a:r>
            <a:endParaRPr lang="pt-BR" sz="22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6429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13: Proporção de diabéticos com registro adequado na ficha de acompanhamento.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7883958"/>
              </p:ext>
            </p:extLst>
          </p:nvPr>
        </p:nvGraphicFramePr>
        <p:xfrm>
          <a:off x="2654010" y="3954880"/>
          <a:ext cx="4582286" cy="24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80728"/>
            <a:ext cx="7885540" cy="5734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14: Realizar avaliação do risco cardiovascular em 100% dos hipertensos cadastrados na unidade de saúde.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avaliação do risco cardiovascular em </a:t>
            </a:r>
            <a:r>
              <a:rPr lang="pt-BR" sz="2000" dirty="0" smtClean="0">
                <a:solidFill>
                  <a:srgbClr val="0070C0"/>
                </a:solidFill>
              </a:rPr>
              <a:t>252 (94,0%).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071802" y="3786190"/>
          <a:ext cx="46434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240" y="6396335"/>
            <a:ext cx="457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14: Proporção de hipertensos com estratificação de risco cardiovascular. Lagoa Vermelha/RS, 2015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7958118" cy="5805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16: Realizar avaliação do risco cardiovascular em 100% dos diabéticos cadastrados na unidade de saúde.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avaliação do risco cardiovascular em 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289 (94,1%).       </a:t>
            </a:r>
            <a:endParaRPr lang="pt-BR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357554" y="3786190"/>
          <a:ext cx="4621907" cy="256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456384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15: Proporção de diabéticos com estratificação de risco cardiovascular.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2094" cy="55909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17: Garantir orientação nutricional sobre alimentação saudável a 100% dos hipertensos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nutricional em 264 (98,5%).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96617921"/>
              </p:ext>
            </p:extLst>
          </p:nvPr>
        </p:nvGraphicFramePr>
        <p:xfrm>
          <a:off x="2555776" y="3429000"/>
          <a:ext cx="4679063" cy="260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66429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16: Proporção de hipertensos com orientação nutricional sobre alimentação saudável.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599820" cy="55189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18: Garantir orientação nutricional sobre alimentação saudável a 100% dos diabéticos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nutricional em </a:t>
            </a:r>
            <a:r>
              <a:rPr lang="pt-BR" sz="2000" dirty="0" smtClean="0">
                <a:solidFill>
                  <a:srgbClr val="0070C0"/>
                </a:solidFill>
              </a:rPr>
              <a:t>299 (97,4%).</a:t>
            </a:r>
          </a:p>
          <a:p>
            <a:pPr>
              <a:lnSpc>
                <a:spcPct val="150000"/>
              </a:lnSpc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57422" y="3500438"/>
          <a:ext cx="4786346" cy="261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5984" y="6215082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17: Proporção de diabéticos com orientação nutricional sobre alimentação saudável. Lagoa Vermelha/RS, 2015.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5589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19 : Garantir orientação sobre a prática regular de atividade física 100% dos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hipertensos.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000" dirty="0" smtClean="0">
                <a:solidFill>
                  <a:srgbClr val="0070C0"/>
                </a:solidFill>
              </a:rPr>
              <a:t>264 (98,5</a:t>
            </a:r>
            <a:r>
              <a:rPr lang="pt-BR" sz="2000" dirty="0" smtClean="0">
                <a:solidFill>
                  <a:srgbClr val="0070C0"/>
                </a:solidFill>
              </a:rPr>
              <a:t>%).</a:t>
            </a:r>
            <a:endParaRPr lang="pt-BR" sz="2000" dirty="0" smtClean="0">
              <a:solidFill>
                <a:srgbClr val="0070C0"/>
              </a:solidFill>
            </a:endParaRP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786050" y="3643314"/>
          <a:ext cx="4679064" cy="262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786050" y="623731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Figura 18: Proporção de hipertensos com orientação sobre prática regular de atividade física. Lagoa Vermelha/RS, 2015</a:t>
            </a:r>
            <a:endParaRPr lang="pt-BR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949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20: Garantir orientação sobre a prática regular de atividade física 100% dos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000" dirty="0" smtClean="0">
                <a:solidFill>
                  <a:srgbClr val="0070C0"/>
                </a:solidFill>
              </a:rPr>
              <a:t>300 (97,7%).</a:t>
            </a: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89015849"/>
              </p:ext>
            </p:extLst>
          </p:nvPr>
        </p:nvGraphicFramePr>
        <p:xfrm>
          <a:off x="2843808" y="3284984"/>
          <a:ext cx="4615048" cy="260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43808" y="59617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Figura 19: Proporção de diabéticos com orientação sobre prática regular de atividade física. Lagoa Vermelha/RS, 2015</a:t>
            </a:r>
            <a:endParaRPr lang="pt-B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Caracterização do Município </a:t>
            </a: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Lagoa Vermelha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669516" cy="5157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Situa-se na região Nordeste do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Estado do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RS, na  Microrregião de Vacaria</a:t>
            </a:r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opulação </a:t>
            </a:r>
            <a:r>
              <a:rPr lang="pt-BR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27.525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habitantes (IBGE)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Extensão territorial: 1.263,502 (</a:t>
            </a:r>
            <a:r>
              <a:rPr lang="pt-BR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km²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Densidade demográfica: 21,78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hab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/km²)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Hospital de médio porte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Ambulatório municipal com </a:t>
            </a:r>
          </a:p>
          <a:p>
            <a:pPr>
              <a:lnSpc>
                <a:spcPct val="150000"/>
              </a:lnSpc>
              <a:buNone/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atendimento de especialidades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/>
          </a:p>
        </p:txBody>
      </p:sp>
      <p:pic>
        <p:nvPicPr>
          <p:cNvPr id="5122" name="Picture 2" descr="https://upload.wikimedia.org/wikipedia/commons/thumb/7/76/Lagoa_Vermelha.jpeg/280px-Lagoa_Vermelh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694" y="4509120"/>
            <a:ext cx="3296279" cy="219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7643192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21 </a:t>
            </a:r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Garantir orientação sobre os riscos do tabagismo a 100% dos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000" dirty="0" smtClean="0">
                <a:solidFill>
                  <a:srgbClr val="0070C0"/>
                </a:solidFill>
              </a:rPr>
              <a:t>265 (98,9%).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/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57422" y="3429000"/>
          <a:ext cx="4675622" cy="257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00298" y="6093296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20: Proporção de hipertensos com orientação sobre os riscos do tabagismo. Lagoa Vermelha/RS, 2015.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7742094" cy="5662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22 : Garantir orientação sobre os riscos do tabagismo a 100% dos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400" dirty="0" smtClean="0">
                <a:solidFill>
                  <a:srgbClr val="0070C0"/>
                </a:solidFill>
              </a:rPr>
              <a:t>300 (97,7%).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08390051"/>
              </p:ext>
            </p:extLst>
          </p:nvPr>
        </p:nvGraphicFramePr>
        <p:xfrm>
          <a:off x="2592858" y="3357562"/>
          <a:ext cx="4597401" cy="253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664296" y="5934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21: Proporção de diabéticos com orientação sobre os riscos do tabagismo.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23: </a:t>
            </a: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Garantir orientação sobre higiene bucal a 100% dos hipertensos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400" dirty="0" smtClean="0">
                <a:solidFill>
                  <a:srgbClr val="0070C0"/>
                </a:solidFill>
              </a:rPr>
              <a:t>264 (98,5%).</a:t>
            </a:r>
            <a:endParaRPr lang="pt-BR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96636435"/>
              </p:ext>
            </p:extLst>
          </p:nvPr>
        </p:nvGraphicFramePr>
        <p:xfrm>
          <a:off x="2627784" y="3737618"/>
          <a:ext cx="4672837" cy="255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952328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22: Proporção de hipertensos com orientação sobre higiene bucal. Lagoa Vermelha/RS, 2015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24: Garantir orientação sobre higiene bucal a 100% dos diabéticos</a:t>
            </a:r>
          </a:p>
          <a:p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Resultados: Realizada orientação a </a:t>
            </a:r>
            <a:r>
              <a:rPr lang="pt-BR" sz="2400" dirty="0" smtClean="0">
                <a:solidFill>
                  <a:srgbClr val="0070C0"/>
                </a:solidFill>
              </a:rPr>
              <a:t>299 (97,4%).</a:t>
            </a:r>
            <a:endParaRPr lang="pt-BR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73673001"/>
              </p:ext>
            </p:extLst>
          </p:nvPr>
        </p:nvGraphicFramePr>
        <p:xfrm>
          <a:off x="2627784" y="3648311"/>
          <a:ext cx="4688202" cy="251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987824" y="616646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Figura 23: Proporção de diabéticos com orientação sobre higiene bucal. Lagoa Vermelha/RS, 2015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 da intervenção para equipe</a:t>
            </a:r>
          </a:p>
          <a:p>
            <a:pPr>
              <a:buNone/>
            </a:pPr>
            <a:endParaRPr lang="pt-BR" dirty="0" smtClean="0"/>
          </a:p>
          <a:p>
            <a:pPr algn="just">
              <a:lnSpc>
                <a:spcPct val="170000"/>
              </a:lnSpc>
            </a:pP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Qualificação profissional da equipe multidisciplinar no acompanhamento à HAS e DM.</a:t>
            </a:r>
          </a:p>
          <a:p>
            <a:pPr algn="just">
              <a:lnSpc>
                <a:spcPct val="170000"/>
              </a:lnSpc>
            </a:pP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Visão da equipe em relação ao acompanhamento da HAS e o DM.</a:t>
            </a:r>
          </a:p>
          <a:p>
            <a:pPr algn="just">
              <a:lnSpc>
                <a:spcPct val="170000"/>
              </a:lnSpc>
            </a:pP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Mudanças positivas nos processos de trabalho, melhorando o planejamento das ações em saúde.</a:t>
            </a:r>
          </a:p>
          <a:p>
            <a:pPr algn="just">
              <a:lnSpc>
                <a:spcPct val="170000"/>
              </a:lnSpc>
            </a:pP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Permitiu trabalhar com mais união, dedicação e  integralidade. </a:t>
            </a:r>
          </a:p>
          <a:p>
            <a:pPr algn="just">
              <a:lnSpc>
                <a:spcPct val="170000"/>
              </a:lnSpc>
            </a:pP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Reforçou o compromisso e as atribuições tanto da equipe quanto de cada um dos profissionais</a:t>
            </a: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45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Discussão</a:t>
            </a:r>
            <a:b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 da intervenção para o serviço</a:t>
            </a:r>
          </a:p>
          <a:p>
            <a:pPr>
              <a:buNone/>
            </a:pPr>
            <a:endParaRPr lang="pt-BR" sz="22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Incorporação no cotidiano do serviço como uma ação de acompanhamento dos portadores de HAS e DM.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dos registros das informações.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na eficiência do serviço e dos materiais utilizados na ESF.</a:t>
            </a:r>
          </a:p>
          <a:p>
            <a:endParaRPr lang="pt-BR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071546"/>
            <a:ext cx="779071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 da intervenção para a comunidade</a:t>
            </a:r>
          </a:p>
          <a:p>
            <a:pPr>
              <a:buNone/>
            </a:pPr>
            <a:endParaRPr lang="pt-BR" sz="2000" dirty="0" smtClean="0">
              <a:solidFill>
                <a:srgbClr val="0070C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Melhorou a qualificação do atendimento clínico para todos os usuários.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Parceria com as lideranças comunitárias.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Formação dos grupos de hipertensos e diabéticos.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Atividades de promoção e prevenção de saúde durante o acolhimento na UBS. 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Realização das visitas domiciliares para busca de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faltosos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 com difícil acesso ao serviço de saúde. 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300" y="571480"/>
            <a:ext cx="8258204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Reflexão crítica sobre o processo pessoal de </a:t>
            </a:r>
            <a:r>
              <a:rPr lang="pt-BR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aprendizagem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556792"/>
            <a:ext cx="7814102" cy="508691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Troca de experiências entre colegas, orientadores e a equipe multidisciplinar.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Organização do processo de trabalho da equipe.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Importância dos registros no planejamento das ações em saúde.</a:t>
            </a: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Importância das ações educativas de promoção e prevenção.</a:t>
            </a:r>
          </a:p>
          <a:p>
            <a:pPr lvl="0"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Melhoria na minha prática profissional. </a:t>
            </a:r>
          </a:p>
          <a:p>
            <a:pPr lvl="0"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Melhorar, cada vez mais, o impacto de suas ações na vida e na qualidade de vida das pessoas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sob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seus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língua portuguesa.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428604"/>
            <a:ext cx="822960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Agradecimentos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836712"/>
            <a:ext cx="7813532" cy="5735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Deus por me proporcionar grandes oportunidades em minha vida.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minha família em especial minha mãe pelo incentivo ao trabalho e aos estudos.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minha orientadora Mônica pelo auxílio, dedicação e preocupação.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Aos meus colegas pela cumplicidade.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equipe do ESF Nossa Senhora Consoladora pela recepção calorosa e pelos ótimos momentos de trabalho compartilhados.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a todos que, de alguma maneira, contribuíram para realização deste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trabalho.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0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Atendimento clínico individual na UBS</a:t>
            </a:r>
            <a:r>
              <a:rPr lang="pt-B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1026" name="Picture 2" descr="C:\Documents and Settings\prefeitura\Desktop\fotos\20150922_162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Características da ESF Nossa Senhora Consoladora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8"/>
            <a:ext cx="7670086" cy="532859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Atende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população da zona rural do município de Lagoa Vermelha que abrange 6.040 pessoas. 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Foi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inaugurada em 23 de março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2012.</a:t>
            </a:r>
            <a:endParaRPr lang="pt-BR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ua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estrutura é composta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por: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consultório médico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enfermagem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procedimentos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esterilização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banheiros 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Cozinha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vacina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Farmácia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recepção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52470"/>
            <a:ext cx="3622180" cy="36567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Encontro com o grupo HIPERDIA</a:t>
            </a:r>
            <a:r>
              <a:rPr lang="pt-B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2050" name="Picture 2" descr="C:\Documents and Settings\prefeitura\Desktop\fotos\IMG-2015091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DA EQUIPE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</a:p>
          <a:p>
            <a:pPr>
              <a:buNone/>
            </a:pP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Atendimentos de usuários hipertensos e diabéticos com mau controle, que evoluíram com complicações cardiovasculares.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Ausência da avaliação de risco cardiovascular.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Exame físico inadequado.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Poucos usuários com exames complementares em dia.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340768"/>
            <a:ext cx="7684316" cy="477428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</a:p>
          <a:p>
            <a:pPr>
              <a:lnSpc>
                <a:spcPct val="150000"/>
              </a:lnSpc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Atraso nas consultas programadas.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Falta de adesão às mudanças de estilo de vida e ao tratamento adequado.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Não estavam criados os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grupos de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HIPERDIA.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Poucas ações de promoção em saúde.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96752"/>
            <a:ext cx="777686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geral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 </a:t>
            </a:r>
            <a:r>
              <a:rPr lang="pt-B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atenção à Pessoa com Hipertensão Arterial Sistêmica e/ou Diabetes Mellitus na ESF Nossa Senhora Consoladora, Lagoa Vermelha/RS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específicos 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Ampliar a cobertura a hipertensos e/ou diabéticos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 a qualidade da atenção a hipertensos e/ou diabéticos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 a adesão de hipertensos e/ou diabéticos ao programa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Mapear hipertensos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 de risco para doença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cardiovascular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Promover a saúde de hipertensos e diabéticos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594807"/>
            <a:ext cx="7571184" cy="5146561"/>
          </a:xfrm>
        </p:spPr>
        <p:txBody>
          <a:bodyPr>
            <a:noAutofit/>
          </a:bodyPr>
          <a:lstStyle/>
          <a:p>
            <a:pPr lvl="1">
              <a:lnSpc>
                <a:spcPct val="16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Período </a:t>
            </a:r>
            <a:r>
              <a:rPr lang="pt-B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16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semanas</a:t>
            </a:r>
          </a:p>
          <a:p>
            <a:pPr lvl="1">
              <a:lnSpc>
                <a:spcPct val="16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1.350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hipertensos   </a:t>
            </a:r>
          </a:p>
          <a:p>
            <a:pPr lvl="1">
              <a:lnSpc>
                <a:spcPct val="16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386 diabéticos</a:t>
            </a:r>
          </a:p>
          <a:p>
            <a:pPr lvl="1">
              <a:lnSpc>
                <a:spcPct val="16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 metas</a:t>
            </a:r>
          </a:p>
          <a:p>
            <a:pPr lvl="1">
              <a:lnSpc>
                <a:spcPct val="160000"/>
              </a:lnSpc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objetivos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Eixos da intervenção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serviço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Monitoramento e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avaliação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Engajamento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público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Qualificação da prática </a:t>
            </a:r>
            <a:r>
              <a:rPr lang="pt-B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clínica</a:t>
            </a:r>
            <a:endParaRPr lang="pt-BR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1800" b="1" dirty="0" smtClean="0"/>
          </a:p>
          <a:p>
            <a:endParaRPr lang="pt-BR" sz="1800" dirty="0"/>
          </a:p>
        </p:txBody>
      </p:sp>
      <p:sp>
        <p:nvSpPr>
          <p:cNvPr id="4" name="Retângulo 3"/>
          <p:cNvSpPr/>
          <p:nvPr/>
        </p:nvSpPr>
        <p:spPr>
          <a:xfrm>
            <a:off x="2339752" y="1016901"/>
            <a:ext cx="5493812" cy="539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realizadas durante a intervenção</a:t>
            </a:r>
            <a:endParaRPr lang="pt-BR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  <a:b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0086" cy="57332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Logística</a:t>
            </a:r>
          </a:p>
          <a:p>
            <a:pPr>
              <a:buNone/>
            </a:pPr>
            <a:endParaRPr lang="pt-BR" dirty="0" smtClean="0"/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Protocolos do MS, 2013 - Estratégias para o cuidado da pessoa com doença crônica – HAS e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DM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Ficha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espelho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Planilha de coleta de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dados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Prontuário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Materiais complementares criados pela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equipe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Arquivos para as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fichas-espelho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</a:pPr>
            <a:r>
              <a:rPr lang="pt-B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Garantido pelos gestores municipais a realização dos exames complementares, impressões de documentos e o transporte.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622</TotalTime>
  <Words>2242</Words>
  <Application>Microsoft Office PowerPoint</Application>
  <PresentationFormat>Apresentação na tela (4:3)</PresentationFormat>
  <Paragraphs>288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Solstício</vt:lpstr>
      <vt:lpstr>UNIVERSIDADE ABERTA DO SUS UNIVERSIDADE FEDERAL DE PELOTAS  Especialização em Saúde da Família Modalidade a Distância Turma n° 8 </vt:lpstr>
      <vt:lpstr>INTRODUÇÃO</vt:lpstr>
      <vt:lpstr>Caracterização do Município de Lagoa Vermelha</vt:lpstr>
      <vt:lpstr>Características da ESF Nossa Senhora Consoladora</vt:lpstr>
      <vt:lpstr>Introdução</vt:lpstr>
      <vt:lpstr>Introdução</vt:lpstr>
      <vt:lpstr>Objetivos</vt:lpstr>
      <vt:lpstr> Metodologia </vt:lpstr>
      <vt:lpstr>Metodologia </vt:lpstr>
      <vt:lpstr>Objetivos, Metas e Resultados </vt:lpstr>
      <vt:lpstr>Apresentação do PowerPoint</vt:lpstr>
      <vt:lpstr>Objetivos, Metas e Resultados  </vt:lpstr>
      <vt:lpstr>Objetivos, Metas e Resultados </vt:lpstr>
      <vt:lpstr>Objetivos, Metas e Resultados </vt:lpstr>
      <vt:lpstr>Objetivos, Metas e Resultados</vt:lpstr>
      <vt:lpstr>Objetivos, Metas e Resultados </vt:lpstr>
      <vt:lpstr>Objetivos, Metas e Resultados</vt:lpstr>
      <vt:lpstr>Objetivos, Metas e Resultados 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 </vt:lpstr>
      <vt:lpstr>Discussão </vt:lpstr>
      <vt:lpstr>Discussão </vt:lpstr>
      <vt:lpstr>Reflexão crítica sobre o processo pessoal de aprendizagem</vt:lpstr>
      <vt:lpstr>Agradecimentos</vt:lpstr>
      <vt:lpstr>Atendimento clínico individual na UBS </vt:lpstr>
      <vt:lpstr>Encontro com o grupo HIPERDIA </vt:lpstr>
      <vt:lpstr>REUNIÃO DA EQUIPE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Turman° 8</dc:title>
  <dc:creator>user</dc:creator>
  <cp:lastModifiedBy>Mônica Vohlbrecht</cp:lastModifiedBy>
  <cp:revision>77</cp:revision>
  <dcterms:created xsi:type="dcterms:W3CDTF">2015-09-21T19:03:28Z</dcterms:created>
  <dcterms:modified xsi:type="dcterms:W3CDTF">2015-09-23T01:58:07Z</dcterms:modified>
</cp:coreProperties>
</file>