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9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(1).xls]Indicadores'!$C$4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 w="28575">
                <a:solidFill>
                  <a:srgbClr val="4F81BD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 w="28575">
                <a:solidFill>
                  <a:srgbClr val="4F81BD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  <a:ln w="28575">
                <a:solidFill>
                  <a:srgbClr val="4F81BD"/>
                </a:solidFill>
              </a:ln>
            </c:spPr>
          </c:dPt>
          <c:cat>
            <c:strRef>
              <c:f>'[rev Tomasi Planilha Coleta Dados ESF Santo Antonio.Dr.Rrinaldo Carmona (15) (1).xls]Indicadores'!$D$3:$F$3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(1).xls]Indicadores'!$D$4:$F$4</c:f>
              <c:numCache>
                <c:formatCode>0.0%</c:formatCode>
                <c:ptCount val="3"/>
                <c:pt idx="0">
                  <c:v>0.37569060773480661</c:v>
                </c:pt>
                <c:pt idx="1">
                  <c:v>0.70718232044198892</c:v>
                </c:pt>
                <c:pt idx="2">
                  <c:v>0.95027624309392267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440320"/>
        <c:axId val="136952576"/>
      </c:barChart>
      <c:catAx>
        <c:axId val="144440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6952576"/>
        <c:crosses val="autoZero"/>
        <c:auto val="1"/>
        <c:lblAlgn val="ctr"/>
        <c:lblOffset val="100"/>
        <c:noMultiLvlLbl val="0"/>
      </c:catAx>
      <c:valAx>
        <c:axId val="1369525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403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(1).xls]Indicadores'!$C$9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25400">
              <a:solidFill>
                <a:srgbClr val="4F81BD"/>
              </a:solidFill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'[rev Tomasi Planilha Coleta Dados ESF Santo Antonio.Dr.Rrinaldo Carmona (15) (1).xls]Indicadores'!$D$8:$F$8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(1).xls]Indicadores'!$D$9:$F$9</c:f>
              <c:numCache>
                <c:formatCode>0.0%</c:formatCode>
                <c:ptCount val="3"/>
                <c:pt idx="0">
                  <c:v>0.86764705882352944</c:v>
                </c:pt>
                <c:pt idx="1">
                  <c:v>0.609375</c:v>
                </c:pt>
                <c:pt idx="2">
                  <c:v>0.63953488372093026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13056"/>
        <c:axId val="146147008"/>
      </c:barChart>
      <c:catAx>
        <c:axId val="14481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147008"/>
        <c:crosses val="autoZero"/>
        <c:auto val="1"/>
        <c:lblAlgn val="ctr"/>
        <c:lblOffset val="100"/>
        <c:noMultiLvlLbl val="0"/>
      </c:catAx>
      <c:valAx>
        <c:axId val="1461470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813056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(1).xls]Indicadores'!$C$40</c:f>
              <c:strCache>
                <c:ptCount val="1"/>
                <c:pt idx="0">
                  <c:v>Proporção de crianças de 6 a 24 meses com suplementação de ferro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'[rev Tomasi Planilha Coleta Dados ESF Santo Antonio.Dr.Rrinaldo Carmona (15) (1).xls]Indicadores'!$D$39:$F$39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(1).xls]Indicadores'!$D$40:$F$40</c:f>
              <c:numCache>
                <c:formatCode>0.0%</c:formatCode>
                <c:ptCount val="3"/>
                <c:pt idx="0">
                  <c:v>0.97368421052631582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000896"/>
        <c:axId val="146151616"/>
      </c:barChart>
      <c:catAx>
        <c:axId val="1460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151616"/>
        <c:crosses val="autoZero"/>
        <c:auto val="1"/>
        <c:lblAlgn val="ctr"/>
        <c:lblOffset val="100"/>
        <c:noMultiLvlLbl val="0"/>
      </c:catAx>
      <c:valAx>
        <c:axId val="1461516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000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(1).xls]Indicadores'!$C$46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'[rev Tomasi Planilha Coleta Dados ESF Santo Antonio.Dr.Rrinaldo Carmona (15) (1).xls]Indicadores'!$D$45:$F$45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(1).xls]Indicadores'!$D$46:$F$46</c:f>
              <c:numCache>
                <c:formatCode>0.0%</c:formatCode>
                <c:ptCount val="3"/>
                <c:pt idx="0">
                  <c:v>0.91176470588235292</c:v>
                </c:pt>
                <c:pt idx="1">
                  <c:v>0.8671875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329728"/>
        <c:axId val="38841728"/>
      </c:barChart>
      <c:catAx>
        <c:axId val="13632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8841728"/>
        <c:crosses val="autoZero"/>
        <c:auto val="1"/>
        <c:lblAlgn val="ctr"/>
        <c:lblOffset val="100"/>
        <c:noMultiLvlLbl val="0"/>
      </c:catAx>
      <c:valAx>
        <c:axId val="3884172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6329728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(1).xls]Indicadores'!$C$51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25400">
              <a:solidFill>
                <a:srgbClr val="4F81BD"/>
              </a:solidFill>
            </a:ln>
          </c:spPr>
          <c:invertIfNegative val="0"/>
          <c:cat>
            <c:strRef>
              <c:f>'[rev Tomasi Planilha Coleta Dados ESF Santo Antonio.Dr.Rrinaldo Carmona (15) (1).xls]Indicadores'!$D$50:$F$50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(1).xls]Indicadores'!$D$51:$F$51</c:f>
              <c:numCache>
                <c:formatCode>0.0%</c:formatCode>
                <c:ptCount val="3"/>
                <c:pt idx="0">
                  <c:v>0.95588235294117652</c:v>
                </c:pt>
                <c:pt idx="1">
                  <c:v>0.8984375</c:v>
                </c:pt>
                <c:pt idx="2">
                  <c:v>0.91860465116279066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592384"/>
        <c:axId val="30313856"/>
      </c:barChart>
      <c:catAx>
        <c:axId val="1445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0313856"/>
        <c:crosses val="autoZero"/>
        <c:auto val="1"/>
        <c:lblAlgn val="ctr"/>
        <c:lblOffset val="100"/>
        <c:noMultiLvlLbl val="0"/>
      </c:catAx>
      <c:valAx>
        <c:axId val="303138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59238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(2).xls]Indicadores'!$C$95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'[rev Tomasi Planilha Coleta Dados ESF Santo Antonio.Dr.Rrinaldo Carmona (15) (2).xls]Indicadores'!$D$94:$F$94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(2).xls]Indicadores'!$D$95:$F$95</c:f>
              <c:numCache>
                <c:formatCode>0.0%</c:formatCode>
                <c:ptCount val="3"/>
                <c:pt idx="0">
                  <c:v>0.86764705882352944</c:v>
                </c:pt>
                <c:pt idx="1">
                  <c:v>0.625</c:v>
                </c:pt>
                <c:pt idx="2">
                  <c:v>0.57558139534883723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84032"/>
        <c:axId val="148539648"/>
      </c:barChart>
      <c:catAx>
        <c:axId val="14628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8539648"/>
        <c:crosses val="autoZero"/>
        <c:auto val="1"/>
        <c:lblAlgn val="ctr"/>
        <c:lblOffset val="100"/>
        <c:noMultiLvlLbl val="0"/>
      </c:catAx>
      <c:valAx>
        <c:axId val="1485396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28403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'[rev Tomasi Planilha Coleta Dados ESF Santo Antonio.Dr.Rrinaldo Carmona (15) (2).xls]Indicadores'!$C$101</c:f>
              <c:strCache>
                <c:ptCount val="1"/>
                <c:pt idx="0">
                  <c:v>Proporção de crianças cujas mães receberam orientações nutricionais de acordo com a faixa etária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'[rev Tomasi Planilha Coleta Dados ESF Santo Antonio.Dr.Rrinaldo Carmona (15) (2).xls]Indicadores'!$D$100:$F$100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'[rev Tomasi Planilha Coleta Dados ESF Santo Antonio.Dr.Rrinaldo Carmona (15) (2).xls]Indicadores'!$D$101:$F$101</c:f>
              <c:numCache>
                <c:formatCode>0.0%</c:formatCode>
                <c:ptCount val="3"/>
                <c:pt idx="0">
                  <c:v>0.91176470588235292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281984"/>
        <c:axId val="146186816"/>
      </c:barChart>
      <c:catAx>
        <c:axId val="14628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186816"/>
        <c:crosses val="autoZero"/>
        <c:auto val="1"/>
        <c:lblAlgn val="ctr"/>
        <c:lblOffset val="100"/>
        <c:noMultiLvlLbl val="0"/>
      </c:catAx>
      <c:valAx>
        <c:axId val="14618681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6281984"/>
        <c:crosses val="autoZero"/>
        <c:crossBetween val="between"/>
        <c:majorUnit val="0.2"/>
        <c:minorUnit val="4.000000000000001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4951F8-4E39-4B8A-84A7-145431A95903}" type="datetimeFigureOut">
              <a:rPr lang="pt-BR" smtClean="0"/>
              <a:t>20/09/2015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BD026EC-88E5-43B8-8EB4-9EDD9E0536C5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76500" y="449475"/>
            <a:ext cx="5542384" cy="2158604"/>
          </a:xfrm>
        </p:spPr>
        <p:txBody>
          <a:bodyPr>
            <a:noAutofit/>
          </a:bodyPr>
          <a:lstStyle/>
          <a:p>
            <a:r>
              <a:rPr lang="pt-BR" sz="1800" b="1" dirty="0">
                <a:latin typeface="Arial" pitchFamily="34" charset="0"/>
                <a:cs typeface="Arial" pitchFamily="34" charset="0"/>
              </a:rPr>
              <a:t>UNIVERSIDADE ABERTA DO SUS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FEDERAL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DE PELOTAS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Especialização em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Saúde da Família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>Modalidade a Distância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>Turma 8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2996952"/>
            <a:ext cx="6400800" cy="3024336"/>
          </a:xfrm>
        </p:spPr>
        <p:txBody>
          <a:bodyPr>
            <a:normAutofit fontScale="77500" lnSpcReduction="20000"/>
          </a:bodyPr>
          <a:lstStyle/>
          <a:p>
            <a:r>
              <a:rPr lang="pt-BR" sz="2600" b="1" dirty="0" smtClean="0">
                <a:latin typeface="Arial Black" pitchFamily="34" charset="0"/>
                <a:cs typeface="Arial" pitchFamily="34" charset="0"/>
              </a:rPr>
              <a:t>Melhoria da Atenção à Saúde da Criança de Zero a Setenta e Dois Meses, na ESF Santo Antônio, Lajeado/RS.</a:t>
            </a:r>
            <a:endParaRPr lang="" sz="2600" b="1" dirty="0" smtClean="0">
              <a:latin typeface="Arial Black" pitchFamily="34" charset="0"/>
              <a:cs typeface="Arial" pitchFamily="34" charset="0"/>
            </a:endParaRPr>
          </a:p>
          <a:p>
            <a:endParaRPr lang="" sz="26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pt-BR" sz="2100" b="1" dirty="0" smtClean="0">
                <a:latin typeface="Arial Black" pitchFamily="34" charset="0"/>
                <a:cs typeface="Arial" pitchFamily="34" charset="0"/>
              </a:rPr>
              <a:t>Especializando: </a:t>
            </a:r>
            <a:r>
              <a:rPr lang="" sz="2100" b="1" dirty="0" smtClean="0">
                <a:latin typeface="Arial Black" pitchFamily="34" charset="0"/>
                <a:cs typeface="Arial" pitchFamily="34" charset="0"/>
              </a:rPr>
              <a:t>Reinaldo Carmona</a:t>
            </a:r>
          </a:p>
          <a:p>
            <a:r>
              <a:rPr lang="pt-BR" sz="2100" b="1" dirty="0" smtClean="0">
                <a:latin typeface="Arial Black" pitchFamily="34" charset="0"/>
                <a:cs typeface="Arial" pitchFamily="34" charset="0"/>
              </a:rPr>
              <a:t>Orientador</a:t>
            </a:r>
            <a:r>
              <a:rPr lang="" sz="2100" b="1" dirty="0" smtClean="0">
                <a:latin typeface="Arial Black" pitchFamily="34" charset="0"/>
                <a:cs typeface="Arial" pitchFamily="34" charset="0"/>
              </a:rPr>
              <a:t>a</a:t>
            </a:r>
            <a:r>
              <a:rPr lang="pt-BR" sz="2100" b="1" dirty="0" smtClean="0">
                <a:latin typeface="Arial Black" pitchFamily="34" charset="0"/>
                <a:cs typeface="Arial" pitchFamily="34" charset="0"/>
              </a:rPr>
              <a:t>: Ana Luiza </a:t>
            </a:r>
            <a:r>
              <a:rPr lang="pt-BR" sz="2100" b="1" dirty="0" err="1" smtClean="0">
                <a:latin typeface="Arial Black" pitchFamily="34" charset="0"/>
                <a:cs typeface="Arial" pitchFamily="34" charset="0"/>
              </a:rPr>
              <a:t>Parcianello</a:t>
            </a:r>
            <a:r>
              <a:rPr lang="pt-BR" sz="2100" b="1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2100" b="1" dirty="0" err="1" smtClean="0">
                <a:latin typeface="Arial Black" pitchFamily="34" charset="0"/>
                <a:cs typeface="Arial" pitchFamily="34" charset="0"/>
              </a:rPr>
              <a:t>Cerdótes</a:t>
            </a:r>
            <a:endParaRPr lang="" sz="2100" b="1" dirty="0" smtClean="0">
              <a:latin typeface="Arial Black" pitchFamily="34" charset="0"/>
              <a:cs typeface="Arial" pitchFamily="34" charset="0"/>
            </a:endParaRPr>
          </a:p>
          <a:p>
            <a:endParaRPr lang="" sz="2100" b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endParaRPr lang="pt-BR" sz="1800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pt-BR" sz="1800" dirty="0" smtClean="0">
                <a:latin typeface="Arial Black" pitchFamily="34" charset="0"/>
                <a:cs typeface="Arial" pitchFamily="34" charset="0"/>
              </a:rPr>
              <a:t>Pelotas</a:t>
            </a:r>
            <a:r>
              <a:rPr lang="pt-BR" sz="1800" dirty="0">
                <a:latin typeface="Arial Black" pitchFamily="34" charset="0"/>
                <a:cs typeface="Arial" pitchFamily="34" charset="0"/>
              </a:rPr>
              <a:t>, 2015</a:t>
            </a:r>
          </a:p>
          <a:p>
            <a:r>
              <a:rPr lang="pt-BR" sz="2000" dirty="0"/>
              <a:t/>
            </a:r>
            <a:br>
              <a:rPr lang="pt-BR" sz="2000" dirty="0"/>
            </a:br>
            <a:endParaRPr lang="" sz="2100" b="1" dirty="0" smtClean="0">
              <a:latin typeface="Arial" pitchFamily="34" charset="0"/>
              <a:cs typeface="Arial" pitchFamily="34" charset="0"/>
            </a:endParaRPr>
          </a:p>
          <a:p>
            <a:endParaRPr lang="pt-BR" sz="2100" b="1" dirty="0" smtClean="0">
              <a:latin typeface="Arial" pitchFamily="34" charset="0"/>
              <a:cs typeface="Arial" pitchFamily="34" charset="0"/>
            </a:endParaRPr>
          </a:p>
          <a:p>
            <a:endParaRPr lang="pt-BR" sz="19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10" name="Imagem 9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092280" y="975501"/>
            <a:ext cx="1104900" cy="11201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1334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Registro 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Monitoramento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Busca ativa;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Capacitação da equipe;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Promoção em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saúde.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Objetivo 1. Ampliar a cobertura do Programa de Saúde da Criança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Meta. 1.1. Ampliar a cobertura da atenção à saúde para 100% das crianças entre zero e 72 meses pertencentes à área de abrangência da unidade saúde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O gráfico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mostra que  durante o primeiro mês tivemos 68 (37,6%) crianças, durante o mês 2, 128 (70,7%) crianças inscritas no programa e no terceiro mês 172 (95%) crianças, a meta não foi cumprida, a equipe trabalho para cumpri-lo e acredita-se que o tempo disponibilizado foi muito curto para acompanhar todas 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crianças.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5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smtClean="0">
              <a:latin typeface="Arial" pitchFamily="34" charset="0"/>
              <a:cs typeface="Arial" pitchFamily="34" charset="0"/>
            </a:endParaRPr>
          </a:p>
          <a:p>
            <a:endParaRPr lang="" sz="1000">
              <a:latin typeface="Arial" pitchFamily="34" charset="0"/>
              <a:cs typeface="Arial" pitchFamily="34" charset="0"/>
            </a:endParaRPr>
          </a:p>
          <a:p>
            <a:endParaRPr lang="" sz="1000" smtClean="0">
              <a:latin typeface="Arial" pitchFamily="34" charset="0"/>
              <a:cs typeface="Arial" pitchFamily="34" charset="0"/>
            </a:endParaRPr>
          </a:p>
          <a:p>
            <a:endParaRPr lang="" sz="100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 1-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Proporção de crianças entre zero e 72 meses inscritas no programa da unidade de saúde, na ESF Santo Antônio, Lajeado/RS. Fonte: Planilha de coleta de dados.</a:t>
            </a:r>
          </a:p>
          <a:p>
            <a:endParaRPr lang="" dirty="0" smtClean="0"/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58938225"/>
              </p:ext>
            </p:extLst>
          </p:nvPr>
        </p:nvGraphicFramePr>
        <p:xfrm>
          <a:off x="2267744" y="2132856"/>
          <a:ext cx="532859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356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2. Melhorar a qualidade do atendimento à criança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Meta. 2.1. Realizar a primeira consulta na primeira semana de vida para 100% das crianças cadastradas.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	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primeiro mês 59 (86,8%) crianças foram avaliadas, durante o segundo mês foi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78 (60,9%) e no terceiro mês 110 (64%), a primeira impressão parecia que o indicador não foi trabalhado corretamente, mas foi cumprido para todas as crianças nascidas durante o desenvolvimento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a Intervenção.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2 -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Proporção de crianças com primeira consulta na primeira semana de vida, na ESF Santo Antônio, Lajeado/RS. Fonte: Planilha de coleta de dados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193004921"/>
              </p:ext>
            </p:extLst>
          </p:nvPr>
        </p:nvGraphicFramePr>
        <p:xfrm>
          <a:off x="2195736" y="1844824"/>
          <a:ext cx="5472608" cy="2956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38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79762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Objetivo </a:t>
            </a: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2. Melhorar a qualidade do atendimento à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criança</a:t>
            </a:r>
            <a:endParaRPr lang="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2.2 Monitorar o crescimento em 100% das crianças.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2.3. Monitorar 100% das crianças com déficit de peso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2.4. Monitorar 100% das crianças com excesso de peso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2.5. Monitorar o desenvolvimento em 100% das crianças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2.6. Vacinar 100% das crianças de acordo com a idade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2.10. Realizar avaliação da necessidade de  atendimento  odontológico  em100% das crianças de 6 e 72 meses.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2.11. Realizar primeira consulta odontológica para 100% das crianças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4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endParaRPr lang="pt-BR" dirty="0" smtClean="0"/>
          </a:p>
          <a:p>
            <a:pPr marL="82296" indent="0" algn="just">
              <a:buNone/>
            </a:pPr>
            <a:endParaRPr lang="pt-BR" dirty="0"/>
          </a:p>
          <a:p>
            <a:pPr marL="82296" indent="0" algn="just">
              <a:lnSpc>
                <a:spcPct val="150000"/>
              </a:lnSpc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m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etas relativas ao objetivo 2 mencionadas acima ficou em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100% durante toda a intervenção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18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2.7. Realizar suplementação de ferro em 100% das crianças de 6 a 24  meses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Desde o início da intervenção a equipe fez muitas ações de saúde e uma foi incentivar as mães a utilização da suplementação de ferro nas crianças sem aleitamento exclusivo aos quatro meses e aquelas que tinham aleitamento exclusivo aos seis meses,  durante o primeiro mês 37 (97,4%) crianças, no mês 2, 65 (100%) e no terceiro mês 84 (100%)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3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smtClean="0">
              <a:latin typeface="Arial" pitchFamily="34" charset="0"/>
              <a:cs typeface="Arial" pitchFamily="34" charset="0"/>
            </a:endParaRPr>
          </a:p>
          <a:p>
            <a:endParaRPr lang="" sz="1000">
              <a:latin typeface="Arial" pitchFamily="34" charset="0"/>
              <a:cs typeface="Arial" pitchFamily="34" charset="0"/>
            </a:endParaRPr>
          </a:p>
          <a:p>
            <a:endParaRPr lang="" sz="100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" sz="10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3 -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Proporção de crianças de 6 a 24 meses com suplementação de ferro, na ESF Santo Antônio, Lajeado/RS. Fonte: 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Planilha de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coleta de dados.</a:t>
            </a: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709868389"/>
              </p:ext>
            </p:extLst>
          </p:nvPr>
        </p:nvGraphicFramePr>
        <p:xfrm>
          <a:off x="1835696" y="1772816"/>
          <a:ext cx="5400600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5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2.8. Realizar triagem auditiva em 100% das crianças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urante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o primeiro mês 62 (91,2 %) crianças tiveram a triagem auditiva, no segundo mês 111 (86,7%) e no mês 3, 172 (100%). Essa diminuição existiu, pois algumas crianças que foram incorporadas ao projeto nunca haviam feito a triagem por razões não explicáveis, várias ações de saúde em coordenação com a fonoaudióloga foram realizadas para melhorar esse indicador e ao terminar a intervenção 100% das crianças tinham a triagem em dia</a:t>
            </a:r>
            <a:r>
              <a:rPr lang="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0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268760"/>
            <a:ext cx="7571184" cy="5184576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taxa de mortalidade infantil caiu muito nas últimas décadas no Brasil. Graças às ações de diminuição da pobreza, ampliação da cobertura da Estratégia Saúde da Família e a outros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fatores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(IBGE, 2010).</a:t>
            </a:r>
            <a:endParaRPr lang="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ct val="150000"/>
              </a:lnSpc>
              <a:buNone/>
            </a:pP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desenvolvimento do programa de saúde da crianca é sem dúvida a pedra angular do trabalho em atenção primária e deve ser alvo de esforços, sem deixar de lado 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o cumprimento </a:t>
            </a:r>
            <a:r>
              <a:rPr lang="pt-PT" sz="2000" dirty="0">
                <a:latin typeface="Times New Roman" pitchFamily="18" charset="0"/>
                <a:cs typeface="Times New Roman" pitchFamily="18" charset="0"/>
              </a:rPr>
              <a:t>dos outros programas</a:t>
            </a:r>
            <a:r>
              <a:rPr lang="pt-PT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52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88130492"/>
              </p:ext>
            </p:extLst>
          </p:nvPr>
        </p:nvGraphicFramePr>
        <p:xfrm>
          <a:off x="2051720" y="1628800"/>
          <a:ext cx="590465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763688" y="4952495"/>
            <a:ext cx="6480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Arial" pitchFamily="34" charset="0"/>
                <a:cs typeface="Arial" pitchFamily="34" charset="0"/>
              </a:rPr>
              <a:t>Figura 4 - Proporção de crianças com triagem auditiva, na ESF Santo Antônio, Lajeado/RS. Fonte: Planilha de coleta de dados. </a:t>
            </a:r>
            <a:endParaRPr lang="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3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Meta 2.9. Realizar teste do pezinho em 100% das crianças até 7 dias de vida.</a:t>
            </a:r>
          </a:p>
          <a:p>
            <a:pPr marL="0" indent="0">
              <a:buNone/>
            </a:pP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Durante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o primeiro mês 65 (95,6%) crianças tiveram o teste do pezinho, no mês 2, 115 (89,8%) e no terceiro mês 158 (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91,9%)</a:t>
            </a: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r>
              <a:rPr lang="pt-BR" sz="10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000" dirty="0">
                <a:latin typeface="Arial" pitchFamily="34" charset="0"/>
                <a:cs typeface="Arial" pitchFamily="34" charset="0"/>
              </a:rPr>
              <a:t>- Proporção de crianças com teste do pezinho realizado até 7 dias de vida, na ESF Santo Antônio, Lajeado/RS. Fonte: Planilha de coleta de dados</a:t>
            </a:r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26714820"/>
              </p:ext>
            </p:extLst>
          </p:nvPr>
        </p:nvGraphicFramePr>
        <p:xfrm>
          <a:off x="2051720" y="2996952"/>
          <a:ext cx="5760640" cy="2583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12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412776"/>
            <a:ext cx="7498080" cy="48006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3. Melhorar a adesão ao programa de Saúde da Criança.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Meta.3.1. Fazer busca ativa de 100% das crianças faltosas às consultas.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	Meta de 100% alcançada em relaçao a busca ativa das crianças faltosas.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4. Melhorar o registro das informações.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Meta. 4.1. Manter registro na ficha de acompanhamento/espelho da saúde da criança de 100% das crianças que consultam no serviço.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urante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toda a intervenção a equipe teve 100% das crianças com o registro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atualizado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5. Mapear as crianças de risco pertencentes à área de abrangência.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Meta. 5.1. Realizar avaliação de risco em 100% das crianças cadastradas no programa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Durante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intervenção 100% das crianças foram avaliadas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b="1" dirty="0">
                <a:latin typeface="Times New Roman" pitchFamily="18" charset="0"/>
                <a:cs typeface="Times New Roman" pitchFamily="18" charset="0"/>
              </a:rPr>
              <a:t>Objetivo 6. Promover a saúde das crianças.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Meta 6.1 Dar orientações para prevenir acidentes na infância em 100% das consultas de saúde da criança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331236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6.2. Colocar 100% das crianças para mamar durante a primeira consulta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	D</a:t>
            </a:r>
            <a:r>
              <a:rPr lang="pt-BR" sz="2200" dirty="0" err="1" smtClean="0">
                <a:latin typeface="Times New Roman" pitchFamily="18" charset="0"/>
                <a:cs typeface="Times New Roman" pitchFamily="18" charset="0"/>
              </a:rPr>
              <a:t>urante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o primeiro mês tivemos 59 (86%) crianças, diminuindo no segundo mês para 80(62,5%) e no terceiro mês 99 (57,6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Todas as crianças nascidas durante a intervençao foram colocadas para mamar </a:t>
            </a:r>
            <a:r>
              <a:rPr lang="" sz="2400" dirty="0" smtClean="0">
                <a:latin typeface="Times New Roman" pitchFamily="18" charset="0"/>
                <a:cs typeface="Times New Roman" pitchFamily="18" charset="0"/>
              </a:rPr>
              <a:t>durante a primeira consulta.</a:t>
            </a:r>
          </a:p>
          <a:p>
            <a:pPr marL="0" indent="0">
              <a:buNone/>
            </a:pPr>
            <a:endParaRPr lang="pt-BR" sz="3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" sz="3800" dirty="0" smtClean="0">
              <a:latin typeface="Arial" pitchFamily="34" charset="0"/>
              <a:cs typeface="Arial" pitchFamily="34" charset="0"/>
            </a:endParaRPr>
          </a:p>
          <a:p>
            <a:endParaRPr lang="" sz="3800" dirty="0">
              <a:latin typeface="Arial" pitchFamily="34" charset="0"/>
              <a:cs typeface="Arial" pitchFamily="34" charset="0"/>
            </a:endParaRPr>
          </a:p>
          <a:p>
            <a:endParaRPr lang="" sz="3100" dirty="0" smtClean="0">
              <a:latin typeface="Arial" pitchFamily="34" charset="0"/>
              <a:cs typeface="Arial" pitchFamily="34" charset="0"/>
            </a:endParaRPr>
          </a:p>
          <a:p>
            <a:endParaRPr lang="" sz="31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endParaRPr lang="" sz="1000" dirty="0">
              <a:latin typeface="Arial" pitchFamily="34" charset="0"/>
              <a:cs typeface="Arial" pitchFamily="34" charset="0"/>
            </a:endParaRPr>
          </a:p>
          <a:p>
            <a:endParaRPr lang="" sz="10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" sz="17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" sz="1700" dirty="0" smtClean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endParaRPr lang="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6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88645"/>
              </p:ext>
            </p:extLst>
          </p:nvPr>
        </p:nvGraphicFramePr>
        <p:xfrm>
          <a:off x="1835696" y="1556792"/>
          <a:ext cx="6480720" cy="40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689065" y="5805264"/>
            <a:ext cx="71287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dirty="0" smtClean="0">
                <a:latin typeface="Arial" pitchFamily="34" charset="0"/>
                <a:cs typeface="Arial" pitchFamily="34" charset="0"/>
              </a:rPr>
              <a:t>Figura 6-Proporçao </a:t>
            </a:r>
            <a:r>
              <a:rPr lang="pt-BR" sz="1100" dirty="0">
                <a:latin typeface="Arial" pitchFamily="34" charset="0"/>
                <a:cs typeface="Arial" pitchFamily="34" charset="0"/>
              </a:rPr>
              <a:t>de crianças 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que foram colocadas para mamar na primeira consulta, </a:t>
            </a:r>
            <a:r>
              <a:rPr lang="pt-BR" sz="1100" dirty="0">
                <a:latin typeface="Arial" pitchFamily="34" charset="0"/>
                <a:cs typeface="Arial" pitchFamily="34" charset="0"/>
              </a:rPr>
              <a:t>na ESF Santo Antônio, Lajeado/RS. Fonte: Planilha de coleta de dados.</a:t>
            </a:r>
            <a:endParaRPr lang="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70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6.3. Fornecer orientações nutricionais de acordo com a faixa etária para 100% das crianças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pt-BR" sz="1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pt-BR" sz="1100" dirty="0" smtClean="0">
                <a:latin typeface="Arial" pitchFamily="34" charset="0"/>
                <a:cs typeface="Arial" pitchFamily="34" charset="0"/>
              </a:rPr>
              <a:t>Figura </a:t>
            </a:r>
            <a:r>
              <a:rPr lang="pt-BR" sz="1100" dirty="0">
                <a:latin typeface="Arial" pitchFamily="34" charset="0"/>
                <a:cs typeface="Arial" pitchFamily="34" charset="0"/>
              </a:rPr>
              <a:t>7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-Proporçao </a:t>
            </a:r>
            <a:r>
              <a:rPr lang="pt-BR" sz="1100" dirty="0">
                <a:latin typeface="Arial" pitchFamily="34" charset="0"/>
                <a:cs typeface="Arial" pitchFamily="34" charset="0"/>
              </a:rPr>
              <a:t>de crianças cujas mães receberam orientações nutricionais de acordo com a faixa etária, na ESF Santo Antônio, Lajeado/RS. Fonte: Planilha de coleta de dados</a:t>
            </a:r>
            <a:r>
              <a:rPr lang="pt-BR" sz="1100" dirty="0" smtClean="0">
                <a:latin typeface="Arial" pitchFamily="34" charset="0"/>
                <a:cs typeface="Arial" pitchFamily="34" charset="0"/>
              </a:rPr>
              <a:t>.</a:t>
            </a:r>
            <a:endParaRPr lang="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t-BR" sz="2200" dirty="0" err="1" smtClean="0">
                <a:latin typeface="Times New Roman" pitchFamily="18" charset="0"/>
                <a:cs typeface="Times New Roman" pitchFamily="18" charset="0"/>
              </a:rPr>
              <a:t>urante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o primeiro 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mês 68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(91,2%), no segundo mês alcançamos 128(100%) e no terceiro mês 172(100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pt-BR" sz="22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747350257"/>
              </p:ext>
            </p:extLst>
          </p:nvPr>
        </p:nvGraphicFramePr>
        <p:xfrm>
          <a:off x="2555776" y="2492896"/>
          <a:ext cx="4733925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0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Meta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6.4. Fornecer orientações sobre higiene bucal, etiologia e prevenção da cárie para 100% das crianças de acordo com a faixa etária.                                                                                   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Durante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as avaliações das crianças em consultas, grupos de puericultura, visitas domiciliarias foram feitas orientações sobre higiene bucal para todas as crianças.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1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Discussão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 intervenção para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EQUIPE</a:t>
            </a:r>
            <a:endParaRPr lang="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integrado da equipe;</a:t>
            </a:r>
          </a:p>
          <a:p>
            <a:pPr algn="just">
              <a:lnSpc>
                <a:spcPct val="150000"/>
              </a:lnSpc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xigiu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que a equipe se capacitasse para seguir as recomendações do Ministério da Saúde relativas ao rastreamento, diagnóstico, monitoramento e tratamento das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crianças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intervenção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ofereceu a possibilidade de repartir atribuições para toda 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equipe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, o que melhoro o cadastro, acolhimento, avaliação e tratamento de um número maior de crianças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" dirty="0" smtClean="0"/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6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intervenção para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SERVIÇO</a:t>
            </a:r>
            <a:b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intervenção em minha ESF propiciou a ampliação da cobertura da atenção nas crianças de 0 a 72 meses, mudo a qualidade na atenção elevando todos os indicadores que o Ministério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exige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 smtClean="0"/>
              <a:t> </a:t>
            </a:r>
            <a:endParaRPr lang="" sz="2000" dirty="0" smtClean="0"/>
          </a:p>
          <a:p>
            <a:pPr algn="just">
              <a:lnSpc>
                <a:spcPct val="150000"/>
              </a:lnSpc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levamos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qualificação dos profissionais da ESF para o atendimento das crianças 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romoveu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 trabalho integrado dos técnicos de enfermagem e o trabalho unido de toda a equipe.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 desenvolvimento da intervenção acabou tendo impacto nos outros programas que prioriza o Ministério como o pré-natal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410200"/>
          </a:xfrm>
        </p:spPr>
        <p:txBody>
          <a:bodyPr>
            <a:normAutofit fontScale="47500" lnSpcReduction="20000"/>
          </a:bodyPr>
          <a:lstStyle/>
          <a:p>
            <a:pPr marL="82296" indent="0" algn="just">
              <a:lnSpc>
                <a:spcPct val="170000"/>
              </a:lnSpc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42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4200" dirty="0">
                <a:latin typeface="Times New Roman" pitchFamily="18" charset="0"/>
                <a:cs typeface="Times New Roman" pitchFamily="18" charset="0"/>
              </a:rPr>
              <a:t>realizar um trabalho com atendimento de qualidade para as crianças, é necessário considerar vários requisitos, uma cobertura elevada, cumprir com o número de consultas em </a:t>
            </a:r>
            <a:r>
              <a:rPr lang="pt-BR" sz="4200" dirty="0" smtClean="0">
                <a:latin typeface="Times New Roman" pitchFamily="18" charset="0"/>
                <a:cs typeface="Times New Roman" pitchFamily="18" charset="0"/>
              </a:rPr>
              <a:t>dia, </a:t>
            </a:r>
            <a:r>
              <a:rPr lang="" sz="42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4200" dirty="0">
                <a:latin typeface="Times New Roman" pitchFamily="18" charset="0"/>
                <a:cs typeface="Times New Roman" pitchFamily="18" charset="0"/>
              </a:rPr>
              <a:t>ão ter atraso da consulta agendada em mais de sete dias, realizar o teste do pezinho até o sétimo dia, fazer a primeira consulta de puericultura nos primeiros sete dias de vida, realizar  o triagem auditiva, monitoramento do crescimento e desenvolvimento na última consulta, manter as Vacinas em dia, avaliação de saúde bucal em 100% das crianças, orientação de aleitamento materno exclusivo a todas as mães, orientação para prevenção de acidentes </a:t>
            </a:r>
            <a:r>
              <a:rPr lang="pt-BR" sz="42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4200" dirty="0">
                <a:latin typeface="Times New Roman" pitchFamily="18" charset="0"/>
                <a:cs typeface="Times New Roman" pitchFamily="18" charset="0"/>
              </a:rPr>
              <a:t>acordo com o protocolo do Ministério da Saúde</a:t>
            </a:r>
            <a:r>
              <a:rPr lang="" sz="4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42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70000"/>
              </a:lnSpc>
              <a:buNone/>
            </a:pPr>
            <a:endParaRPr lang="pt-BR" sz="4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1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Discussão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</a:t>
            </a: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intervenção para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COMUNIDADE</a:t>
            </a:r>
            <a:endParaRPr lang="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porcentagem de cobertura alcançada mostra a importância de manter as ações para que a comunidade disfrute de uma atenção de excelência com as crianças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lassificamos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crianças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de risco e disponibilizamos um atendimento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Possibilidade de relação mais estreita entre profissionais e a 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comunidade</a:t>
            </a:r>
            <a:r>
              <a:rPr lang="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elhorou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satisfação da população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1666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573325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inhas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expectativas inicias foram superadas, o curso e especialmente a intervenção me deram as ferramentas para enfrentar situações do trabalho com um jeito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diferente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ncorpora</a:t>
            </a:r>
            <a:r>
              <a:rPr lang="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conhecimentos e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realiza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ações para melhorar o funcionamento do sistema de saúde no Brasil. </a:t>
            </a:r>
            <a:endParaRPr lang="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ajudou a desenvolver o idioma do português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manteve sempre em constante estudo da área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clínica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aperfeiçoamento e familiaridade com os protocolos de atendimentos e pude realizar meu trabalho com ótima qualidade, elevando a saúde da comunidade. 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aior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organização, planejamento, execução das atividades do dia-a-dia do nosso trabalho.</a:t>
            </a:r>
          </a:p>
        </p:txBody>
      </p:sp>
    </p:spTree>
    <p:extLst>
      <p:ext uri="{BB962C8B-B14F-4D97-AF65-F5344CB8AC3E}">
        <p14:creationId xmlns:p14="http://schemas.microsoft.com/office/powerpoint/2010/main" val="188131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Reflexão crítica sobre aprendizagem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Alcançamos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uma adesão melhor com a população 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curso melhorou meu desempenho no computador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ante</a:t>
            </a:r>
            <a:r>
              <a:rPr lang="" sz="20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uma boa comunicação com o site da especialização e com minha orientadora, através de discussões muito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produtivas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estruturação do curso permite ao especializando elevar a qualidade na prática clínica e a troca frequente com os demais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colegas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8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pPr algn="ctr"/>
            <a:r>
              <a:rPr lang="" dirty="0" smtClean="0"/>
              <a:t> </a:t>
            </a:r>
            <a:r>
              <a:rPr lang="pt-BR" dirty="0" smtClean="0"/>
              <a:t>OBRIGADO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85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1143000"/>
          </a:xfrm>
        </p:spPr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908720"/>
            <a:ext cx="7797552" cy="640871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Município de Lajeado/RS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, tem 90 quilômetros quadrados, com 71.481 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habitantes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Desde julho de 2013, o Município assumiu a gestão plena do sistema de saúde. A expansão da Atenção Primária à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Saúde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passou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ser prioridade, através da Estratégia de Saúde da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Família.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Rede de Atenção à Saúde Municipal é composta por </a:t>
            </a:r>
            <a:r>
              <a:rPr lang="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17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Unidades de Saúde da Família (USF), sendo 3 com saúde bucal, atingindo uma cobertura populacional de 49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14 Unidades Básicas de Saúde e 3 unidades tradicionais;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01 Centro de Especialidades Odontológicas (CEO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01 Base do SAMU;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ct val="150000"/>
              </a:lnSpc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5472608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Centros de Atenção Psicossocial;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03 Centros de Fisioterapia;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01 Farmácia Escola do Estado mais uma ampla rede de farmácias populares;</a:t>
            </a:r>
          </a:p>
          <a:p>
            <a:pPr algn="just"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01Centro de Vigilância em Saúde;</a:t>
            </a:r>
          </a:p>
          <a:p>
            <a:pPr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01 Hospital de referência na região;</a:t>
            </a:r>
          </a:p>
          <a:p>
            <a:pPr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4 laboratórios que tem convênio com o SUS;</a:t>
            </a:r>
          </a:p>
          <a:p>
            <a:pPr>
              <a:lnSpc>
                <a:spcPct val="160000"/>
              </a:lnSpc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Não há NASF.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75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 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340768"/>
            <a:ext cx="7498080" cy="522156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ESF está localizada na periferia do município,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com uma população de 3401 habitantes está formada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por uma equipe de saúde, composta por 3 técnicos de enfermagem, 2 enfermeiras, 1tecnica de enfermagem de vacinação, 1 dentista, 1 auxiliar de consultório dentário, 1 assistente social, 2 fisioterapeutas , 1 nutricionista,  informática, 1 assistente de farmácia, 2 serviços gerais, 2 médicos (1 com complemento de 24h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semanais).</a:t>
            </a:r>
          </a:p>
          <a:p>
            <a:pPr marL="82296" indent="0" algn="just">
              <a:lnSpc>
                <a:spcPct val="150000"/>
              </a:lnSpc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Nossa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ESF tem 57 crianças com menos de um ano, uma cobertura de 100%, pois a estimativa ficou em 41 crianças. </a:t>
            </a:r>
          </a:p>
          <a:p>
            <a:pPr marL="82296" indent="0" algn="just">
              <a:lnSpc>
                <a:spcPct val="150000"/>
              </a:lnSpc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Antes da intervenção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980728"/>
            <a:ext cx="7498080" cy="5877272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" sz="38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PT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número de consultas em conformidade com os protocolos mostrou que naqueles menores de um ano é de 19(46</a:t>
            </a:r>
            <a:r>
              <a:rPr lang="pt-PT" sz="3800" dirty="0" smtClean="0">
                <a:latin typeface="Times New Roman" pitchFamily="18" charset="0"/>
                <a:cs typeface="Times New Roman" pitchFamily="18" charset="0"/>
              </a:rPr>
              <a:t>%).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" sz="3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om atraso da consulta agendada a mais de sete dias tem-se 36 (88</a:t>
            </a:r>
            <a:r>
              <a:rPr lang="pt-PT" sz="3800" dirty="0" smtClean="0">
                <a:latin typeface="Times New Roman" pitchFamily="18" charset="0"/>
                <a:cs typeface="Times New Roman" pitchFamily="18" charset="0"/>
              </a:rPr>
              <a:t>%).</a:t>
            </a:r>
            <a:endParaRPr lang="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 O teste do pezinho e o monitoramento do crescimento </a:t>
            </a:r>
            <a:r>
              <a:rPr lang="pt-PT" sz="3800" dirty="0" smtClean="0">
                <a:latin typeface="Times New Roman" pitchFamily="18" charset="0"/>
                <a:cs typeface="Times New Roman" pitchFamily="18" charset="0"/>
              </a:rPr>
              <a:t>é de  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11(27%)</a:t>
            </a:r>
            <a:endParaRPr lang="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" sz="3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 realizaçao da primeira consulta antes dos sete dias e o monitoramento do desenvolvimento foi feito em 12 (29%) crianças.</a:t>
            </a:r>
            <a:endParaRPr lang="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pt-PT" sz="3800" dirty="0" smtClean="0">
                <a:latin typeface="Times New Roman" pitchFamily="18" charset="0"/>
                <a:cs typeface="Times New Roman" pitchFamily="18" charset="0"/>
              </a:rPr>
              <a:t>Cumprimento 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do programa de vacinaçao nas crianças avaliadas é de 21 (51%), o mesmo ocorre nas avaliações de saúde bucal e triagem auditiva nos menores de 1 ano</a:t>
            </a:r>
            <a:endParaRPr lang="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" sz="3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PT" sz="3800" dirty="0">
                <a:latin typeface="Times New Roman" pitchFamily="18" charset="0"/>
                <a:cs typeface="Times New Roman" pitchFamily="18" charset="0"/>
              </a:rPr>
              <a:t> orientação para o aleitamento materno exclusivo foi realizado para 25(61%) das crianças e orientações para evitar acidentes para 31 (76%) das crianças</a:t>
            </a:r>
            <a:endParaRPr lang="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lnSpc>
                <a:spcPct val="17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Objetivo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endParaRPr lang="pt-BR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Melhorar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 atenção à saúde das crianças de zero a setenta e dois meses na ESF Santo Antônio, Lajeado, RS.</a:t>
            </a:r>
          </a:p>
          <a:p>
            <a:pPr algn="ctr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17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>
                <a:latin typeface="Times New Roman" pitchFamily="18" charset="0"/>
                <a:cs typeface="Times New Roman" pitchFamily="18" charset="0"/>
              </a:rPr>
              <a:t>Metodologia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lnSpc>
                <a:spcPct val="150000"/>
              </a:lnSpc>
              <a:buNone/>
            </a:pPr>
            <a:r>
              <a:rPr lang="pt-BR" sz="31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projeto está estruturado para ser desenvolvido no período de 03 meses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As ações realizadas na intervenção serão baseadas no Caderno de Atenção Básica, n°33, Saúde da Criança, Brasília – DF 2012, portanto, para alcançar os objetivos propostos foram estabelecidas metas e ações a serem realizadas em quatro eixos: Monitoramento e avaliação, Organização e gestão do serviço, Engajamento público e Qualificação da prática clínica. </a:t>
            </a:r>
          </a:p>
        </p:txBody>
      </p:sp>
    </p:spTree>
    <p:extLst>
      <p:ext uri="{BB962C8B-B14F-4D97-AF65-F5344CB8AC3E}">
        <p14:creationId xmlns:p14="http://schemas.microsoft.com/office/powerpoint/2010/main" val="22914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1136</Words>
  <Application>Microsoft Office PowerPoint</Application>
  <PresentationFormat>Apresentação na tela (4:3)</PresentationFormat>
  <Paragraphs>257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4" baseType="lpstr">
      <vt:lpstr>Solstício</vt:lpstr>
      <vt:lpstr>UNIVERSIDADE ABERTA DO SUS UNIVERSIDADE FEDERAL DE PELOTAS Especialização em Saúde da Família Modalidade a Distância Turma 8 </vt:lpstr>
      <vt:lpstr>Introdução</vt:lpstr>
      <vt:lpstr>Introdução</vt:lpstr>
      <vt:lpstr>Introdução</vt:lpstr>
      <vt:lpstr>Introdução</vt:lpstr>
      <vt:lpstr> Introdução</vt:lpstr>
      <vt:lpstr>Antes da intervenção</vt:lpstr>
      <vt:lpstr>Objetivo geral</vt:lpstr>
      <vt:lpstr>Metodologia</vt:lpstr>
      <vt:lpstr>Metodologia</vt:lpstr>
      <vt:lpstr>Resultados</vt:lpstr>
      <vt:lpstr> 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Reflexão crítica sobre aprendizagem</vt:lpstr>
      <vt:lpstr>Reflexão crítica sobre aprendizagem</vt:lpstr>
      <vt:lpstr> OBRIGADO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Reinaldo</dc:creator>
  <cp:lastModifiedBy>Ana Luiza</cp:lastModifiedBy>
  <cp:revision>5</cp:revision>
  <dcterms:created xsi:type="dcterms:W3CDTF">2015-09-17T01:26:22Z</dcterms:created>
  <dcterms:modified xsi:type="dcterms:W3CDTF">2015-09-20T21:17:10Z</dcterms:modified>
</cp:coreProperties>
</file>