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310" r:id="rId4"/>
    <p:sldId id="311" r:id="rId5"/>
    <p:sldId id="274" r:id="rId6"/>
    <p:sldId id="273" r:id="rId7"/>
    <p:sldId id="276" r:id="rId8"/>
    <p:sldId id="297" r:id="rId9"/>
    <p:sldId id="277" r:id="rId10"/>
    <p:sldId id="278" r:id="rId11"/>
    <p:sldId id="296" r:id="rId12"/>
    <p:sldId id="275" r:id="rId13"/>
    <p:sldId id="286" r:id="rId14"/>
    <p:sldId id="280" r:id="rId15"/>
    <p:sldId id="281" r:id="rId16"/>
    <p:sldId id="298" r:id="rId17"/>
    <p:sldId id="304" r:id="rId18"/>
    <p:sldId id="305" r:id="rId19"/>
    <p:sldId id="306" r:id="rId20"/>
    <p:sldId id="307" r:id="rId21"/>
    <p:sldId id="308" r:id="rId22"/>
    <p:sldId id="291" r:id="rId23"/>
    <p:sldId id="292" r:id="rId24"/>
    <p:sldId id="309" r:id="rId2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82" autoAdjust="0"/>
    <p:restoredTop sz="94660" autoAdjust="0"/>
  </p:normalViewPr>
  <p:slideViewPr>
    <p:cSldViewPr>
      <p:cViewPr>
        <p:scale>
          <a:sx n="60" d="100"/>
          <a:sy n="60" d="100"/>
        </p:scale>
        <p:origin x="-1554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K:\TRABALHO%20UFPEL%20-%20ORIENTADOR\01%20-%20CURSO\05%20-%20UNIDADE%203%20-%20Interven&#231;&#227;o\16\RELAT&#211;RIO%20DE%20INTERVEN&#199;&#195;O\PLANILHA%20FINAL\Reinier%20(Coleta%20de%20dados%20CA%20de%20colo%20e%20mama)%20-%20FINAL%20NOVA%2013-09-15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AREAS%20DELCURSO\REY\UNIDADE%203\2014_11_06%20Coleta%20de%20dados%20CA%20de%20colo%20e%20mama%20(1)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2014_11_06%20Coleta%20de%20dados%20CA%20de%20colo%20e%20mama%20(1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2014_11_06%20Coleta%20de%20dados%20CA%20de%20colo%20e%20mama%20(1)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2014_11_06%20Coleta%20de%20dados%20CA%20de%20colo%20e%20mama%20(1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93559898681553"/>
          <c:y val="0.13100499543757971"/>
          <c:w val="0.84677502714590513"/>
          <c:h val="0.743517826695020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mulheres entre 25 e 64 anos com exame em dia para detecção precoce do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2.723311546840966E-2</c:v>
                </c:pt>
                <c:pt idx="1">
                  <c:v>6.6448801742919381E-2</c:v>
                </c:pt>
                <c:pt idx="2">
                  <c:v>0.13398692810457516</c:v>
                </c:pt>
                <c:pt idx="3">
                  <c:v>0.17102396514161219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832448"/>
        <c:axId val="79959680"/>
      </c:barChart>
      <c:catAx>
        <c:axId val="89832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9959680"/>
        <c:crosses val="autoZero"/>
        <c:auto val="1"/>
        <c:lblAlgn val="ctr"/>
        <c:lblOffset val="100"/>
        <c:noMultiLvlLbl val="0"/>
      </c:catAx>
      <c:valAx>
        <c:axId val="7995968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983244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21423277440305"/>
          <c:y val="7.1970931609288039E-2"/>
          <c:w val="0.84615384615385159"/>
          <c:h val="0.80743186100979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mulheres entre 50 e 69 anos com exame em dia para detecção precoce de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0"/>
              <c:layout>
                <c:manualLayout>
                  <c:x val="5.3633681952266806E-3"/>
                  <c:y val="-1.51630022744503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2.52525252525252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1.010101010101010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Indicadores!$D$10:$G$10</c:f>
              <c:numCache>
                <c:formatCode>0.0%</c:formatCode>
                <c:ptCount val="4"/>
                <c:pt idx="0">
                  <c:v>4.0955631399317433E-2</c:v>
                </c:pt>
                <c:pt idx="1">
                  <c:v>8.8737201365187743E-2</c:v>
                </c:pt>
                <c:pt idx="2">
                  <c:v>0.14334470989761094</c:v>
                </c:pt>
                <c:pt idx="3">
                  <c:v>0.20477815699658702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542528"/>
        <c:axId val="79957952"/>
      </c:barChart>
      <c:catAx>
        <c:axId val="91542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9957952"/>
        <c:crosses val="autoZero"/>
        <c:auto val="1"/>
        <c:lblAlgn val="ctr"/>
        <c:lblOffset val="100"/>
        <c:noMultiLvlLbl val="0"/>
      </c:catAx>
      <c:valAx>
        <c:axId val="7995795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1542528"/>
        <c:crosses val="autoZero"/>
        <c:crossBetween val="between"/>
        <c:majorUnit val="0.1"/>
        <c:minorUnit val="1.0000000000000005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421065399943873"/>
          <c:y val="9.8855123674911727E-2"/>
          <c:w val="0.83789559816571191"/>
          <c:h val="0.775954113713223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Indicadores!$C$42</c:f>
              <c:strCache>
                <c:ptCount val="1"/>
                <c:pt idx="0">
                  <c:v>Proporção de mulheres com registro adequado do exame citopatológico de colo de útero.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2"/>
              <c:layout>
                <c:manualLayout>
                  <c:x val="0"/>
                  <c:y val="5.358367174727052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Indicadores!$D$41:$G$41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Indicadores!$D$42:$G$42</c:f>
              <c:numCache>
                <c:formatCode>0.0%</c:formatCode>
                <c:ptCount val="4"/>
                <c:pt idx="0">
                  <c:v>0.8</c:v>
                </c:pt>
                <c:pt idx="1">
                  <c:v>0.78688524590163456</c:v>
                </c:pt>
                <c:pt idx="2">
                  <c:v>0.84552845528455889</c:v>
                </c:pt>
                <c:pt idx="3">
                  <c:v>0.86624203821656065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1543040"/>
        <c:axId val="79961408"/>
      </c:barChart>
      <c:catAx>
        <c:axId val="9154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VE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9961408"/>
        <c:crosses val="autoZero"/>
        <c:auto val="1"/>
        <c:lblAlgn val="ctr"/>
        <c:lblOffset val="100"/>
        <c:noMultiLvlLbl val="0"/>
      </c:catAx>
      <c:valAx>
        <c:axId val="79961408"/>
        <c:scaling>
          <c:orientation val="minMax"/>
          <c:max val="1"/>
          <c:min val="0.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VE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1543040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74789915966298"/>
          <c:y val="9.2262392238011026E-2"/>
          <c:w val="0.83613445378151263"/>
          <c:h val="0.785178740574757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Indicadores!$C$47</c:f>
              <c:strCache>
                <c:ptCount val="1"/>
                <c:pt idx="0">
                  <c:v>Proporção de mulheres com registro adequado da mamografia.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Indicadores!$D$46:$G$46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Indicadores!$D$47:$G$47</c:f>
              <c:numCache>
                <c:formatCode>0.0%</c:formatCode>
                <c:ptCount val="4"/>
                <c:pt idx="0">
                  <c:v>0.46153846153846456</c:v>
                </c:pt>
                <c:pt idx="1">
                  <c:v>0.71428571428571463</c:v>
                </c:pt>
                <c:pt idx="2">
                  <c:v>0.75000000000000544</c:v>
                </c:pt>
                <c:pt idx="3">
                  <c:v>0.81967213114754101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871744"/>
        <c:axId val="89375872"/>
      </c:barChart>
      <c:catAx>
        <c:axId val="91871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VE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9375872"/>
        <c:crosses val="autoZero"/>
        <c:auto val="1"/>
        <c:lblAlgn val="ctr"/>
        <c:lblOffset val="100"/>
        <c:noMultiLvlLbl val="0"/>
      </c:catAx>
      <c:valAx>
        <c:axId val="89375872"/>
        <c:scaling>
          <c:orientation val="minMax"/>
          <c:max val="1"/>
          <c:min val="0.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VE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1871744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01935919950602"/>
          <c:y val="0.11820297412790202"/>
          <c:w val="0.83439663448082046"/>
          <c:h val="0.750241131668363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Indicadores!$C$52</c:f>
              <c:strCache>
                <c:ptCount val="1"/>
                <c:pt idx="0">
                  <c:v>Proporção de mulheres entre 25 e 64 anos com pesquisa de sinais de alerta para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0"/>
              <c:layout>
                <c:manualLayout>
                  <c:x val="2.8092410315533342E-3"/>
                  <c:y val="1.53638139034853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Indicadores!$D$51:$G$51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Indicadores!$D$52:$G$52</c:f>
              <c:numCache>
                <c:formatCode>0.0%</c:formatCode>
                <c:ptCount val="4"/>
                <c:pt idx="0">
                  <c:v>0.84000000000000064</c:v>
                </c:pt>
                <c:pt idx="1">
                  <c:v>0.88524590163934425</c:v>
                </c:pt>
                <c:pt idx="2">
                  <c:v>0.87804878048780965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587584"/>
        <c:axId val="89377600"/>
      </c:barChart>
      <c:catAx>
        <c:axId val="91587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VE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9377600"/>
        <c:crosses val="autoZero"/>
        <c:auto val="1"/>
        <c:lblAlgn val="ctr"/>
        <c:lblOffset val="100"/>
        <c:noMultiLvlLbl val="0"/>
      </c:catAx>
      <c:valAx>
        <c:axId val="89377600"/>
        <c:scaling>
          <c:orientation val="minMax"/>
          <c:max val="1"/>
          <c:min val="0.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VE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158758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FF2EC-BD71-432B-BDBD-F2F939645F64}" type="datetimeFigureOut">
              <a:rPr lang="pt-BR"/>
              <a:pPr>
                <a:defRPr/>
              </a:pPr>
              <a:t>16/09/2015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391C4-CC8D-46CF-9146-8C549B257AE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5602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F5195-B6F6-41DF-B430-5E7CB0E95013}" type="datetimeFigureOut">
              <a:rPr lang="pt-BR"/>
              <a:pPr>
                <a:defRPr/>
              </a:pPr>
              <a:t>16/09/2015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83AD6-8A19-4C7F-BCD6-5268E03A91C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2932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C8002-712A-4A4E-9CA1-C72C42626B0F}" type="datetimeFigureOut">
              <a:rPr lang="pt-BR"/>
              <a:pPr>
                <a:defRPr/>
              </a:pPr>
              <a:t>16/09/2015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0B867-B12E-4FA9-9FED-F7984255B45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0267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11C81-A538-4039-AD5C-76FB7783089F}" type="datetimeFigureOut">
              <a:rPr lang="pt-BR"/>
              <a:pPr>
                <a:defRPr/>
              </a:pPr>
              <a:t>16/09/2015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3B6AC-FE5C-4756-87AB-F4F5466E561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4844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DCE12-BF50-48E3-8652-C7A8290BF80F}" type="datetimeFigureOut">
              <a:rPr lang="pt-BR"/>
              <a:pPr>
                <a:defRPr/>
              </a:pPr>
              <a:t>16/09/2015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DDF1A-92D8-4534-A0E0-88CF032EE9D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4313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2A823-3B1C-468A-B729-6AB9BBFEFD92}" type="datetimeFigureOut">
              <a:rPr lang="pt-BR"/>
              <a:pPr>
                <a:defRPr/>
              </a:pPr>
              <a:t>16/09/2015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DA907-9955-47BA-9C84-0BB2B148289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325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93AE5-EF2E-4587-A1DA-B9420F94C3AD}" type="datetimeFigureOut">
              <a:rPr lang="pt-BR"/>
              <a:pPr>
                <a:defRPr/>
              </a:pPr>
              <a:t>16/09/2015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8ABBC-45BA-408E-BD29-57C78B100AD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738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47E89-3EE6-4EC0-A31C-5A56618EB0CB}" type="datetimeFigureOut">
              <a:rPr lang="pt-BR"/>
              <a:pPr>
                <a:defRPr/>
              </a:pPr>
              <a:t>16/09/2015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76F1A-09F7-4222-A0B8-7D4324A059E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9452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D4050-19E5-4711-9711-05235AE692E7}" type="datetimeFigureOut">
              <a:rPr lang="pt-BR"/>
              <a:pPr>
                <a:defRPr/>
              </a:pPr>
              <a:t>16/09/2015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3E1C7-CC46-4379-9916-176849994F4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1104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6362F-96E6-420C-A318-2028F47902A3}" type="datetimeFigureOut">
              <a:rPr lang="pt-BR"/>
              <a:pPr>
                <a:defRPr/>
              </a:pPr>
              <a:t>16/09/2015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99EDE-FFCE-4548-8BA9-1A76EE70F16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4804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AC9B2-2DC9-4663-B43A-EF118DA80B28}" type="datetimeFigureOut">
              <a:rPr lang="pt-BR"/>
              <a:pPr>
                <a:defRPr/>
              </a:pPr>
              <a:t>16/09/2015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20379-0A79-4B0A-8A5D-C8872793D8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9435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265AA1-E2C4-45CF-B142-3037A5B119D3}" type="datetimeFigureOut">
              <a:rPr lang="pt-BR"/>
              <a:pPr>
                <a:defRPr/>
              </a:pPr>
              <a:t>16/09/2015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2C8627-F29C-4FC0-83FC-C2F9DD9ED23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D:\ARQUIVOS\Documents\FACULDADES!!!!!!!\UFPEL\UNIDADE 4 - Avaliação da Intervenção\Avaliação da Intervenção 07\Sem Título-1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5113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Subtítulo 2"/>
          <p:cNvSpPr>
            <a:spLocks noGrp="1"/>
          </p:cNvSpPr>
          <p:nvPr>
            <p:ph type="subTitle" idx="1"/>
          </p:nvPr>
        </p:nvSpPr>
        <p:spPr>
          <a:xfrm>
            <a:off x="179388" y="2997200"/>
            <a:ext cx="8856662" cy="1463675"/>
          </a:xfrm>
        </p:spPr>
        <p:txBody>
          <a:bodyPr/>
          <a:lstStyle/>
          <a:p>
            <a:pPr>
              <a:defRPr/>
            </a:pPr>
            <a:r>
              <a:rPr lang="pt-BR" sz="2400" b="1" dirty="0" smtClean="0"/>
              <a:t> </a:t>
            </a:r>
            <a:r>
              <a:rPr lang="pt-BR" sz="2400" b="1" dirty="0">
                <a:solidFill>
                  <a:schemeClr val="tx1"/>
                </a:solidFill>
              </a:rPr>
              <a:t>Melhoria da atenção ao programa de detecção e prevenção do câncer de mama e de colo de útero na ESF União, Santo Ângelo-RS</a:t>
            </a:r>
            <a:r>
              <a:rPr lang="pt-BR" sz="2400" b="1" dirty="0" smtClean="0"/>
              <a:t> </a:t>
            </a:r>
          </a:p>
        </p:txBody>
      </p:sp>
      <p:pic>
        <p:nvPicPr>
          <p:cNvPr id="2052" name="Picture 5" descr="541803_321830107928344_1645924286_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260350"/>
            <a:ext cx="1163637" cy="11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ítulo 1"/>
          <p:cNvSpPr txBox="1">
            <a:spLocks/>
          </p:cNvSpPr>
          <p:nvPr/>
        </p:nvSpPr>
        <p:spPr bwMode="auto">
          <a:xfrm>
            <a:off x="1908175" y="1773238"/>
            <a:ext cx="5256213" cy="89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latin typeface="Arial" charset="0"/>
              </a:rPr>
              <a:t>Reinier Ruiz Amador</a:t>
            </a:r>
            <a:endParaRPr lang="pt-BR" altLang="pt-BR" sz="2400">
              <a:latin typeface="Arial" charset="0"/>
            </a:endParaRPr>
          </a:p>
        </p:txBody>
      </p:sp>
      <p:sp>
        <p:nvSpPr>
          <p:cNvPr id="2054" name="Título 1"/>
          <p:cNvSpPr txBox="1">
            <a:spLocks/>
          </p:cNvSpPr>
          <p:nvPr/>
        </p:nvSpPr>
        <p:spPr bwMode="auto">
          <a:xfrm>
            <a:off x="611188" y="4652963"/>
            <a:ext cx="7993062" cy="89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latin typeface="Arial" charset="0"/>
              </a:rPr>
              <a:t>Orientador: </a:t>
            </a:r>
            <a:r>
              <a:rPr lang="pt-BR" altLang="pt-BR" sz="2400" b="1"/>
              <a:t>Manoel Messias Santos Alves</a:t>
            </a:r>
            <a:endParaRPr lang="pt-BR" altLang="pt-BR" sz="2400">
              <a:latin typeface="Arial" charset="0"/>
            </a:endParaRPr>
          </a:p>
        </p:txBody>
      </p:sp>
      <p:sp>
        <p:nvSpPr>
          <p:cNvPr id="2055" name="Título 1"/>
          <p:cNvSpPr txBox="1">
            <a:spLocks/>
          </p:cNvSpPr>
          <p:nvPr/>
        </p:nvSpPr>
        <p:spPr bwMode="auto">
          <a:xfrm>
            <a:off x="3348038" y="6021388"/>
            <a:ext cx="230346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latin typeface="Arial" charset="0"/>
              </a:rPr>
              <a:t>Pelotas, 2015</a:t>
            </a:r>
            <a:endParaRPr lang="pt-BR" altLang="pt-BR" sz="2400">
              <a:latin typeface="Arial" charset="0"/>
            </a:endParaRPr>
          </a:p>
        </p:txBody>
      </p:sp>
      <p:sp>
        <p:nvSpPr>
          <p:cNvPr id="2056" name="Título 1"/>
          <p:cNvSpPr>
            <a:spLocks noGrp="1"/>
          </p:cNvSpPr>
          <p:nvPr>
            <p:ph type="ctrTitle"/>
          </p:nvPr>
        </p:nvSpPr>
        <p:spPr>
          <a:xfrm>
            <a:off x="1565275" y="158750"/>
            <a:ext cx="6967538" cy="1325563"/>
          </a:xfrm>
        </p:spPr>
        <p:txBody>
          <a:bodyPr/>
          <a:lstStyle/>
          <a:p>
            <a:pPr algn="l" eaLnBrk="1" hangingPunct="1"/>
            <a:r>
              <a:rPr lang="pt-BR" altLang="pt-BR" sz="2400" b="1" smtClean="0">
                <a:latin typeface="Arial" charset="0"/>
                <a:cs typeface="Arial" charset="0"/>
              </a:rPr>
              <a:t>Universidade Federal de Pelotas</a:t>
            </a:r>
            <a:r>
              <a:rPr lang="pt-BR" altLang="pt-BR" sz="2400" smtClean="0">
                <a:latin typeface="Arial" charset="0"/>
                <a:cs typeface="Arial" charset="0"/>
              </a:rPr>
              <a:t/>
            </a:r>
            <a:br>
              <a:rPr lang="pt-BR" altLang="pt-BR" sz="2400" smtClean="0">
                <a:latin typeface="Arial" charset="0"/>
                <a:cs typeface="Arial" charset="0"/>
              </a:rPr>
            </a:br>
            <a:r>
              <a:rPr lang="pt-BR" altLang="pt-BR" sz="2400" b="1" smtClean="0">
                <a:latin typeface="Arial" charset="0"/>
                <a:cs typeface="Arial" charset="0"/>
              </a:rPr>
              <a:t>Departamento de Medicina Social</a:t>
            </a:r>
            <a:r>
              <a:rPr lang="pt-BR" altLang="pt-BR" sz="2400" smtClean="0">
                <a:latin typeface="Arial" charset="0"/>
                <a:cs typeface="Arial" charset="0"/>
              </a:rPr>
              <a:t/>
            </a:r>
            <a:br>
              <a:rPr lang="pt-BR" altLang="pt-BR" sz="2400" smtClean="0">
                <a:latin typeface="Arial" charset="0"/>
                <a:cs typeface="Arial" charset="0"/>
              </a:rPr>
            </a:br>
            <a:r>
              <a:rPr lang="pt-BR" altLang="pt-BR" sz="2400" b="1" smtClean="0">
                <a:latin typeface="Arial" charset="0"/>
                <a:cs typeface="Arial" charset="0"/>
              </a:rPr>
              <a:t>Curso de Especialização em Saúde da Família</a:t>
            </a:r>
            <a:endParaRPr lang="pt-BR" altLang="pt-BR" sz="24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ARQUIVOS\Documents\FACULDADES!!!!!!!\UFPEL\UNIDADE 4 - Avaliação da Intervenção\Avaliação da Intervenção 07\Sem Título-122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288"/>
            <a:ext cx="9144000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ítulo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009650"/>
          </a:xfrm>
        </p:spPr>
        <p:txBody>
          <a:bodyPr/>
          <a:lstStyle/>
          <a:p>
            <a:pPr algn="l" eaLnBrk="1" hangingPunct="1"/>
            <a:r>
              <a:rPr lang="pt-BR" altLang="pt-BR" sz="32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Metodologia – Logística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395288" y="1125538"/>
            <a:ext cx="8497887" cy="54721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Eixo de monitoramento e avaliação</a:t>
            </a:r>
          </a:p>
          <a:p>
            <a:pPr marL="355600" indent="0" algn="just" fontAlgn="auto">
              <a:lnSpc>
                <a:spcPct val="13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- Caderno de ações programáticas, informações do SIAB;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355600" indent="0" algn="just" fontAlgn="auto">
              <a:lnSpc>
                <a:spcPct val="13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- Análise dos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prontuários clínicos e das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fichas-espelhos;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355600" indent="0" algn="just" fontAlgn="auto">
              <a:lnSpc>
                <a:spcPct val="13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- Monitoramento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semanal das ações programáticas.</a:t>
            </a:r>
          </a:p>
          <a:p>
            <a:pPr algn="just"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pt-BR" sz="1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Eixo de organização e gestão do serviço</a:t>
            </a:r>
          </a:p>
          <a:p>
            <a:pPr marL="355600" indent="0" algn="just" fontAlgn="auto">
              <a:lnSpc>
                <a:spcPct val="13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- Melhoria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no acolhimento;</a:t>
            </a:r>
          </a:p>
          <a:p>
            <a:pPr marL="355600" indent="0" algn="just" fontAlgn="auto">
              <a:lnSpc>
                <a:spcPct val="13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- Definição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das funções específicas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de toda a equipe;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355600" indent="0" fontAlgn="auto">
              <a:lnSpc>
                <a:spcPct val="13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- Registro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 organização dos dados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das usuárias;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355600" indent="0" algn="just" fontAlgn="auto">
              <a:lnSpc>
                <a:spcPct val="13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- Organização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das visitas domiciliares.</a:t>
            </a:r>
          </a:p>
          <a:p>
            <a:pPr algn="just" fontAlgn="auto">
              <a:spcAft>
                <a:spcPts val="0"/>
              </a:spcAft>
              <a:defRPr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:\ARQUIVOS\Documents\FACULDADES!!!!!!!\UFPEL\UNIDADE 4 - Avaliação da Intervenção\Avaliação da Intervenção 07\Sem Título-122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288"/>
            <a:ext cx="9144000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ítulo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792162"/>
          </a:xfrm>
        </p:spPr>
        <p:txBody>
          <a:bodyPr/>
          <a:lstStyle/>
          <a:p>
            <a:pPr algn="l" eaLnBrk="1" hangingPunct="1"/>
            <a:r>
              <a:rPr lang="pt-BR" altLang="pt-BR" sz="32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Metodologia – Logística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395288" y="981075"/>
            <a:ext cx="8497887" cy="547211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Eixo de engajamento público</a:t>
            </a:r>
          </a:p>
          <a:p>
            <a:pPr marL="355600" indent="0" algn="just" fontAlgn="auto">
              <a:lnSpc>
                <a:spcPct val="13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- Divulgação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à população sobre a existência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dos Programas de prevenção de CA de colo de útero e mama;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355600" indent="0" algn="just" fontAlgn="auto">
              <a:lnSpc>
                <a:spcPct val="13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- Contato com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 comunidade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para ouvir suas sugestões de  melhorias dos programas;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355600" indent="0" algn="just" fontAlgn="auto">
              <a:lnSpc>
                <a:spcPct val="130000"/>
              </a:lnSpc>
              <a:spcAft>
                <a:spcPts val="0"/>
              </a:spcAft>
              <a:buFontTx/>
              <a:buChar char="-"/>
              <a:defRPr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Incentivar a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comunidade para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o uso de preservativos e manter hábitos alimentares saudáveis e evitar o consumo de álcool, drogas e tabaco.</a:t>
            </a:r>
            <a:endParaRPr lang="pt-BR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Eixo de qualificação da prática clínica</a:t>
            </a:r>
          </a:p>
          <a:p>
            <a:pPr marL="355600" indent="0" algn="just" fontAlgn="auto">
              <a:lnSpc>
                <a:spcPct val="13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- Capacitação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equipe;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355600" indent="0" algn="just" fontAlgn="auto">
              <a:lnSpc>
                <a:spcPct val="130000"/>
              </a:lnSpc>
              <a:spcAft>
                <a:spcPts val="0"/>
              </a:spcAft>
              <a:buFontTx/>
              <a:buChar char="-"/>
              <a:defRPr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Melhoria na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qualidade dos registros dos dados clínicos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das usuárias.</a:t>
            </a:r>
          </a:p>
          <a:p>
            <a:pPr marL="355600" indent="0" algn="just" fontAlgn="auto">
              <a:lnSpc>
                <a:spcPct val="130000"/>
              </a:lnSpc>
              <a:spcAft>
                <a:spcPts val="0"/>
              </a:spcAft>
              <a:buFontTx/>
              <a:buChar char="-"/>
              <a:defRPr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Disponibilizar protocolo técnico atualizado para o manejos dos resultados dos exames..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8013"/>
          </a:xfrm>
        </p:spPr>
        <p:txBody>
          <a:bodyPr/>
          <a:lstStyle/>
          <a:p>
            <a:pPr algn="l" eaLnBrk="1" hangingPunct="1"/>
            <a:r>
              <a:rPr lang="pt-BR" altLang="pt-BR" sz="32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Metas – Resultados</a:t>
            </a:r>
          </a:p>
        </p:txBody>
      </p:sp>
      <p:sp>
        <p:nvSpPr>
          <p:cNvPr id="11267" name="Espaço Reservado para Conteúdo 2"/>
          <p:cNvSpPr txBox="1">
            <a:spLocks/>
          </p:cNvSpPr>
          <p:nvPr/>
        </p:nvSpPr>
        <p:spPr bwMode="auto">
          <a:xfrm>
            <a:off x="285750" y="800100"/>
            <a:ext cx="8429625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19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Ampliar a cobertura de detecção precoce do câncer de colo de útero das mulheres na faixa etária entre 25 e 64 anos de idade para 70% e Ampliar a cobertura de detecção precoce do câncer de mama das mulheres na faixa etária entre 50 e 69 anos de idade para 40%.</a:t>
            </a:r>
            <a:endParaRPr lang="pt-BR" altLang="pt-BR" sz="19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73050" indent="-273050" algn="just">
              <a:spcBef>
                <a:spcPct val="20000"/>
              </a:spcBef>
              <a:defRPr/>
            </a:pPr>
            <a:r>
              <a:rPr lang="pt-BR" sz="1900" dirty="0">
                <a:latin typeface="Arial" pitchFamily="34" charset="0"/>
                <a:cs typeface="Arial" pitchFamily="34" charset="0"/>
              </a:rPr>
              <a:t>.Se pode visualizar como nos 4 meses da intervenção o numero de mulheres aumento progressivamente cada mês e ao final tivemos 157 mulheres que se fizeram exame citopatologico e 60 usuárias com exame de mama </a:t>
            </a:r>
          </a:p>
          <a:p>
            <a:pPr marL="273050" indent="-273050" algn="just">
              <a:spcBef>
                <a:spcPct val="20000"/>
              </a:spcBef>
              <a:defRPr/>
            </a:pPr>
            <a:endParaRPr lang="pt-BR" altLang="pt-BR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3317" name="Rectangle 9"/>
          <p:cNvSpPr>
            <a:spLocks noChangeArrowheads="1"/>
          </p:cNvSpPr>
          <p:nvPr/>
        </p:nvSpPr>
        <p:spPr bwMode="auto">
          <a:xfrm>
            <a:off x="285750" y="6001593"/>
            <a:ext cx="428625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/>
            <a:r>
              <a:rPr lang="pt-BR" altLang="pt-BR" sz="1400">
                <a:latin typeface="Arial" charset="0"/>
                <a:cs typeface="Times New Roman" pitchFamily="18" charset="0"/>
              </a:rPr>
              <a:t>Figura 1: </a:t>
            </a:r>
            <a:r>
              <a:rPr lang="pt-BR" altLang="pt-BR" sz="1400">
                <a:latin typeface="Arial" charset="0"/>
              </a:rPr>
              <a:t>Proporção de mulheres entre 25 e 64 anos com exame em dia para detecção precoce do câncer de colo de útero </a:t>
            </a:r>
          </a:p>
        </p:txBody>
      </p:sp>
      <p:sp>
        <p:nvSpPr>
          <p:cNvPr id="13318" name="Rectangle 11"/>
          <p:cNvSpPr>
            <a:spLocks noChangeArrowheads="1"/>
          </p:cNvSpPr>
          <p:nvPr/>
        </p:nvSpPr>
        <p:spPr bwMode="auto">
          <a:xfrm>
            <a:off x="0" y="0"/>
            <a:ext cx="9144000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3319" name="Retângulo 15"/>
          <p:cNvSpPr>
            <a:spLocks noChangeArrowheads="1"/>
          </p:cNvSpPr>
          <p:nvPr/>
        </p:nvSpPr>
        <p:spPr bwMode="auto">
          <a:xfrm>
            <a:off x="2759075" y="4703763"/>
            <a:ext cx="228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1200">
                <a:latin typeface="Arial" charset="0"/>
              </a:rPr>
              <a:t> </a:t>
            </a:r>
          </a:p>
        </p:txBody>
      </p:sp>
      <p:sp>
        <p:nvSpPr>
          <p:cNvPr id="13320" name="Retângulo 18"/>
          <p:cNvSpPr>
            <a:spLocks noChangeArrowheads="1"/>
          </p:cNvSpPr>
          <p:nvPr/>
        </p:nvSpPr>
        <p:spPr bwMode="auto">
          <a:xfrm>
            <a:off x="6180138" y="4773613"/>
            <a:ext cx="228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1200">
                <a:latin typeface="Arial" charset="0"/>
              </a:rPr>
              <a:t> </a:t>
            </a:r>
          </a:p>
        </p:txBody>
      </p:sp>
      <p:graphicFrame>
        <p:nvGraphicFramePr>
          <p:cNvPr id="20" name="Gráfico 19"/>
          <p:cNvGraphicFramePr/>
          <p:nvPr>
            <p:extLst>
              <p:ext uri="{D42A27DB-BD31-4B8C-83A1-F6EECF244321}">
                <p14:modId xmlns:p14="http://schemas.microsoft.com/office/powerpoint/2010/main" val="1716642671"/>
              </p:ext>
            </p:extLst>
          </p:nvPr>
        </p:nvGraphicFramePr>
        <p:xfrm>
          <a:off x="357158" y="3270726"/>
          <a:ext cx="4214842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/>
          <p:cNvGraphicFramePr/>
          <p:nvPr>
            <p:extLst>
              <p:ext uri="{D42A27DB-BD31-4B8C-83A1-F6EECF244321}">
                <p14:modId xmlns:p14="http://schemas.microsoft.com/office/powerpoint/2010/main" val="949427370"/>
              </p:ext>
            </p:extLst>
          </p:nvPr>
        </p:nvGraphicFramePr>
        <p:xfrm>
          <a:off x="4857753" y="3342164"/>
          <a:ext cx="4071966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23" name="Retângulo 10"/>
          <p:cNvSpPr>
            <a:spLocks noChangeArrowheads="1"/>
          </p:cNvSpPr>
          <p:nvPr/>
        </p:nvSpPr>
        <p:spPr bwMode="auto">
          <a:xfrm>
            <a:off x="4857750" y="5968256"/>
            <a:ext cx="38576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/>
            <a:r>
              <a:rPr lang="pt-BR" altLang="pt-BR" sz="1400">
                <a:latin typeface="Arial" charset="0"/>
                <a:cs typeface="Times New Roman" pitchFamily="18" charset="0"/>
              </a:rPr>
              <a:t>Figura 2</a:t>
            </a:r>
            <a:r>
              <a:rPr lang="pt-BR" altLang="pt-BR" sz="1400"/>
              <a:t> Proporção de mulheres entre 50 e 69 anos com exame em dia para detecção precoce de câncer de mama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Conteúdo 2"/>
          <p:cNvSpPr txBox="1">
            <a:spLocks/>
          </p:cNvSpPr>
          <p:nvPr/>
        </p:nvSpPr>
        <p:spPr bwMode="auto">
          <a:xfrm>
            <a:off x="539750" y="792163"/>
            <a:ext cx="8135938" cy="135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Manter registro da coleta de exame citopatológico de colo de útero em registro específico em 100% das mulheres cadastradas e manter registro da realização da mamografia em registro específico em 100% das mulheres cadastradas</a:t>
            </a:r>
            <a:endParaRPr lang="pt-BR" altLang="pt-BR" sz="20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1924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pt-BR" altLang="pt-BR" sz="1200">
                <a:latin typeface="Arial" charset="0"/>
                <a:cs typeface="Times New Roman" pitchFamily="18" charset="0"/>
              </a:rPr>
              <a:t>  </a:t>
            </a:r>
            <a:endParaRPr lang="pt-BR" altLang="pt-BR">
              <a:latin typeface="Arial" charset="0"/>
              <a:cs typeface="Times New Roman" pitchFamily="18" charset="0"/>
            </a:endParaRPr>
          </a:p>
        </p:txBody>
      </p:sp>
      <p:sp>
        <p:nvSpPr>
          <p:cNvPr id="1434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8013"/>
          </a:xfrm>
        </p:spPr>
        <p:txBody>
          <a:bodyPr/>
          <a:lstStyle/>
          <a:p>
            <a:pPr algn="l" eaLnBrk="1" hangingPunct="1"/>
            <a:r>
              <a:rPr lang="pt-BR" altLang="pt-BR" sz="32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Metas – Resultados</a:t>
            </a: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395288" y="6173788"/>
            <a:ext cx="40592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/>
            <a:r>
              <a:rPr lang="pt-BR" altLang="pt-BR" sz="1400">
                <a:latin typeface="Arial" charset="0"/>
                <a:cs typeface="Times New Roman" pitchFamily="18" charset="0"/>
              </a:rPr>
              <a:t>Figura 3: </a:t>
            </a:r>
            <a:r>
              <a:rPr lang="pt-BR" altLang="pt-BR" sz="1400"/>
              <a:t>Proporção de mulheres com registro adequado do exame citopatológico de colo de útero.</a:t>
            </a:r>
          </a:p>
        </p:txBody>
      </p:sp>
      <p:sp>
        <p:nvSpPr>
          <p:cNvPr id="14344" name="Retângulo 3"/>
          <p:cNvSpPr>
            <a:spLocks noChangeArrowheads="1"/>
          </p:cNvSpPr>
          <p:nvPr/>
        </p:nvSpPr>
        <p:spPr bwMode="auto">
          <a:xfrm>
            <a:off x="642938" y="2143125"/>
            <a:ext cx="80327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pt-BR" altLang="pt-BR" sz="2000">
                <a:latin typeface="Arial" charset="0"/>
              </a:rPr>
              <a:t>A principal dificuldade para não alcançar as metas foi que neste casos muitas das mulheres que foram acompanhadas durante o tempo da intervenção já tinha feito o exame citopatologico e de mamografia e não ficou registrado nos prontuários.</a:t>
            </a:r>
          </a:p>
        </p:txBody>
      </p:sp>
      <p:graphicFrame>
        <p:nvGraphicFramePr>
          <p:cNvPr id="21" name="Gráfico 20"/>
          <p:cNvGraphicFramePr/>
          <p:nvPr/>
        </p:nvGraphicFramePr>
        <p:xfrm>
          <a:off x="642911" y="3571876"/>
          <a:ext cx="4071966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/>
          <p:cNvGraphicFramePr/>
          <p:nvPr/>
        </p:nvGraphicFramePr>
        <p:xfrm>
          <a:off x="5000628" y="3571876"/>
          <a:ext cx="3929090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347" name="Retângulo 10"/>
          <p:cNvSpPr>
            <a:spLocks noChangeArrowheads="1"/>
          </p:cNvSpPr>
          <p:nvPr/>
        </p:nvSpPr>
        <p:spPr bwMode="auto">
          <a:xfrm>
            <a:off x="5000625" y="6143625"/>
            <a:ext cx="3857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/>
            <a:r>
              <a:rPr lang="pt-BR" altLang="pt-BR" sz="1400">
                <a:latin typeface="Arial" charset="0"/>
                <a:cs typeface="Times New Roman" pitchFamily="18" charset="0"/>
              </a:rPr>
              <a:t>Figura 4</a:t>
            </a:r>
            <a:r>
              <a:rPr lang="pt-BR" altLang="pt-BR" sz="1400"/>
              <a:t> Proporção de mulheres com registro adequado da mamografia.</a:t>
            </a:r>
            <a:endParaRPr lang="pt-BR" altLang="pt-BR" sz="1400"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D:\ARQUIVOS\Documents\FACULDADES!!!!!!!\UFPEL\UNIDADE 4 - Avaliação da Intervenção\Avaliação da Intervenção 07\Sem Título-122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288"/>
            <a:ext cx="9144000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Espaço Reservado para Conteúdo 2"/>
          <p:cNvSpPr txBox="1">
            <a:spLocks/>
          </p:cNvSpPr>
          <p:nvPr/>
        </p:nvSpPr>
        <p:spPr bwMode="auto">
          <a:xfrm>
            <a:off x="539750" y="981075"/>
            <a:ext cx="8135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pt-B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. Pesquisar sinais de alerta para câncer de colo de útero em 100% das mulheres entre 25 e 64 anos.</a:t>
            </a: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0" y="20097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pt-BR" altLang="pt-BR" sz="1200">
                <a:latin typeface="Arial" charset="0"/>
                <a:cs typeface="Times New Roman" pitchFamily="18" charset="0"/>
              </a:rPr>
              <a:t>  </a:t>
            </a:r>
            <a:endParaRPr lang="pt-BR" altLang="pt-BR">
              <a:latin typeface="Arial" charset="0"/>
              <a:cs typeface="Times New Roman" pitchFamily="18" charset="0"/>
            </a:endParaRP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0" y="35623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pt-BR" altLang="pt-BR" sz="1200">
                <a:latin typeface="Arial" charset="0"/>
                <a:cs typeface="Times New Roman" pitchFamily="18" charset="0"/>
              </a:rPr>
              <a:t> </a:t>
            </a:r>
            <a:endParaRPr lang="pt-BR" altLang="pt-BR">
              <a:latin typeface="Arial" charset="0"/>
              <a:cs typeface="Times New Roman" pitchFamily="18" charset="0"/>
            </a:endParaRPr>
          </a:p>
        </p:txBody>
      </p:sp>
      <p:sp>
        <p:nvSpPr>
          <p:cNvPr id="15367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8013"/>
          </a:xfrm>
        </p:spPr>
        <p:txBody>
          <a:bodyPr/>
          <a:lstStyle/>
          <a:p>
            <a:pPr algn="l" eaLnBrk="1" hangingPunct="1"/>
            <a:r>
              <a:rPr lang="pt-BR" altLang="pt-BR" sz="32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Metas – Resultados</a:t>
            </a:r>
          </a:p>
        </p:txBody>
      </p:sp>
      <p:sp>
        <p:nvSpPr>
          <p:cNvPr id="1536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1763688" y="5733256"/>
            <a:ext cx="405923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/>
            <a:r>
              <a:rPr lang="pt-BR" altLang="pt-BR" sz="1300" dirty="0">
                <a:latin typeface="Arial" charset="0"/>
                <a:cs typeface="Times New Roman" pitchFamily="18" charset="0"/>
              </a:rPr>
              <a:t>Figura 5: </a:t>
            </a:r>
            <a:r>
              <a:rPr lang="pt-BR" altLang="pt-BR" sz="1400" dirty="0"/>
              <a:t>Proporção de mulheres entre 25 e 64 anos com pesquisa de sinais de alerta para câncer de colo de útero </a:t>
            </a:r>
            <a:r>
              <a:rPr lang="pt-BR" altLang="pt-BR" sz="1300" dirty="0">
                <a:latin typeface="Arial" charset="0"/>
                <a:cs typeface="Times New Roman" pitchFamily="18" charset="0"/>
              </a:rPr>
              <a:t>.</a:t>
            </a:r>
          </a:p>
        </p:txBody>
      </p:sp>
      <p:sp>
        <p:nvSpPr>
          <p:cNvPr id="15370" name="Espaço Reservado para Conteúdo 2"/>
          <p:cNvSpPr txBox="1">
            <a:spLocks/>
          </p:cNvSpPr>
          <p:nvPr/>
        </p:nvSpPr>
        <p:spPr bwMode="auto">
          <a:xfrm>
            <a:off x="539750" y="1785938"/>
            <a:ext cx="8135938" cy="9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Arial" charset="0"/>
              <a:buNone/>
            </a:pPr>
            <a:r>
              <a:rPr lang="pt-BR" altLang="pt-BR" sz="2400"/>
              <a:t>Observa-se que no decorrer dos meses houve uma melhoria progressiva neste indicador devido diferentes estratégias adotadas pela equipe</a:t>
            </a:r>
            <a:endParaRPr lang="pt-BR" altLang="pt-BR" sz="2400">
              <a:latin typeface="Arial" charset="0"/>
            </a:endParaRPr>
          </a:p>
        </p:txBody>
      </p:sp>
      <p:graphicFrame>
        <p:nvGraphicFramePr>
          <p:cNvPr id="12" name="Gráfico 11"/>
          <p:cNvGraphicFramePr/>
          <p:nvPr/>
        </p:nvGraphicFramePr>
        <p:xfrm>
          <a:off x="1500166" y="2928934"/>
          <a:ext cx="5000661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Conteúdo 2"/>
          <p:cNvSpPr txBox="1">
            <a:spLocks/>
          </p:cNvSpPr>
          <p:nvPr/>
        </p:nvSpPr>
        <p:spPr bwMode="auto">
          <a:xfrm>
            <a:off x="539750" y="877970"/>
            <a:ext cx="8064500" cy="452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just">
              <a:spcBef>
                <a:spcPct val="20000"/>
              </a:spcBef>
              <a:buFontTx/>
              <a:buChar char="-"/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273050" indent="-273050" algn="just">
              <a:spcBef>
                <a:spcPct val="20000"/>
              </a:spcBef>
              <a:buFontTx/>
              <a:buChar char="-"/>
              <a:defRPr/>
            </a:pPr>
            <a:r>
              <a:rPr lang="pt-B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Obter 100% de coleta de amostras satisfatórias do exame citopatológico de colo de útero.</a:t>
            </a:r>
          </a:p>
          <a:p>
            <a:pPr marL="273050" indent="-273050" algn="just">
              <a:spcBef>
                <a:spcPct val="20000"/>
              </a:spcBef>
              <a:defRPr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273050" indent="-273050" algn="just">
              <a:spcBef>
                <a:spcPct val="20000"/>
              </a:spcBef>
              <a:defRPr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273050" indent="-273050" algn="just">
              <a:spcBef>
                <a:spcPct val="20000"/>
              </a:spcBef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Foi possível alcançar esta meta nos quatro meses da intervenção devido ao compromisso de toda a equipe e principalmente da enfermeira ao seguir os procedimentos recomendados nos protocolos do Ministério da Saúde.</a:t>
            </a:r>
          </a:p>
          <a:p>
            <a:pPr marL="273050" indent="-273050" algn="just">
              <a:spcBef>
                <a:spcPct val="20000"/>
              </a:spcBef>
              <a:buFontTx/>
              <a:buChar char="-"/>
              <a:defRPr/>
            </a:pPr>
            <a:endParaRPr lang="pt-BR" altLang="pt-BR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21240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pt-BR" altLang="pt-BR" sz="1200">
                <a:latin typeface="Arial" charset="0"/>
                <a:cs typeface="Times New Roman" pitchFamily="18" charset="0"/>
              </a:rPr>
              <a:t>  </a:t>
            </a:r>
            <a:endParaRPr lang="pt-BR" altLang="pt-BR">
              <a:latin typeface="Arial" charset="0"/>
              <a:cs typeface="Times New Roman" pitchFamily="18" charset="0"/>
            </a:endParaRPr>
          </a:p>
        </p:txBody>
      </p:sp>
      <p:sp>
        <p:nvSpPr>
          <p:cNvPr id="16389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8013"/>
          </a:xfrm>
        </p:spPr>
        <p:txBody>
          <a:bodyPr/>
          <a:lstStyle/>
          <a:p>
            <a:pPr algn="l" eaLnBrk="1" hangingPunct="1"/>
            <a:r>
              <a:rPr lang="pt-BR" altLang="pt-BR" sz="32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Metas – Resultados</a:t>
            </a:r>
          </a:p>
        </p:txBody>
      </p:sp>
      <p:sp>
        <p:nvSpPr>
          <p:cNvPr id="16390" name="Retângulo 15"/>
          <p:cNvSpPr>
            <a:spLocks noChangeArrowheads="1"/>
          </p:cNvSpPr>
          <p:nvPr/>
        </p:nvSpPr>
        <p:spPr bwMode="auto">
          <a:xfrm>
            <a:off x="1852613" y="4586288"/>
            <a:ext cx="228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120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Conteúdo 2"/>
          <p:cNvSpPr txBox="1">
            <a:spLocks/>
          </p:cNvSpPr>
          <p:nvPr/>
        </p:nvSpPr>
        <p:spPr bwMode="auto">
          <a:xfrm>
            <a:off x="395536" y="857250"/>
            <a:ext cx="8352928" cy="304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pt-BR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Identificar 100% das mulheres com exame citopatológico alterado sem acompanhamento pela unidade de saúde.</a:t>
            </a:r>
          </a:p>
          <a:p>
            <a:pPr>
              <a:defRPr/>
            </a:pPr>
            <a:r>
              <a:rPr lang="pt-BR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-Identificar 100% das mulheres com mamografia alterada sem acompanhamento pela unidade de saúde.</a:t>
            </a:r>
          </a:p>
          <a:p>
            <a:pPr>
              <a:defRPr/>
            </a:pPr>
            <a:r>
              <a:rPr lang="pt-BR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-Realizar busca ativa em 100% de mulheres com exame citopatológico alterado sem acompanhamento pela unidade de saúde.</a:t>
            </a:r>
          </a:p>
          <a:p>
            <a:pPr>
              <a:defRPr/>
            </a:pPr>
            <a:r>
              <a:rPr lang="pt-BR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-Realizar busca ativa em 100% de mulheres com mamografia alterada sem acompanhamento pela unidade de saúde.</a:t>
            </a:r>
          </a:p>
          <a:p>
            <a:pPr>
              <a:defRPr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Durante os quatro meses de intervenção, nenhuma das usuárias que realizaram o exame citopatológico e o  exame de mamografia tiveram resultado alterado lembrando que ainda faltam alguns resultados para receber e as buscas ativas realizadas pela equipe, principalmente pelos ACS durante as visitas domiciliares destinavam-se a outras finalidades.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21240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pt-BR" altLang="pt-BR" sz="1200">
                <a:latin typeface="Arial" charset="0"/>
                <a:cs typeface="Times New Roman" pitchFamily="18" charset="0"/>
              </a:rPr>
              <a:t>  </a:t>
            </a:r>
            <a:endParaRPr lang="pt-BR" altLang="pt-BR">
              <a:latin typeface="Arial" charset="0"/>
              <a:cs typeface="Times New Roman" pitchFamily="18" charset="0"/>
            </a:endParaRPr>
          </a:p>
        </p:txBody>
      </p:sp>
      <p:sp>
        <p:nvSpPr>
          <p:cNvPr id="17413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8013"/>
          </a:xfrm>
        </p:spPr>
        <p:txBody>
          <a:bodyPr/>
          <a:lstStyle/>
          <a:p>
            <a:pPr algn="l" eaLnBrk="1" hangingPunct="1"/>
            <a:r>
              <a:rPr lang="pt-BR" altLang="pt-BR" sz="32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Metas – Resultados</a:t>
            </a:r>
          </a:p>
        </p:txBody>
      </p:sp>
      <p:sp>
        <p:nvSpPr>
          <p:cNvPr id="17415" name="Retângulo 14"/>
          <p:cNvSpPr>
            <a:spLocks noChangeArrowheads="1"/>
          </p:cNvSpPr>
          <p:nvPr/>
        </p:nvSpPr>
        <p:spPr bwMode="auto">
          <a:xfrm>
            <a:off x="1050925" y="3703638"/>
            <a:ext cx="228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1200">
                <a:latin typeface="Arial" charset="0"/>
              </a:rPr>
              <a:t> </a:t>
            </a:r>
          </a:p>
        </p:txBody>
      </p:sp>
      <p:sp>
        <p:nvSpPr>
          <p:cNvPr id="17416" name="Retângulo 14"/>
          <p:cNvSpPr>
            <a:spLocks noChangeArrowheads="1"/>
          </p:cNvSpPr>
          <p:nvPr/>
        </p:nvSpPr>
        <p:spPr bwMode="auto">
          <a:xfrm>
            <a:off x="5454650" y="3630613"/>
            <a:ext cx="228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120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D:\ARQUIVOS\Documents\FACULDADES!!!!!!!\UFPEL\UNIDADE 4 - Avaliação da Intervenção\Avaliação da Intervenção 07\Sem Título-122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288"/>
            <a:ext cx="9144000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Espaço Reservado para Conteúdo 2"/>
          <p:cNvSpPr txBox="1">
            <a:spLocks/>
          </p:cNvSpPr>
          <p:nvPr/>
        </p:nvSpPr>
        <p:spPr bwMode="auto">
          <a:xfrm>
            <a:off x="539750" y="911225"/>
            <a:ext cx="8064500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endParaRPr lang="pt-BR" altLang="pt-BR" sz="240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0" y="21240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pt-BR" altLang="pt-BR" sz="1200">
                <a:latin typeface="Arial" charset="0"/>
                <a:cs typeface="Times New Roman" pitchFamily="18" charset="0"/>
              </a:rPr>
              <a:t>  </a:t>
            </a:r>
            <a:endParaRPr lang="pt-BR" altLang="pt-BR">
              <a:latin typeface="Arial" charset="0"/>
              <a:cs typeface="Times New Roman" pitchFamily="18" charset="0"/>
            </a:endParaRPr>
          </a:p>
        </p:txBody>
      </p:sp>
      <p:sp>
        <p:nvSpPr>
          <p:cNvPr id="18438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8013"/>
          </a:xfrm>
        </p:spPr>
        <p:txBody>
          <a:bodyPr/>
          <a:lstStyle/>
          <a:p>
            <a:pPr algn="l" eaLnBrk="1" hangingPunct="1"/>
            <a:r>
              <a:rPr lang="pt-BR" altLang="pt-BR" sz="32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Metas – Resultados</a:t>
            </a:r>
          </a:p>
        </p:txBody>
      </p:sp>
      <p:sp>
        <p:nvSpPr>
          <p:cNvPr id="18439" name="Rectangle 9"/>
          <p:cNvSpPr>
            <a:spLocks noChangeArrowheads="1"/>
          </p:cNvSpPr>
          <p:nvPr/>
        </p:nvSpPr>
        <p:spPr bwMode="auto">
          <a:xfrm>
            <a:off x="395288" y="6083300"/>
            <a:ext cx="40592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pt-BR" altLang="pt-BR" sz="1400">
                <a:latin typeface="Arial" charset="0"/>
              </a:rPr>
              <a:t>.</a:t>
            </a:r>
            <a:endParaRPr lang="pt-BR" altLang="pt-BR" sz="2000">
              <a:latin typeface="Arial" charset="0"/>
            </a:endParaRPr>
          </a:p>
        </p:txBody>
      </p:sp>
      <p:sp>
        <p:nvSpPr>
          <p:cNvPr id="18440" name="Retângulo 13"/>
          <p:cNvSpPr>
            <a:spLocks noChangeArrowheads="1"/>
          </p:cNvSpPr>
          <p:nvPr/>
        </p:nvSpPr>
        <p:spPr bwMode="auto">
          <a:xfrm>
            <a:off x="4716463" y="6105525"/>
            <a:ext cx="4137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pt-BR" altLang="pt-BR" sz="1400">
                <a:latin typeface="Arial" charset="0"/>
              </a:rPr>
              <a:t>.</a:t>
            </a:r>
          </a:p>
        </p:txBody>
      </p:sp>
      <p:sp>
        <p:nvSpPr>
          <p:cNvPr id="16393" name="Retângulo 2"/>
          <p:cNvSpPr>
            <a:spLocks noChangeArrowheads="1"/>
          </p:cNvSpPr>
          <p:nvPr/>
        </p:nvSpPr>
        <p:spPr bwMode="auto">
          <a:xfrm>
            <a:off x="571500" y="1000125"/>
            <a:ext cx="80645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pt-B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Realizar avaliação de risco para câncer de mama em 100% das mulheres entre 50 e 69 anos.</a:t>
            </a:r>
          </a:p>
          <a:p>
            <a:pPr>
              <a:defRPr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Quanto à meta de realizar avaliação de risco para câncer de mama em 100% das mulheres entre 50 e 69 anos acompanhadas pela equipe, foi possível alcançar esse indicador nos quatro meses da intervenção devido ao trabalho de promoção e prevenção em saúde  feito pela equipe com as mulheres, as quais entenderam a importância deste exame para evitar CA de mama.</a:t>
            </a:r>
          </a:p>
          <a:p>
            <a:pPr>
              <a:defRPr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42" name="Retângulo 14"/>
          <p:cNvSpPr>
            <a:spLocks noChangeArrowheads="1"/>
          </p:cNvSpPr>
          <p:nvPr/>
        </p:nvSpPr>
        <p:spPr bwMode="auto">
          <a:xfrm>
            <a:off x="1042988" y="3875088"/>
            <a:ext cx="228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1200">
                <a:latin typeface="Arial" charset="0"/>
              </a:rPr>
              <a:t> </a:t>
            </a:r>
          </a:p>
        </p:txBody>
      </p:sp>
      <p:sp>
        <p:nvSpPr>
          <p:cNvPr id="18443" name="Retângulo 14"/>
          <p:cNvSpPr>
            <a:spLocks noChangeArrowheads="1"/>
          </p:cNvSpPr>
          <p:nvPr/>
        </p:nvSpPr>
        <p:spPr bwMode="auto">
          <a:xfrm>
            <a:off x="1936750" y="3684588"/>
            <a:ext cx="228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120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Conteúdo 2"/>
          <p:cNvSpPr txBox="1">
            <a:spLocks/>
          </p:cNvSpPr>
          <p:nvPr/>
        </p:nvSpPr>
        <p:spPr bwMode="auto">
          <a:xfrm>
            <a:off x="539750" y="911225"/>
            <a:ext cx="8064500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endParaRPr lang="pt-BR" altLang="pt-BR" sz="240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21240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pt-BR" altLang="pt-BR" sz="1200">
                <a:latin typeface="Arial" charset="0"/>
                <a:cs typeface="Times New Roman" pitchFamily="18" charset="0"/>
              </a:rPr>
              <a:t>  </a:t>
            </a:r>
            <a:endParaRPr lang="pt-BR" altLang="pt-BR">
              <a:latin typeface="Arial" charset="0"/>
              <a:cs typeface="Times New Roman" pitchFamily="18" charset="0"/>
            </a:endParaRPr>
          </a:p>
        </p:txBody>
      </p:sp>
      <p:sp>
        <p:nvSpPr>
          <p:cNvPr id="19461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8013"/>
          </a:xfrm>
        </p:spPr>
        <p:txBody>
          <a:bodyPr/>
          <a:lstStyle/>
          <a:p>
            <a:pPr algn="l" eaLnBrk="1" hangingPunct="1"/>
            <a:r>
              <a:rPr lang="pt-BR" altLang="pt-BR" sz="32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Metas – Resultados</a:t>
            </a:r>
          </a:p>
        </p:txBody>
      </p:sp>
      <p:sp>
        <p:nvSpPr>
          <p:cNvPr id="17414" name="Retângulo 2"/>
          <p:cNvSpPr>
            <a:spLocks noChangeArrowheads="1"/>
          </p:cNvSpPr>
          <p:nvPr/>
        </p:nvSpPr>
        <p:spPr bwMode="auto">
          <a:xfrm>
            <a:off x="395536" y="908720"/>
            <a:ext cx="8352730" cy="637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pt-B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Orientar 100% das mulheres cadastradas sobre doenças sexualmente transmissíveis (DST) e fatores de risco para câncer de colo de útero.</a:t>
            </a:r>
          </a:p>
          <a:p>
            <a:pPr>
              <a:defRPr/>
            </a:pPr>
            <a:endParaRPr lang="pt-BR" sz="24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pt-B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-Orientar 100% das mulheres cadastradas sobre doenças sexualmente transmissíveis (DST) e fatores de risco para câncer de mama.</a:t>
            </a:r>
          </a:p>
          <a:p>
            <a:pPr>
              <a:defRPr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Constatou-se que estas  metas foram alcançadas em todos os meses da intervenção, pois como se tratam de orientações simples e básicas, mas de grande relevância, essas orientações eram passadas pelo mim, médico da unidade, e pela enfermeira no momento das consultas, nas visitas domiciliares e também de forma coletiva durante as palestras realizadas pela equipe.</a:t>
            </a:r>
          </a:p>
          <a:p>
            <a:pPr>
              <a:defRPr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3" name="Retângulo 14"/>
          <p:cNvSpPr>
            <a:spLocks noChangeArrowheads="1"/>
          </p:cNvSpPr>
          <p:nvPr/>
        </p:nvSpPr>
        <p:spPr bwMode="auto">
          <a:xfrm>
            <a:off x="1109663" y="3668713"/>
            <a:ext cx="228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1200">
                <a:latin typeface="Arial" charset="0"/>
              </a:rPr>
              <a:t> </a:t>
            </a:r>
          </a:p>
        </p:txBody>
      </p:sp>
      <p:sp>
        <p:nvSpPr>
          <p:cNvPr id="19464" name="Retângulo 14"/>
          <p:cNvSpPr>
            <a:spLocks noChangeArrowheads="1"/>
          </p:cNvSpPr>
          <p:nvPr/>
        </p:nvSpPr>
        <p:spPr bwMode="auto">
          <a:xfrm>
            <a:off x="2805113" y="3484563"/>
            <a:ext cx="228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1200">
                <a:latin typeface="Arial" charset="0"/>
              </a:rPr>
              <a:t> </a:t>
            </a:r>
          </a:p>
        </p:txBody>
      </p:sp>
      <p:sp>
        <p:nvSpPr>
          <p:cNvPr id="19465" name="Retângulo 14"/>
          <p:cNvSpPr>
            <a:spLocks noChangeArrowheads="1"/>
          </p:cNvSpPr>
          <p:nvPr/>
        </p:nvSpPr>
        <p:spPr bwMode="auto">
          <a:xfrm>
            <a:off x="6292850" y="3509963"/>
            <a:ext cx="228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1200">
                <a:latin typeface="Arial" charset="0"/>
              </a:rPr>
              <a:t> </a:t>
            </a:r>
          </a:p>
        </p:txBody>
      </p:sp>
      <p:sp>
        <p:nvSpPr>
          <p:cNvPr id="19466" name="Retângulo 14"/>
          <p:cNvSpPr>
            <a:spLocks noChangeArrowheads="1"/>
          </p:cNvSpPr>
          <p:nvPr/>
        </p:nvSpPr>
        <p:spPr bwMode="auto">
          <a:xfrm>
            <a:off x="7118350" y="3403600"/>
            <a:ext cx="228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120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Conteúdo 2"/>
          <p:cNvSpPr txBox="1">
            <a:spLocks/>
          </p:cNvSpPr>
          <p:nvPr/>
        </p:nvSpPr>
        <p:spPr bwMode="auto">
          <a:xfrm>
            <a:off x="539750" y="911225"/>
            <a:ext cx="8064500" cy="458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lvl="1" algn="just" eaLnBrk="1" hangingPunct="1">
              <a:lnSpc>
                <a:spcPct val="150000"/>
              </a:lnSpc>
            </a:pPr>
            <a:r>
              <a:rPr lang="pt-BR" altLang="pt-B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Importância da intervenção: para a equipe</a:t>
            </a:r>
          </a:p>
          <a:p>
            <a:pPr algn="just" eaLnBrk="1" hangingPunct="1">
              <a:lnSpc>
                <a:spcPct val="150000"/>
              </a:lnSpc>
              <a:buFontTx/>
              <a:buChar char="-"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Proporcionou uma melhorada significativa na qualidade da assistência e na ampliação dos indicadores de cobertura dos programas de detecção precoce do CA de colo de útero e  mama.</a:t>
            </a:r>
          </a:p>
          <a:p>
            <a:pPr algn="just" eaLnBrk="1" hangingPunct="1">
              <a:lnSpc>
                <a:spcPct val="150000"/>
              </a:lnSpc>
              <a:buFontTx/>
              <a:buChar char="-"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Capacitação de todos os profissionais da equipe.</a:t>
            </a:r>
          </a:p>
          <a:p>
            <a:pPr algn="just" eaLnBrk="1" hangingPunct="1">
              <a:lnSpc>
                <a:spcPct val="150000"/>
              </a:lnSpc>
              <a:buFontTx/>
              <a:buChar char="-"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Promoveu o trabalho em  equipe.</a:t>
            </a:r>
          </a:p>
          <a:p>
            <a:pPr algn="just" eaLnBrk="1" hangingPunct="1">
              <a:lnSpc>
                <a:spcPct val="150000"/>
              </a:lnSpc>
              <a:buFontTx/>
              <a:buChar char="-"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Cada integrante da equipe realizo sua funções.</a:t>
            </a:r>
          </a:p>
          <a:p>
            <a:pPr algn="just" eaLnBrk="1" hangingPunct="1">
              <a:lnSpc>
                <a:spcPct val="150000"/>
              </a:lnSpc>
              <a:buFontTx/>
              <a:buChar char="-"/>
            </a:pPr>
            <a:endParaRPr lang="pt-BR" altLang="pt-BR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</a:pPr>
            <a:endParaRPr lang="pt-BR" altLang="pt-BR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21240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pt-BR" altLang="pt-BR" sz="1200">
                <a:latin typeface="Arial" charset="0"/>
                <a:cs typeface="Times New Roman" pitchFamily="18" charset="0"/>
              </a:rPr>
              <a:t>  </a:t>
            </a:r>
            <a:endParaRPr lang="pt-BR" altLang="pt-BR">
              <a:latin typeface="Arial" charset="0"/>
              <a:cs typeface="Times New Roman" pitchFamily="18" charset="0"/>
            </a:endParaRPr>
          </a:p>
        </p:txBody>
      </p:sp>
      <p:sp>
        <p:nvSpPr>
          <p:cNvPr id="20485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8013"/>
          </a:xfrm>
        </p:spPr>
        <p:txBody>
          <a:bodyPr/>
          <a:lstStyle/>
          <a:p>
            <a:pPr algn="l" eaLnBrk="1" hangingPunct="1"/>
            <a:r>
              <a:rPr lang="pt-BR" altLang="pt-BR" sz="32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Discussão</a:t>
            </a:r>
          </a:p>
        </p:txBody>
      </p:sp>
      <p:sp>
        <p:nvSpPr>
          <p:cNvPr id="20486" name="Retângulo 14"/>
          <p:cNvSpPr>
            <a:spLocks noChangeArrowheads="1"/>
          </p:cNvSpPr>
          <p:nvPr/>
        </p:nvSpPr>
        <p:spPr bwMode="auto">
          <a:xfrm>
            <a:off x="1023938" y="5021263"/>
            <a:ext cx="228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1200">
                <a:latin typeface="Arial" charset="0"/>
              </a:rPr>
              <a:t> </a:t>
            </a:r>
          </a:p>
        </p:txBody>
      </p:sp>
      <p:sp>
        <p:nvSpPr>
          <p:cNvPr id="20487" name="Retângulo 14"/>
          <p:cNvSpPr>
            <a:spLocks noChangeArrowheads="1"/>
          </p:cNvSpPr>
          <p:nvPr/>
        </p:nvSpPr>
        <p:spPr bwMode="auto">
          <a:xfrm>
            <a:off x="3624263" y="4854575"/>
            <a:ext cx="228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1200">
                <a:latin typeface="Arial" charset="0"/>
              </a:rPr>
              <a:t> </a:t>
            </a:r>
          </a:p>
        </p:txBody>
      </p:sp>
      <p:sp>
        <p:nvSpPr>
          <p:cNvPr id="20488" name="Retângulo 14"/>
          <p:cNvSpPr>
            <a:spLocks noChangeArrowheads="1"/>
          </p:cNvSpPr>
          <p:nvPr/>
        </p:nvSpPr>
        <p:spPr bwMode="auto">
          <a:xfrm>
            <a:off x="5432425" y="5170488"/>
            <a:ext cx="228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1200">
                <a:latin typeface="Arial" charset="0"/>
              </a:rPr>
              <a:t> </a:t>
            </a:r>
          </a:p>
        </p:txBody>
      </p:sp>
      <p:sp>
        <p:nvSpPr>
          <p:cNvPr id="20489" name="Retângulo 14"/>
          <p:cNvSpPr>
            <a:spLocks noChangeArrowheads="1"/>
          </p:cNvSpPr>
          <p:nvPr/>
        </p:nvSpPr>
        <p:spPr bwMode="auto">
          <a:xfrm>
            <a:off x="7143750" y="4868863"/>
            <a:ext cx="228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120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ARQUIVOS\Documents\FACULDADES!!!!!!!\UFPEL\UNIDADE 4 - Avaliação da Intervenção\Avaliação da Intervenção 07\Sem Título-122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288"/>
            <a:ext cx="9144000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ítulo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714500"/>
          </a:xfrm>
        </p:spPr>
        <p:txBody>
          <a:bodyPr/>
          <a:lstStyle/>
          <a:p>
            <a:pPr algn="l" eaLnBrk="1" hangingPunct="1"/>
            <a:r>
              <a:rPr lang="pt-BR" altLang="pt-BR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Introdução:</a:t>
            </a:r>
            <a:r>
              <a:rPr lang="pt-BR" altLang="pt-BR" sz="32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pt-BR" altLang="pt-BR" sz="24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Importância da ação programática escolhida para realizar a intervenção e Situação da ação programática na UBS antes da intervenção.</a:t>
            </a:r>
            <a:r>
              <a:rPr lang="pt-BR" altLang="pt-BR" sz="32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/>
            </a:r>
            <a:br>
              <a:rPr lang="pt-BR" altLang="pt-BR" sz="32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</a:br>
            <a:endParaRPr lang="pt-BR" altLang="pt-BR" sz="3200" b="1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3076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714875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 typeface="Arial" charset="0"/>
              <a:buNone/>
            </a:pPr>
            <a:r>
              <a:rPr lang="pt-BR" altLang="pt-BR" sz="24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   </a:t>
            </a:r>
            <a:r>
              <a:rPr lang="pt-BR" altLang="pt-BR" sz="2400" smtClean="0">
                <a:latin typeface="Arial" charset="0"/>
                <a:cs typeface="Arial" charset="0"/>
              </a:rPr>
              <a:t> - Os dados e indicadores de cobertura e qualidade obtidos no CAP mostram a necessidade e importância de melhorar o programa de detecção e prevenção do câncer do colo de útero e da mama na UBS. </a:t>
            </a:r>
          </a:p>
          <a:p>
            <a:pPr algn="just" eaLnBrk="1" hangingPunct="1">
              <a:lnSpc>
                <a:spcPct val="150000"/>
              </a:lnSpc>
              <a:buFont typeface="Arial" charset="0"/>
              <a:buNone/>
            </a:pPr>
            <a:r>
              <a:rPr lang="pt-BR" altLang="pt-BR" sz="2400" b="1" smtClean="0">
                <a:latin typeface="Arial" charset="0"/>
                <a:cs typeface="Arial" charset="0"/>
              </a:rPr>
              <a:t>      - </a:t>
            </a:r>
            <a:r>
              <a:rPr lang="pt-BR" altLang="pt-BR" sz="2400" smtClean="0">
                <a:latin typeface="Arial" charset="0"/>
                <a:cs typeface="Arial" charset="0"/>
              </a:rPr>
              <a:t>É importante para a equipe mudar a realidade reflexa  nestes indicadores</a:t>
            </a:r>
            <a:endParaRPr lang="pt-BR" altLang="pt-BR" sz="2400" b="1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150000"/>
              </a:lnSpc>
            </a:pPr>
            <a:endParaRPr lang="pt-BR" altLang="pt-BR" sz="2400" b="1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buFont typeface="Arial" charset="0"/>
              <a:buNone/>
            </a:pPr>
            <a:endParaRPr lang="pt-BR" altLang="pt-BR" sz="2400" b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D:\ARQUIVOS\Documents\FACULDADES!!!!!!!\UFPEL\UNIDADE 4 - Avaliação da Intervenção\Avaliação da Intervenção 07\Sem Título-122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288"/>
            <a:ext cx="9144000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Espaço Reservado para Conteúdo 2"/>
          <p:cNvSpPr txBox="1">
            <a:spLocks/>
          </p:cNvSpPr>
          <p:nvPr/>
        </p:nvSpPr>
        <p:spPr bwMode="auto">
          <a:xfrm>
            <a:off x="539750" y="1055688"/>
            <a:ext cx="8064500" cy="294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endParaRPr lang="pt-BR" altLang="pt-BR" sz="240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0" y="21240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pt-BR" altLang="pt-BR" sz="1200">
                <a:latin typeface="Arial" charset="0"/>
                <a:cs typeface="Times New Roman" pitchFamily="18" charset="0"/>
              </a:rPr>
              <a:t>  </a:t>
            </a:r>
            <a:endParaRPr lang="pt-BR" altLang="pt-BR">
              <a:latin typeface="Arial" charset="0"/>
              <a:cs typeface="Times New Roman" pitchFamily="18" charset="0"/>
            </a:endParaRPr>
          </a:p>
        </p:txBody>
      </p:sp>
      <p:sp>
        <p:nvSpPr>
          <p:cNvPr id="21510" name="Título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5000625"/>
          </a:xfrm>
        </p:spPr>
        <p:txBody>
          <a:bodyPr/>
          <a:lstStyle/>
          <a:p>
            <a:pPr algn="l" eaLnBrk="1" hangingPunct="1"/>
            <a:r>
              <a:rPr lang="pt-BR" altLang="pt-BR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altLang="pt-BR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pt-BR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Discussão </a:t>
            </a:r>
            <a:br>
              <a:rPr lang="pt-BR" altLang="pt-BR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pt-B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Importância da intervenção: 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 serviço</a:t>
            </a:r>
            <a:b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-Aumentou o número de mulheres acompanhadas nos programas de detecção precoce de CA de colo de útero e mama.</a:t>
            </a:r>
            <a:b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-Melhorou os cadastramento e os registros das mulheres entre 25 a 69 anos de idade da unidade.</a:t>
            </a:r>
            <a:b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-Melhorou o acolhimento das usuárias viabilizando uma melhor atenção e redução da demanda espontânea.</a:t>
            </a:r>
            <a:b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pt-B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t-BR" altLang="pt-B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pt-BR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altLang="pt-BR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altLang="pt-BR" sz="2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altLang="pt-BR" sz="24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Discussão</a:t>
            </a:r>
            <a:br>
              <a:rPr lang="pt-BR" altLang="pt-BR" sz="2400" b="1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r>
              <a:rPr lang="pt-BR" altLang="pt-BR" sz="24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 Importância da intervenção:</a:t>
            </a:r>
            <a:r>
              <a:rPr lang="pt-BR" altLang="pt-BR" sz="2400" smtClean="0">
                <a:latin typeface="Arial" charset="0"/>
                <a:cs typeface="Arial" charset="0"/>
              </a:rPr>
              <a:t> Para a comunidade</a:t>
            </a:r>
            <a:endParaRPr lang="pt-BR" altLang="pt-BR" sz="2400" smtClean="0"/>
          </a:p>
        </p:txBody>
      </p:sp>
      <p:sp>
        <p:nvSpPr>
          <p:cNvPr id="2253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Melhorou a cobertura dos programas de detecção precoce de CA de colo de útero e mama na unidade</a:t>
            </a:r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Melhorou a qualidade do serviço e assistência à população alvo.</a:t>
            </a:r>
          </a:p>
          <a:p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comunidade participou diretamente no trabalho fazendo sugestões de como melhorar os serviços.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D:\ARQUIVOS\Documents\FACULDADES!!!!!!!\UFPEL\UNIDADE 4 - Avaliação da Intervenção\Avaliação da Intervenção 07\Sem Título-122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29750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pt-BR" altLang="pt-BR" sz="32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Discussão: </a:t>
            </a:r>
          </a:p>
        </p:txBody>
      </p:sp>
      <p:sp>
        <p:nvSpPr>
          <p:cNvPr id="23556" name="Espaço Reservado para Conteúdo 2"/>
          <p:cNvSpPr txBox="1">
            <a:spLocks/>
          </p:cNvSpPr>
          <p:nvPr/>
        </p:nvSpPr>
        <p:spPr bwMode="auto">
          <a:xfrm>
            <a:off x="539750" y="500063"/>
            <a:ext cx="8064500" cy="602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20000"/>
              </a:spcBef>
              <a:buFont typeface="Arial" charset="0"/>
              <a:buNone/>
            </a:pPr>
            <a:r>
              <a:rPr lang="pt-BR" altLang="pt-BR" sz="2400" b="1">
                <a:solidFill>
                  <a:srgbClr val="0070C0"/>
                </a:solidFill>
                <a:latin typeface="Arial" charset="0"/>
              </a:rPr>
              <a:t>                          Incorporação da intervenção à rotina do serviço e Adaptações necessárias.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Font typeface="Arial" charset="0"/>
              <a:buNone/>
            </a:pPr>
            <a:r>
              <a:rPr lang="pt-BR" altLang="pt-BR" sz="2400">
                <a:latin typeface="Arial" charset="0"/>
              </a:rPr>
              <a:t>-A intervenção foi inserida totalmente a rotina diária dos serviços da unidade graças a o apoio da equipe.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Font typeface="Arial" charset="0"/>
              <a:buNone/>
            </a:pPr>
            <a:r>
              <a:rPr lang="pt-BR" altLang="pt-BR" sz="2400">
                <a:latin typeface="Arial" charset="0"/>
              </a:rPr>
              <a:t>-Nos próximos meses se continuará trabalhando para atingir as metas de cobertura desejadas e se aumentaram as vistas domiciliares e os contatos com a comunidade.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Font typeface="Arial" charset="0"/>
              <a:buNone/>
            </a:pPr>
            <a:r>
              <a:rPr lang="pt-BR" altLang="pt-BR" sz="2400">
                <a:latin typeface="Arial" charset="0"/>
              </a:rPr>
              <a:t>-</a:t>
            </a:r>
            <a:r>
              <a:rPr lang="pt-BR" altLang="pt-BR" sz="2400"/>
              <a:t> Criação de grupos de mulheres para divulgar a importância da prevenção do câncer de colo de útero e câncer de mama.</a:t>
            </a:r>
            <a:endParaRPr lang="pt-BR" altLang="pt-BR" sz="2400">
              <a:latin typeface="Arial" charset="0"/>
            </a:endParaRPr>
          </a:p>
        </p:txBody>
      </p:sp>
      <p:sp>
        <p:nvSpPr>
          <p:cNvPr id="2355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3558" name="Rectangle 4"/>
          <p:cNvSpPr>
            <a:spLocks noChangeArrowheads="1"/>
          </p:cNvSpPr>
          <p:nvPr/>
        </p:nvSpPr>
        <p:spPr bwMode="auto">
          <a:xfrm>
            <a:off x="0" y="20383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pt-BR" altLang="pt-BR" sz="1200">
                <a:latin typeface="Arial" charset="0"/>
                <a:cs typeface="Times New Roman" pitchFamily="18" charset="0"/>
              </a:rPr>
              <a:t>  </a:t>
            </a:r>
            <a:endParaRPr lang="pt-BR" altLang="pt-BR">
              <a:latin typeface="Arial" charset="0"/>
            </a:endParaRPr>
          </a:p>
        </p:txBody>
      </p:sp>
      <p:sp>
        <p:nvSpPr>
          <p:cNvPr id="23559" name="Rectangle 5"/>
          <p:cNvSpPr>
            <a:spLocks noChangeArrowheads="1"/>
          </p:cNvSpPr>
          <p:nvPr/>
        </p:nvSpPr>
        <p:spPr bwMode="auto">
          <a:xfrm>
            <a:off x="0" y="36195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pt-BR" altLang="pt-BR">
              <a:latin typeface="Arial" charset="0"/>
            </a:endParaRPr>
          </a:p>
        </p:txBody>
      </p:sp>
      <p:sp>
        <p:nvSpPr>
          <p:cNvPr id="23560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3561" name="Rectangle 4"/>
          <p:cNvSpPr>
            <a:spLocks noChangeArrowheads="1"/>
          </p:cNvSpPr>
          <p:nvPr/>
        </p:nvSpPr>
        <p:spPr bwMode="auto">
          <a:xfrm>
            <a:off x="0" y="1981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pt-BR" altLang="pt-BR" sz="1200">
                <a:latin typeface="Arial" charset="0"/>
                <a:cs typeface="Times New Roman" pitchFamily="18" charset="0"/>
              </a:rPr>
              <a:t>  </a:t>
            </a:r>
            <a:endParaRPr lang="pt-BR" altLang="pt-BR">
              <a:latin typeface="Arial" charset="0"/>
            </a:endParaRPr>
          </a:p>
        </p:txBody>
      </p:sp>
      <p:sp>
        <p:nvSpPr>
          <p:cNvPr id="23562" name="Rectangle 5"/>
          <p:cNvSpPr>
            <a:spLocks noChangeArrowheads="1"/>
          </p:cNvSpPr>
          <p:nvPr/>
        </p:nvSpPr>
        <p:spPr bwMode="auto">
          <a:xfrm>
            <a:off x="0" y="3505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pt-BR" altLang="pt-BR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D:\ARQUIVOS\Documents\FACULDADES!!!!!!!\UFPEL\UNIDADE 4 - Avaliação da Intervenção\Avaliação da Intervenção 07\Sem Título-122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288"/>
            <a:ext cx="9144000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pt-BR" altLang="pt-BR" sz="32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Reflexão crítica sobre o processo pessoal de aprendizagem </a:t>
            </a:r>
          </a:p>
        </p:txBody>
      </p:sp>
      <p:sp>
        <p:nvSpPr>
          <p:cNvPr id="24580" name="Espaço Reservado para Conteúdo 2"/>
          <p:cNvSpPr txBox="1">
            <a:spLocks/>
          </p:cNvSpPr>
          <p:nvPr/>
        </p:nvSpPr>
        <p:spPr bwMode="auto">
          <a:xfrm>
            <a:off x="539750" y="1484313"/>
            <a:ext cx="8064500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20000"/>
              </a:spcBef>
              <a:buFontTx/>
              <a:buChar char="-"/>
            </a:pPr>
            <a:r>
              <a:rPr lang="pt-BR" altLang="pt-BR" sz="2400">
                <a:latin typeface="Arial" charset="0"/>
              </a:rPr>
              <a:t>Experiência positiva para o desempenho como medico da atenção básica em saúde.</a:t>
            </a:r>
          </a:p>
          <a:p>
            <a:pPr algn="just" eaLnBrk="1" hangingPunct="1">
              <a:lnSpc>
                <a:spcPct val="150000"/>
              </a:lnSpc>
              <a:spcBef>
                <a:spcPct val="20000"/>
              </a:spcBef>
              <a:buFontTx/>
              <a:buChar char="-"/>
            </a:pPr>
            <a:r>
              <a:rPr lang="pt-BR" altLang="pt-BR" sz="2400">
                <a:latin typeface="Arial" charset="0"/>
              </a:rPr>
              <a:t>Melhorou minha prática clínica.</a:t>
            </a:r>
          </a:p>
          <a:p>
            <a:pPr algn="just" eaLnBrk="1" hangingPunct="1">
              <a:lnSpc>
                <a:spcPct val="150000"/>
              </a:lnSpc>
              <a:spcBef>
                <a:spcPct val="20000"/>
              </a:spcBef>
              <a:buFontTx/>
              <a:buChar char="-"/>
            </a:pPr>
            <a:r>
              <a:rPr lang="pt-BR" altLang="pt-BR" sz="2400">
                <a:latin typeface="Arial" charset="0"/>
              </a:rPr>
              <a:t>Troca de experiências entre colegas e orientadores</a:t>
            </a:r>
          </a:p>
          <a:p>
            <a:pPr algn="just" eaLnBrk="1" hangingPunct="1">
              <a:lnSpc>
                <a:spcPct val="150000"/>
              </a:lnSpc>
              <a:spcBef>
                <a:spcPct val="20000"/>
              </a:spcBef>
              <a:buFontTx/>
              <a:buChar char="-"/>
            </a:pPr>
            <a:r>
              <a:rPr lang="pt-BR" altLang="pt-BR" sz="2400">
                <a:latin typeface="Arial" charset="0"/>
              </a:rPr>
              <a:t> Tive um crescimento pessoal e profissional.</a:t>
            </a:r>
          </a:p>
          <a:p>
            <a:pPr algn="just" eaLnBrk="1" hangingPunct="1">
              <a:lnSpc>
                <a:spcPct val="150000"/>
              </a:lnSpc>
              <a:spcBef>
                <a:spcPct val="20000"/>
              </a:spcBef>
              <a:buFontTx/>
              <a:buChar char="-"/>
            </a:pPr>
            <a:r>
              <a:rPr lang="pt-BR" altLang="pt-BR" sz="2400">
                <a:latin typeface="Arial" charset="0"/>
              </a:rPr>
              <a:t> Contamos com bons matérias pedagógicos que ajudaram nas tarefas.</a:t>
            </a:r>
          </a:p>
        </p:txBody>
      </p:sp>
      <p:sp>
        <p:nvSpPr>
          <p:cNvPr id="2458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4582" name="Rectangle 4"/>
          <p:cNvSpPr>
            <a:spLocks noChangeArrowheads="1"/>
          </p:cNvSpPr>
          <p:nvPr/>
        </p:nvSpPr>
        <p:spPr bwMode="auto">
          <a:xfrm>
            <a:off x="0" y="20383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pt-BR" altLang="pt-BR" sz="1200">
                <a:latin typeface="Arial" charset="0"/>
                <a:cs typeface="Times New Roman" pitchFamily="18" charset="0"/>
              </a:rPr>
              <a:t>  </a:t>
            </a:r>
            <a:endParaRPr lang="pt-BR" altLang="pt-BR">
              <a:latin typeface="Arial" charset="0"/>
            </a:endParaRPr>
          </a:p>
        </p:txBody>
      </p:sp>
      <p:sp>
        <p:nvSpPr>
          <p:cNvPr id="24583" name="Rectangle 5"/>
          <p:cNvSpPr>
            <a:spLocks noChangeArrowheads="1"/>
          </p:cNvSpPr>
          <p:nvPr/>
        </p:nvSpPr>
        <p:spPr bwMode="auto">
          <a:xfrm>
            <a:off x="0" y="36195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pt-BR" altLang="pt-BR">
              <a:latin typeface="Arial" charset="0"/>
            </a:endParaRPr>
          </a:p>
        </p:txBody>
      </p:sp>
      <p:sp>
        <p:nvSpPr>
          <p:cNvPr id="2458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4585" name="Rectangle 4"/>
          <p:cNvSpPr>
            <a:spLocks noChangeArrowheads="1"/>
          </p:cNvSpPr>
          <p:nvPr/>
        </p:nvSpPr>
        <p:spPr bwMode="auto">
          <a:xfrm>
            <a:off x="0" y="1981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pt-BR" altLang="pt-BR" sz="1200">
                <a:latin typeface="Arial" charset="0"/>
                <a:cs typeface="Times New Roman" pitchFamily="18" charset="0"/>
              </a:rPr>
              <a:t>  </a:t>
            </a:r>
            <a:endParaRPr lang="pt-BR" altLang="pt-BR">
              <a:latin typeface="Arial" charset="0"/>
            </a:endParaRPr>
          </a:p>
        </p:txBody>
      </p:sp>
      <p:sp>
        <p:nvSpPr>
          <p:cNvPr id="24586" name="Rectangle 5"/>
          <p:cNvSpPr>
            <a:spLocks noChangeArrowheads="1"/>
          </p:cNvSpPr>
          <p:nvPr/>
        </p:nvSpPr>
        <p:spPr bwMode="auto">
          <a:xfrm>
            <a:off x="0" y="3505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pt-BR" altLang="pt-BR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>
            <a:spLocks noGrp="1"/>
          </p:cNvSpPr>
          <p:nvPr>
            <p:ph type="title"/>
          </p:nvPr>
        </p:nvSpPr>
        <p:spPr>
          <a:xfrm>
            <a:off x="251521" y="5445224"/>
            <a:ext cx="3096344" cy="1143000"/>
          </a:xfrm>
        </p:spPr>
        <p:txBody>
          <a:bodyPr/>
          <a:lstStyle/>
          <a:p>
            <a:r>
              <a:rPr lang="pt-BR" altLang="pt-BR" dirty="0" smtClean="0"/>
              <a:t>OBRIGADO</a:t>
            </a:r>
          </a:p>
        </p:txBody>
      </p:sp>
      <p:pic>
        <p:nvPicPr>
          <p:cNvPr id="25603" name="Picture 2" descr="D:\FOTOS\brasil-2014-2015\santo angelo-2014\ubs uniao\20140812_14491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49" y="0"/>
            <a:ext cx="5275226" cy="5288579"/>
          </a:xfrm>
          <a:noFill/>
        </p:spPr>
      </p:pic>
      <p:pic>
        <p:nvPicPr>
          <p:cNvPr id="25604" name="Picture 4" descr="D:\FOTOS\brasil-2014-2015\santo angelo-2014\ubs uniao\IMG-20150224-WA00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5" y="0"/>
            <a:ext cx="3857625" cy="507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D:\FOTOS\brasil-2014-2015\santo angelo-2014\ubs uniao\IMG-20150319-WA0000_resize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4924" y="3719159"/>
            <a:ext cx="5609076" cy="3138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914400" y="285750"/>
            <a:ext cx="8229600" cy="1143000"/>
          </a:xfrm>
        </p:spPr>
        <p:txBody>
          <a:bodyPr/>
          <a:lstStyle/>
          <a:p>
            <a:pPr algn="l"/>
            <a:r>
              <a:rPr lang="pt-BR" altLang="pt-BR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Introdução: </a:t>
            </a:r>
            <a:r>
              <a:rPr lang="pt-BR" altLang="pt-BR" sz="24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Situação da ação programática na UBS antes da intervenção</a:t>
            </a:r>
            <a:endParaRPr lang="pt-BR" altLang="pt-BR" dirty="0" smtClean="0"/>
          </a:p>
        </p:txBody>
      </p:sp>
      <p:sp>
        <p:nvSpPr>
          <p:cNvPr id="409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z="2400" smtClean="0">
                <a:latin typeface="Arial" charset="0"/>
                <a:cs typeface="Arial" charset="0"/>
              </a:rPr>
              <a:t>Cobertura:  15% do quantitativo estimado das mulheres entre 50 a 69 anos (54 mulheres) e 41% do quantitativo estimado das mulheres entre 25 a 64 anos (399).</a:t>
            </a:r>
          </a:p>
          <a:p>
            <a:r>
              <a:rPr lang="pt-BR" altLang="pt-BR" sz="2400" smtClean="0">
                <a:latin typeface="Arial" charset="0"/>
                <a:cs typeface="Arial" charset="0"/>
              </a:rPr>
              <a:t>Indicadores de Qualidade:</a:t>
            </a:r>
          </a:p>
          <a:p>
            <a:pPr>
              <a:buFont typeface="Arial" charset="0"/>
              <a:buNone/>
            </a:pPr>
            <a:r>
              <a:rPr lang="pt-BR" altLang="pt-BR" sz="2400" smtClean="0">
                <a:latin typeface="Arial" charset="0"/>
                <a:cs typeface="Arial" charset="0"/>
              </a:rPr>
              <a:t>- 28% das usuárias com os exames de mamografia em dia</a:t>
            </a:r>
          </a:p>
          <a:p>
            <a:pPr>
              <a:buFont typeface="Arial" charset="0"/>
              <a:buNone/>
            </a:pPr>
            <a:r>
              <a:rPr lang="pt-BR" altLang="pt-BR" sz="2400" smtClean="0">
                <a:latin typeface="Arial" charset="0"/>
                <a:cs typeface="Arial" charset="0"/>
              </a:rPr>
              <a:t>- 28% das usuárias com citopatologico em dia</a:t>
            </a:r>
          </a:p>
          <a:p>
            <a:pPr>
              <a:buFont typeface="Arial" charset="0"/>
              <a:buNone/>
            </a:pPr>
            <a:r>
              <a:rPr lang="pt-BR" altLang="pt-BR" sz="2400" smtClean="0">
                <a:latin typeface="Arial" charset="0"/>
                <a:cs typeface="Arial" charset="0"/>
              </a:rPr>
              <a:t>- 4% das usuárias conta com avaliação de risco para CA de mama.</a:t>
            </a:r>
          </a:p>
          <a:p>
            <a:pPr>
              <a:buFont typeface="Arial" charset="0"/>
              <a:buNone/>
            </a:pPr>
            <a:r>
              <a:rPr lang="pt-BR" altLang="pt-BR" sz="2400" smtClean="0">
                <a:latin typeface="Arial" charset="0"/>
                <a:cs typeface="Arial" charset="0"/>
              </a:rPr>
              <a:t>- 3% das usuárias conta com avaliação de risco para CA  de colo de útero</a:t>
            </a:r>
          </a:p>
          <a:p>
            <a:endParaRPr lang="pt-BR" altLang="pt-BR" sz="24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2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Introdução: </a:t>
            </a:r>
            <a:r>
              <a:rPr lang="pt-BR" altLang="pt-BR" sz="24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Situação da ação programática na UBS antes da intervenção</a:t>
            </a:r>
            <a:endParaRPr lang="pt-BR" altLang="pt-BR" sz="2400" dirty="0" smtClean="0"/>
          </a:p>
        </p:txBody>
      </p:sp>
      <p:sp>
        <p:nvSpPr>
          <p:cNvPr id="512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t-BR" altLang="pt-BR" sz="2400" smtClean="0">
                <a:latin typeface="Arial" charset="0"/>
                <a:cs typeface="Arial" charset="0"/>
              </a:rPr>
              <a:t>11% das usuárias tem  alteração nos resultados do preventivo </a:t>
            </a:r>
          </a:p>
          <a:p>
            <a:pPr>
              <a:buFontTx/>
              <a:buChar char="-"/>
            </a:pPr>
            <a:r>
              <a:rPr lang="pt-BR" altLang="pt-BR" sz="2400" smtClean="0">
                <a:latin typeface="Arial" charset="0"/>
                <a:cs typeface="Arial" charset="0"/>
              </a:rPr>
              <a:t>8% das mulheres tem mais de 6 meses de atraso no exame citopatológico</a:t>
            </a:r>
          </a:p>
          <a:p>
            <a:pPr>
              <a:buFontTx/>
              <a:buChar char="-"/>
            </a:pPr>
            <a:r>
              <a:rPr lang="pt-BR" altLang="pt-BR" sz="2400" smtClean="0">
                <a:latin typeface="Arial" charset="0"/>
                <a:cs typeface="Arial" charset="0"/>
              </a:rPr>
              <a:t>91% das mulheres tem a mamografia com mais de 3 meses de atraso</a:t>
            </a:r>
          </a:p>
          <a:p>
            <a:pPr>
              <a:buFont typeface="Arial" charset="0"/>
              <a:buNone/>
            </a:pPr>
            <a:r>
              <a:rPr lang="pt-BR" altLang="pt-BR" sz="2400" smtClean="0">
                <a:latin typeface="Arial" charset="0"/>
                <a:cs typeface="Arial" charset="0"/>
              </a:rPr>
              <a:t>-  28% dos exames coletados tiveram as amostras satisfatórias</a:t>
            </a:r>
            <a:r>
              <a:rPr lang="pt-BR" altLang="pt-BR" sz="2400" smtClean="0"/>
              <a:t>.</a:t>
            </a:r>
            <a:endParaRPr lang="pt-BR" altLang="pt-BR" sz="24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ARQUIVOS\Documents\FACULDADES!!!!!!!\UFPEL\UNIDADE 4 - Avaliação da Intervenção\Avaliação da Intervenção 07\Sem Título-122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288"/>
            <a:ext cx="9144000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ítulo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008062"/>
          </a:xfrm>
        </p:spPr>
        <p:txBody>
          <a:bodyPr/>
          <a:lstStyle/>
          <a:p>
            <a:pPr algn="l" eaLnBrk="1" hangingPunct="1"/>
            <a:r>
              <a:rPr lang="pt-BR" altLang="pt-BR" sz="32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Introdução – Local do estudo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68313" y="1125538"/>
            <a:ext cx="8280400" cy="539908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algn="just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Santo Ângelo - Localização: </a:t>
            </a:r>
            <a:r>
              <a:rPr lang="pt-BR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oeste de RS, a 459 Km de Porto Alegre;</a:t>
            </a:r>
          </a:p>
          <a:p>
            <a:pPr marL="35560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População total: </a:t>
            </a:r>
            <a:r>
              <a:rPr lang="pt-BR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76.304 habitantes (IBGE, 2010);</a:t>
            </a:r>
          </a:p>
          <a:p>
            <a:pPr marL="35560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Serviços de Saúde: </a:t>
            </a:r>
          </a:p>
          <a:p>
            <a:pPr marL="627063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Secretaria Municipal de Saúde;</a:t>
            </a:r>
          </a:p>
          <a:p>
            <a:pPr marL="627063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- 2 Hospitais;</a:t>
            </a:r>
          </a:p>
          <a:p>
            <a:pPr marL="804863" indent="-17780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- 9 Unidades de Estratégia de Saúde da Família (ESF) </a:t>
            </a:r>
          </a:p>
          <a:p>
            <a:pPr marL="627063" indent="0" fontAlgn="auto">
              <a:spcAft>
                <a:spcPts val="0"/>
              </a:spcAft>
              <a:buFontTx/>
              <a:buChar char="-"/>
              <a:defRPr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10 Unidades Básica de Saúde</a:t>
            </a:r>
          </a:p>
          <a:p>
            <a:pPr marL="627063" indent="0" fontAlgn="auto">
              <a:spcAft>
                <a:spcPts val="0"/>
              </a:spcAft>
              <a:buFontTx/>
              <a:buChar char="-"/>
              <a:defRPr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1 Centro de Especialidades Odontológicas(CEO)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ARQUIVOS\Documents\FACULDADES!!!!!!!\UFPEL\UNIDADE 4 - Avaliação da Intervenção\Avaliação da Intervenção 07\Sem Título-122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288"/>
            <a:ext cx="9144000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pt-BR" altLang="pt-BR" sz="32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Introdução – Local do estudo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68313" y="1268413"/>
            <a:ext cx="8280400" cy="518477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fontAlgn="auto">
              <a:spcAft>
                <a:spcPts val="0"/>
              </a:spcAft>
              <a:defRPr/>
            </a:pPr>
            <a:r>
              <a:rPr lang="pt-B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Caracterização	</a:t>
            </a:r>
            <a:r>
              <a:rPr lang="pt-B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ESF UNIÃO:</a:t>
            </a:r>
          </a:p>
          <a:p>
            <a:pPr marL="804863" indent="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Zona urbana;</a:t>
            </a:r>
          </a:p>
          <a:p>
            <a:pPr marL="804863" indent="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Famílias: 579;</a:t>
            </a:r>
          </a:p>
          <a:p>
            <a:pPr marL="804863" indent="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Pessoas: 3532 (SIAB, novembro 2013);</a:t>
            </a:r>
          </a:p>
          <a:p>
            <a:pPr marL="804863" indent="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01 equipe :</a:t>
            </a:r>
          </a:p>
          <a:p>
            <a:pPr marL="1528763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- 01 Enfermeiro;</a:t>
            </a:r>
          </a:p>
          <a:p>
            <a:pPr marL="1528763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- 01 Médico clínico geral ;</a:t>
            </a:r>
          </a:p>
          <a:p>
            <a:pPr marL="1528763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- 01 Técnica de Enfermagem;</a:t>
            </a:r>
          </a:p>
          <a:p>
            <a:pPr marL="1528763" indent="0" fontAlgn="auto">
              <a:spcAft>
                <a:spcPts val="0"/>
              </a:spcAft>
              <a:buFontTx/>
              <a:buChar char="-"/>
              <a:defRPr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01 Odontologo;</a:t>
            </a:r>
          </a:p>
          <a:p>
            <a:pPr marL="1528763" indent="0" fontAlgn="auto">
              <a:spcAft>
                <a:spcPts val="0"/>
              </a:spcAft>
              <a:buFontTx/>
              <a:buChar char="-"/>
              <a:defRPr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01 Auxiliar de saúde bucal</a:t>
            </a:r>
          </a:p>
          <a:p>
            <a:pPr marL="1528763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- 3 Agentes Comunitários de Saúde.</a:t>
            </a:r>
          </a:p>
          <a:p>
            <a:pPr marL="355600" indent="-35560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ARQUIVOS\Documents\FACULDADES!!!!!!!\UFPEL\UNIDADE 4 - Avaliação da Intervenção\Avaliação da Intervenção 07\Sem Título-122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288"/>
            <a:ext cx="9144000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/>
          <a:lstStyle/>
          <a:p>
            <a:pPr algn="l" eaLnBrk="1" hangingPunct="1"/>
            <a:r>
              <a:rPr lang="pt-BR" altLang="pt-BR" sz="32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Objetivo Geral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31800" y="1412875"/>
            <a:ext cx="8280400" cy="28082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8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Melhorar a atenção ao programa de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prevenção e detecção do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câncer de mama e de colo de útero na ESF União, Santo Ângelo-RS.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marL="1270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8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8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D:\ARQUIVOS\Documents\FACULDADES!!!!!!!\UFPEL\UNIDADE 4 - Avaliação da Intervenção\Avaliação da Intervenção 07\Sem Título-122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288"/>
            <a:ext cx="9144000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algn="l" eaLnBrk="1" hangingPunct="1"/>
            <a:r>
              <a:rPr lang="pt-BR" altLang="pt-BR" sz="32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Objetivos Específicos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68313" y="1125538"/>
            <a:ext cx="8280400" cy="54721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4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98500" algn="just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Ampliar a cobertura de detecção precoce do câncer de colo e do câncer de mama.</a:t>
            </a:r>
            <a:endParaRPr lang="pt-BR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698500" algn="just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Melhorar a qualidade do atendimento das mulheres que realizam detecção precoce de câncer de colo de útero e de mama na unidade de saúde.</a:t>
            </a:r>
          </a:p>
          <a:p>
            <a:pPr marL="698500" algn="just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Melhorar a adesão das mulheres à realização de exame citopatológico de colo de útero e mamografia.</a:t>
            </a:r>
            <a:endParaRPr lang="pt-BR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698500" algn="just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Melhorar o registro das informações.</a:t>
            </a:r>
            <a:endParaRPr lang="pt-BR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698500" algn="just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Mapear as mulheres de risco para câncer de colo de útero e de mama.</a:t>
            </a:r>
            <a:endParaRPr lang="pt-BR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698500" algn="just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Promover a saúde das mulheres que realizam detecção precoce de câncer de colo de útero e de mama na unidade de saúde.</a:t>
            </a:r>
            <a:endParaRPr lang="pt-BR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69850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4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4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4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ARQUIVOS\Documents\FACULDADES!!!!!!!\UFPEL\UNIDADE 4 - Avaliação da Intervenção\Avaliação da Intervenção 07\Sem Título-122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288"/>
            <a:ext cx="9144000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813" cy="1143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t-BR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 – Principais </a:t>
            </a:r>
            <a:r>
              <a:rPr lang="pt-BR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Ações </a:t>
            </a:r>
            <a:r>
              <a:rPr lang="pt-BR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 acordo com os eixos pedagógicos) </a:t>
            </a:r>
            <a:endParaRPr lang="pt-BR" sz="32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0" name="Espaço Reservado para Conteúdo 2"/>
          <p:cNvSpPr txBox="1">
            <a:spLocks/>
          </p:cNvSpPr>
          <p:nvPr/>
        </p:nvSpPr>
        <p:spPr bwMode="auto">
          <a:xfrm>
            <a:off x="395288" y="1484313"/>
            <a:ext cx="8497887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Wingdings" pitchFamily="2" charset="2"/>
              <a:buChar char="ü"/>
            </a:pPr>
            <a:r>
              <a:rPr lang="pt-BR" altLang="pt-BR" sz="2200" dirty="0">
                <a:latin typeface="Arial" charset="0"/>
              </a:rPr>
              <a:t>Divulgação na comunidade;</a:t>
            </a:r>
          </a:p>
          <a:p>
            <a:pPr algn="just" eaLnBrk="1" hangingPunct="1">
              <a:spcBef>
                <a:spcPct val="20000"/>
              </a:spcBef>
              <a:buFont typeface="Wingdings" pitchFamily="2" charset="2"/>
              <a:buChar char="ü"/>
            </a:pPr>
            <a:r>
              <a:rPr lang="pt-BR" altLang="pt-BR" sz="2200" dirty="0">
                <a:latin typeface="Arial" charset="0"/>
              </a:rPr>
              <a:t>Capacitação dos profissionais;</a:t>
            </a:r>
          </a:p>
          <a:p>
            <a:pPr algn="just" eaLnBrk="1" hangingPunct="1">
              <a:spcBef>
                <a:spcPct val="20000"/>
              </a:spcBef>
              <a:buFont typeface="Wingdings" pitchFamily="2" charset="2"/>
              <a:buChar char="ü"/>
            </a:pPr>
            <a:r>
              <a:rPr lang="pt-BR" altLang="pt-BR" sz="2200" dirty="0">
                <a:latin typeface="Arial" charset="0"/>
              </a:rPr>
              <a:t>Monitoramento da intervenção e dos resultados de todos os exames para detecção de câncer de colo de útero e mamas.</a:t>
            </a:r>
          </a:p>
          <a:p>
            <a:pPr algn="just" eaLnBrk="1" hangingPunct="1">
              <a:spcBef>
                <a:spcPct val="20000"/>
              </a:spcBef>
              <a:buFont typeface="Wingdings" pitchFamily="2" charset="2"/>
              <a:buChar char="ü"/>
            </a:pPr>
            <a:r>
              <a:rPr lang="pt-BR" altLang="pt-BR" sz="2200" dirty="0">
                <a:latin typeface="Arial" charset="0"/>
              </a:rPr>
              <a:t>Garantir o registro das  mulheres entre 25 a 64 anos e de 50 e 69 anos de idade.;</a:t>
            </a:r>
          </a:p>
          <a:p>
            <a:pPr algn="just" eaLnBrk="1" hangingPunct="1">
              <a:spcBef>
                <a:spcPct val="20000"/>
              </a:spcBef>
              <a:buFont typeface="Wingdings" pitchFamily="2" charset="2"/>
              <a:buChar char="ü"/>
            </a:pPr>
            <a:r>
              <a:rPr lang="pt-BR" altLang="pt-BR" sz="2200" dirty="0">
                <a:latin typeface="Arial" charset="0"/>
              </a:rPr>
              <a:t>Atendimento clínico das mulheres entre 25 a 69 anos de idade;</a:t>
            </a:r>
          </a:p>
          <a:p>
            <a:pPr algn="just" eaLnBrk="1" hangingPunct="1">
              <a:spcBef>
                <a:spcPct val="20000"/>
              </a:spcBef>
              <a:buFont typeface="Wingdings" pitchFamily="2" charset="2"/>
              <a:buChar char="ü"/>
            </a:pPr>
            <a:r>
              <a:rPr lang="pt-BR" altLang="pt-BR" sz="2200" dirty="0">
                <a:latin typeface="Arial" charset="0"/>
              </a:rPr>
              <a:t>Avaliação dos fatores de risco para detecção de CA de colo de útero e mama;</a:t>
            </a:r>
          </a:p>
          <a:p>
            <a:pPr algn="just" eaLnBrk="1" hangingPunct="1">
              <a:spcBef>
                <a:spcPct val="20000"/>
              </a:spcBef>
              <a:buFont typeface="Wingdings" pitchFamily="2" charset="2"/>
              <a:buChar char="ü"/>
            </a:pPr>
            <a:r>
              <a:rPr lang="pt-BR" altLang="pt-BR" sz="2200" dirty="0">
                <a:latin typeface="Arial" charset="0"/>
              </a:rPr>
              <a:t>Busca ativa das mulheres entre 25 a 69 anos de idade faltosas às consultas;</a:t>
            </a:r>
          </a:p>
          <a:p>
            <a:pPr algn="just" eaLnBrk="1" hangingPunct="1">
              <a:spcBef>
                <a:spcPct val="20000"/>
              </a:spcBef>
              <a:buFont typeface="Wingdings" pitchFamily="2" charset="2"/>
              <a:buChar char="ü"/>
            </a:pPr>
            <a:r>
              <a:rPr lang="pt-BR" altLang="pt-BR" sz="2200" dirty="0">
                <a:latin typeface="Arial" charset="0"/>
              </a:rPr>
              <a:t>Monitoramento da qualidade das amostras dos exames coletados.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2206</TotalTime>
  <Words>1703</Words>
  <Application>Microsoft Office PowerPoint</Application>
  <PresentationFormat>Apresentação na tela (4:3)</PresentationFormat>
  <Paragraphs>178</Paragraphs>
  <Slides>24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9" baseType="lpstr">
      <vt:lpstr>Calibri</vt:lpstr>
      <vt:lpstr>Arial</vt:lpstr>
      <vt:lpstr>Wingdings</vt:lpstr>
      <vt:lpstr>Times New Roman</vt:lpstr>
      <vt:lpstr>Tema do Office</vt:lpstr>
      <vt:lpstr>Universidade Federal de Pelotas Departamento de Medicina Social Curso de Especialização em Saúde da Família</vt:lpstr>
      <vt:lpstr>Introdução: Importância da ação programática escolhida para realizar a intervenção e Situação da ação programática na UBS antes da intervenção. </vt:lpstr>
      <vt:lpstr>Introdução: Situação da ação programática na UBS antes da intervenção</vt:lpstr>
      <vt:lpstr>Introdução: Situação da ação programática na UBS antes da intervenção</vt:lpstr>
      <vt:lpstr>Introdução – Local do estudo</vt:lpstr>
      <vt:lpstr>Introdução – Local do estudo</vt:lpstr>
      <vt:lpstr>Objetivo Geral</vt:lpstr>
      <vt:lpstr>Objetivos Específicos</vt:lpstr>
      <vt:lpstr>Metodologia – Principais Ações  (de acordo com os eixos pedagógicos) </vt:lpstr>
      <vt:lpstr>Metodologia – Logística</vt:lpstr>
      <vt:lpstr>Metodologia – Logística</vt:lpstr>
      <vt:lpstr>Metas – Resultados</vt:lpstr>
      <vt:lpstr>Metas – Resultados</vt:lpstr>
      <vt:lpstr>Metas – Resultados</vt:lpstr>
      <vt:lpstr>Metas – Resultados</vt:lpstr>
      <vt:lpstr>Metas – Resultados</vt:lpstr>
      <vt:lpstr>Metas – Resultados</vt:lpstr>
      <vt:lpstr>Metas – Resultados</vt:lpstr>
      <vt:lpstr>Discussão</vt:lpstr>
      <vt:lpstr> Discussão  Importância da intervenção: Para o serviço   -Aumentou o número de mulheres acompanhadas nos programas de detecção precoce de CA de colo de útero e mama.  -Melhorou os cadastramento e os registros das mulheres entre 25 a 69 anos de idade da unidade.  -Melhorou o acolhimento das usuárias viabilizando uma melhor atenção e redução da demanda espontânea.    </vt:lpstr>
      <vt:lpstr>Discussão  Importância da intervenção: Para a comunidade</vt:lpstr>
      <vt:lpstr>Discussão: </vt:lpstr>
      <vt:lpstr>Reflexão crítica sobre o processo pessoal de aprendizagem </vt:lpstr>
      <vt:lpstr>OBRIGADO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Messias</dc:creator>
  <cp:lastModifiedBy>Messias</cp:lastModifiedBy>
  <cp:revision>210</cp:revision>
  <dcterms:created xsi:type="dcterms:W3CDTF">2014-03-26T00:15:51Z</dcterms:created>
  <dcterms:modified xsi:type="dcterms:W3CDTF">2015-09-16T06:42:04Z</dcterms:modified>
</cp:coreProperties>
</file>