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3"/>
  </p:notesMasterIdLst>
  <p:sldIdLst>
    <p:sldId id="256" r:id="rId2"/>
    <p:sldId id="258" r:id="rId3"/>
    <p:sldId id="259" r:id="rId4"/>
    <p:sldId id="261" r:id="rId5"/>
    <p:sldId id="309" r:id="rId6"/>
    <p:sldId id="264" r:id="rId7"/>
    <p:sldId id="265" r:id="rId8"/>
    <p:sldId id="273" r:id="rId9"/>
    <p:sldId id="286" r:id="rId10"/>
    <p:sldId id="287" r:id="rId11"/>
    <p:sldId id="297" r:id="rId12"/>
    <p:sldId id="280" r:id="rId13"/>
    <p:sldId id="298" r:id="rId14"/>
    <p:sldId id="301" r:id="rId15"/>
    <p:sldId id="302" r:id="rId16"/>
    <p:sldId id="303" r:id="rId17"/>
    <p:sldId id="305" r:id="rId18"/>
    <p:sldId id="296" r:id="rId19"/>
    <p:sldId id="291" r:id="rId20"/>
    <p:sldId id="294" r:id="rId21"/>
    <p:sldId id="308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>
        <p:scale>
          <a:sx n="76" d="100"/>
          <a:sy n="76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4CDA6-D500-40A1-91D9-6B7A85C72CCB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8807-0C90-4B3B-A40A-758023D474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17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8807-0C90-4B3B-A40A-758023D4749C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22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93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70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93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48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95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95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5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00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26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50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06942-7881-4A70-B2D2-A9268D14B7C3}" type="datetimeFigureOut">
              <a:rPr lang="pt-BR" smtClean="0"/>
              <a:t>10/03/2014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EDBA6-66FC-49ED-B924-1CB55059CF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24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90273" y="260647"/>
            <a:ext cx="7643192" cy="113813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/>
              <a:t>UNIVERSIDADE FEDERAL DE PELOTAS</a:t>
            </a:r>
            <a:br>
              <a:rPr lang="pt-BR" sz="2000" b="1" dirty="0"/>
            </a:br>
            <a:r>
              <a:rPr lang="pt-BR" sz="2000" b="1" dirty="0"/>
              <a:t>UNIVERSIDADE ABERTA DO SUS</a:t>
            </a:r>
            <a:br>
              <a:rPr lang="pt-BR" sz="2000" b="1" dirty="0"/>
            </a:br>
            <a:r>
              <a:rPr lang="pt-BR" sz="2000" b="1" dirty="0"/>
              <a:t>Departamento de Medicina </a:t>
            </a:r>
            <a:r>
              <a:rPr lang="pt-BR" sz="2000" b="1" dirty="0" smtClean="0"/>
              <a:t>Social</a:t>
            </a:r>
            <a:endParaRPr lang="pt-BR" sz="2000" b="1" dirty="0"/>
          </a:p>
        </p:txBody>
      </p:sp>
      <p:sp>
        <p:nvSpPr>
          <p:cNvPr id="3" name="Título 3"/>
          <p:cNvSpPr txBox="1">
            <a:spLocks/>
          </p:cNvSpPr>
          <p:nvPr/>
        </p:nvSpPr>
        <p:spPr>
          <a:xfrm>
            <a:off x="121360" y="2420888"/>
            <a:ext cx="604867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chemeClr val="accent2"/>
                </a:solidFill>
              </a:rPr>
              <a:t>Qualificação da atenção à saúde dos adultos portadores de hipertensão arterial sistêmica e/ou diabetes mellitus na ESF Cristo Redentor, Nova </a:t>
            </a:r>
            <a:r>
              <a:rPr lang="pt-BR" sz="2400" b="1" dirty="0" err="1" smtClean="0">
                <a:solidFill>
                  <a:schemeClr val="accent2"/>
                </a:solidFill>
              </a:rPr>
              <a:t>Bassano</a:t>
            </a:r>
            <a:r>
              <a:rPr lang="pt-BR" sz="2400" b="1" dirty="0" smtClean="0">
                <a:solidFill>
                  <a:schemeClr val="accent2"/>
                </a:solidFill>
              </a:rPr>
              <a:t>, RS</a:t>
            </a:r>
            <a:endParaRPr lang="pt-BR" sz="2400" b="1" dirty="0">
              <a:solidFill>
                <a:schemeClr val="accent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3399"/>
            <a:ext cx="952633" cy="95263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145696" y="4925542"/>
            <a:ext cx="293234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400" b="1" dirty="0"/>
              <a:t>Rejane </a:t>
            </a:r>
            <a:r>
              <a:rPr lang="pt-BR" sz="2400" b="1" dirty="0" smtClean="0"/>
              <a:t>Albrecht</a:t>
            </a:r>
            <a:endParaRPr lang="pt-BR" sz="2400" b="1" dirty="0"/>
          </a:p>
        </p:txBody>
      </p:sp>
      <p:pic>
        <p:nvPicPr>
          <p:cNvPr id="1026" name="Picture 2" descr="https://moodle.ufma.unasus.gov.br/theme/standardwhite/images/logos.min-nq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1" t="6841" r="6300" b="24433"/>
          <a:stretch/>
        </p:blipFill>
        <p:spPr bwMode="auto">
          <a:xfrm>
            <a:off x="6759052" y="348172"/>
            <a:ext cx="1197324" cy="95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211960" y="5732201"/>
            <a:ext cx="4232793" cy="4308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2200" dirty="0" smtClean="0">
                <a:solidFill>
                  <a:schemeClr val="bg1">
                    <a:lumMod val="50000"/>
                  </a:schemeClr>
                </a:solidFill>
              </a:rPr>
              <a:t>Orientadora: Mariangela Soares</a:t>
            </a:r>
            <a:endParaRPr lang="pt-BR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406588"/>
            <a:ext cx="7956376" cy="1991616"/>
          </a:xfrm>
        </p:spPr>
        <p:txBody>
          <a:bodyPr>
            <a:noAutofit/>
          </a:bodyPr>
          <a:lstStyle/>
          <a:p>
            <a:r>
              <a:rPr lang="pt-BR" sz="2200" b="1" dirty="0" smtClean="0"/>
              <a:t>Meta 3: </a:t>
            </a:r>
            <a:r>
              <a:rPr lang="pt-BR" sz="2200" dirty="0"/>
              <a:t>C</a:t>
            </a:r>
            <a:r>
              <a:rPr lang="pt-BR" sz="2200" dirty="0" smtClean="0"/>
              <a:t>adastrar </a:t>
            </a:r>
            <a:r>
              <a:rPr lang="pt-BR" sz="2200" dirty="0"/>
              <a:t>100% dos hipertensos e/ou diabéticos da área de abrangência, detectados pelo rastreamento no Programa de Atenção à Hipertensão Arterial e/ou Diabete </a:t>
            </a:r>
            <a:r>
              <a:rPr lang="pt-BR" sz="2200" dirty="0" smtClean="0"/>
              <a:t>Mellitus.</a:t>
            </a:r>
          </a:p>
          <a:p>
            <a:r>
              <a:rPr lang="pt-BR" sz="2200" b="1" dirty="0" smtClean="0"/>
              <a:t>Meta 4:</a:t>
            </a:r>
            <a:r>
              <a:rPr lang="pt-BR" sz="2200" dirty="0" smtClean="0"/>
              <a:t> </a:t>
            </a:r>
            <a:r>
              <a:rPr lang="pt-BR" sz="2200" dirty="0"/>
              <a:t>Captar todos os adultos hipertensos e/ou diabéticos da área de abrangência da unidade já cadastrados e sem acompanhamento há mais de 1 ano. </a:t>
            </a:r>
            <a:endParaRPr lang="pt-BR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7584" y="3573016"/>
            <a:ext cx="7302660" cy="2462213"/>
          </a:xfrm>
          <a:prstGeom prst="rect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solidFill>
                  <a:schemeClr val="tx1"/>
                </a:solidFill>
              </a:rPr>
              <a:t>Foram revisados todos os prontuários e os hipertensos e diabéticos que não estavam com as consultas em dia tiveram suas consultas agendadas. </a:t>
            </a:r>
            <a:r>
              <a:rPr lang="pt-BR" sz="2200" dirty="0" smtClean="0">
                <a:solidFill>
                  <a:schemeClr val="tx1"/>
                </a:solidFill>
              </a:rPr>
              <a:t>Foram </a:t>
            </a:r>
            <a:r>
              <a:rPr lang="pt-BR" sz="2200" dirty="0">
                <a:solidFill>
                  <a:schemeClr val="tx1"/>
                </a:solidFill>
              </a:rPr>
              <a:t>avisados pela equipe de enfermagem e pelos agentes comunitários de saúde, dos horários e datas de suas respectivas consultas. Como a unidade de saúde está em funcionamento a pouco mais de um ano, consideramos todos como novas consultas.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340768"/>
            <a:ext cx="7498080" cy="792088"/>
          </a:xfrm>
        </p:spPr>
        <p:txBody>
          <a:bodyPr>
            <a:noAutofit/>
          </a:bodyPr>
          <a:lstStyle/>
          <a:p>
            <a:r>
              <a:rPr lang="pt-BR" sz="2200" b="1" dirty="0"/>
              <a:t>Meta </a:t>
            </a:r>
            <a:r>
              <a:rPr lang="pt-BR" sz="2200" b="1" dirty="0" smtClean="0"/>
              <a:t>5</a:t>
            </a:r>
            <a:r>
              <a:rPr lang="pt-BR" sz="2200" b="1" dirty="0"/>
              <a:t>: </a:t>
            </a:r>
            <a:r>
              <a:rPr lang="pt-BR" sz="2200" dirty="0" smtClean="0"/>
              <a:t>Buscar </a:t>
            </a:r>
            <a:r>
              <a:rPr lang="pt-BR" sz="2200" dirty="0"/>
              <a:t>100% dos hipertensos e/ou diabéticos faltosos às consultas, conforme periodicidade </a:t>
            </a:r>
            <a:r>
              <a:rPr lang="pt-BR" sz="2200" dirty="0" smtClean="0"/>
              <a:t>recomendada.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9552" y="3501008"/>
            <a:ext cx="749808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 6: </a:t>
            </a:r>
            <a:r>
              <a:rPr lang="pt-BR" sz="2200" dirty="0" smtClean="0"/>
              <a:t>Buscar 100% dos hipertensos e/ou diabéticos faltosos à realização de exames complementares conforme periodicidade recomendada.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70534" y="2132856"/>
            <a:ext cx="6624736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pt-BR" sz="2200" dirty="0"/>
              <a:t>Não foi avaliado pois nenhum hipertenso ou diabético necessitou receber busca ativa dos membros da equipe por não comparecimento na consulta programada.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170534" y="4719738"/>
            <a:ext cx="6624736" cy="178510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82296" indent="0" algn="ctr">
              <a:buFont typeface="Arial" panose="020B0604020202020204" pitchFamily="34" charset="0"/>
              <a:buNone/>
            </a:pPr>
            <a:r>
              <a:rPr lang="pt-BR" sz="2200" dirty="0"/>
              <a:t>Não pode ser acompanhada com indicador mensal, por falha na planilha, por isso não temos um indicador </a:t>
            </a:r>
            <a:r>
              <a:rPr lang="pt-BR" sz="2200" dirty="0" smtClean="0"/>
              <a:t>exato, </a:t>
            </a:r>
            <a:r>
              <a:rPr lang="pt-BR" sz="2200" dirty="0"/>
              <a:t>porém </a:t>
            </a:r>
            <a:r>
              <a:rPr lang="pt-BR" sz="2200" dirty="0" smtClean="0"/>
              <a:t>todo o </a:t>
            </a:r>
            <a:r>
              <a:rPr lang="pt-BR" sz="2200" dirty="0"/>
              <a:t>diabético e hipertenso que era avaliado </a:t>
            </a:r>
            <a:r>
              <a:rPr lang="pt-BR" sz="2200" dirty="0" smtClean="0"/>
              <a:t> saía </a:t>
            </a:r>
            <a:r>
              <a:rPr lang="pt-BR" sz="2200" dirty="0"/>
              <a:t>com requisição de </a:t>
            </a:r>
            <a:r>
              <a:rPr lang="pt-BR" sz="2200" dirty="0" smtClean="0"/>
              <a:t>exame</a:t>
            </a:r>
            <a:r>
              <a:rPr lang="pt-BR" sz="2200" dirty="0"/>
              <a:t> </a:t>
            </a:r>
            <a:r>
              <a:rPr lang="pt-BR" sz="2200" dirty="0" smtClean="0"/>
              <a:t>e </a:t>
            </a:r>
            <a:r>
              <a:rPr lang="pt-BR" sz="2200" dirty="0"/>
              <a:t>ficava com a consulta de retorno </a:t>
            </a:r>
            <a:r>
              <a:rPr lang="pt-BR" sz="2200" dirty="0" smtClean="0"/>
              <a:t>agendada.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254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196752"/>
            <a:ext cx="7886700" cy="936104"/>
          </a:xfrm>
        </p:spPr>
        <p:txBody>
          <a:bodyPr>
            <a:normAutofit/>
          </a:bodyPr>
          <a:lstStyle/>
          <a:p>
            <a:r>
              <a:rPr lang="pt-BR" sz="2200" b="1" dirty="0" smtClean="0"/>
              <a:t>Meta 7: </a:t>
            </a:r>
            <a:r>
              <a:rPr lang="pt-BR" sz="2200" dirty="0" smtClean="0"/>
              <a:t>Capacitar </a:t>
            </a:r>
            <a:r>
              <a:rPr lang="pt-BR" sz="2200" dirty="0"/>
              <a:t>100% dos profissionais no atendimento ao usuário hipertenso e/ou diabético, conforme protocolos </a:t>
            </a:r>
            <a:r>
              <a:rPr lang="pt-BR" sz="2200" dirty="0" smtClean="0"/>
              <a:t>adotados. 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70534" y="2126667"/>
            <a:ext cx="6624736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pt-BR" sz="2200" dirty="0"/>
              <a:t>Todos os profissionais da unidade foram capacitados conforme protocolos do Ministério da saúde</a:t>
            </a:r>
            <a:r>
              <a:rPr lang="pt-BR" sz="2200" dirty="0" smtClean="0"/>
              <a:t>. </a:t>
            </a:r>
            <a:endParaRPr lang="pt-BR" sz="2200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39552" y="3068960"/>
            <a:ext cx="7886700" cy="118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 8: </a:t>
            </a:r>
            <a:r>
              <a:rPr lang="pt-BR" sz="2200" dirty="0"/>
              <a:t>Realizar exame clínico apropriado em 100% das </a:t>
            </a:r>
            <a:r>
              <a:rPr lang="pt-BR" sz="2200" dirty="0" smtClean="0"/>
              <a:t>consultas.</a:t>
            </a:r>
            <a:endParaRPr lang="pt-BR" sz="2200" dirty="0"/>
          </a:p>
          <a:p>
            <a:r>
              <a:rPr lang="pt-BR" sz="2200" b="1" dirty="0" smtClean="0"/>
              <a:t>Meta 9:</a:t>
            </a:r>
            <a:r>
              <a:rPr lang="pt-BR" sz="2200" dirty="0" smtClean="0"/>
              <a:t> Realizar solicitação de exames complementares periódicos em 100% dos usuários cadastrados.</a:t>
            </a:r>
            <a:endParaRPr lang="pt-BR" sz="2200" b="1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898192" y="4445332"/>
            <a:ext cx="7169420" cy="178510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82296" indent="0" algn="ctr">
              <a:buFont typeface="Arial" panose="020B0604020202020204" pitchFamily="34" charset="0"/>
              <a:buNone/>
            </a:pPr>
            <a:r>
              <a:rPr lang="pt-BR" sz="2200" dirty="0"/>
              <a:t>As duas metas foram plenamente atingidas, pois as discussões acerca dos protocolos adotados e a capacitação da equipe foram úteis para uniformizar as ações, permitindo estabelecer uma rotina para o atendimento das demandas e ampliar a qualidade da atenção disponibilizada.</a:t>
            </a:r>
          </a:p>
        </p:txBody>
      </p:sp>
    </p:spTree>
    <p:extLst>
      <p:ext uri="{BB962C8B-B14F-4D97-AF65-F5344CB8AC3E}">
        <p14:creationId xmlns:p14="http://schemas.microsoft.com/office/powerpoint/2010/main" val="16443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5013176"/>
            <a:ext cx="7886700" cy="1636403"/>
          </a:xfrm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sz="2200" dirty="0" smtClean="0"/>
              <a:t>A meta não </a:t>
            </a:r>
            <a:r>
              <a:rPr lang="pt-BR" sz="2200" dirty="0"/>
              <a:t>foi totalmente conquistada, pois mesmo </a:t>
            </a:r>
            <a:r>
              <a:rPr lang="pt-BR" sz="2200" dirty="0" smtClean="0"/>
              <a:t>100</a:t>
            </a:r>
            <a:r>
              <a:rPr lang="pt-BR" sz="2200" dirty="0"/>
              <a:t>% dos </a:t>
            </a:r>
            <a:r>
              <a:rPr lang="pt-BR" sz="2200" dirty="0" smtClean="0"/>
              <a:t>indivíduos necessitando medicação </a:t>
            </a:r>
            <a:r>
              <a:rPr lang="pt-BR" sz="2200" dirty="0"/>
              <a:t>para controle de suas doenças crônicas, apenas 92,5% dos portadores de </a:t>
            </a:r>
            <a:r>
              <a:rPr lang="pt-BR" sz="2200" dirty="0" smtClean="0"/>
              <a:t>hipertensão </a:t>
            </a:r>
            <a:r>
              <a:rPr lang="pt-BR" sz="2200" dirty="0"/>
              <a:t>e 83,1% dos de </a:t>
            </a:r>
            <a:r>
              <a:rPr lang="pt-BR" sz="2200" dirty="0" smtClean="0"/>
              <a:t>diabetes </a:t>
            </a:r>
            <a:r>
              <a:rPr lang="pt-BR" sz="2200" dirty="0"/>
              <a:t>tiveram os medicamentos de sua prescrição pertencentes à lista </a:t>
            </a:r>
            <a:r>
              <a:rPr lang="pt-BR" sz="2200" dirty="0" smtClean="0"/>
              <a:t>da </a:t>
            </a:r>
            <a:r>
              <a:rPr lang="pt-BR" sz="2200" dirty="0"/>
              <a:t>Farmácia Popular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9552" y="1340768"/>
            <a:ext cx="749808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 10: </a:t>
            </a:r>
            <a:r>
              <a:rPr lang="pt-BR" sz="2200" dirty="0"/>
              <a:t>garantir tratamento medicamentoso para 100% dos usuários cadastrados no programa.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0977"/>
            <a:ext cx="4032448" cy="2706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56" y="2240977"/>
            <a:ext cx="4032000" cy="2682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0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39552" y="1340768"/>
            <a:ext cx="788670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 11:</a:t>
            </a:r>
            <a:r>
              <a:rPr lang="pt-BR" sz="2200" dirty="0" smtClean="0"/>
              <a:t> Identificar todos os usuários hipertensos e diabéticos, cadastrados no programa, descompensados de acordo com o protocolo adotado.</a:t>
            </a:r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28" y="2709248"/>
            <a:ext cx="3617410" cy="29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6" y="2709248"/>
            <a:ext cx="3743258" cy="29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6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9552" y="1340768"/>
            <a:ext cx="7776864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 12:</a:t>
            </a:r>
            <a:r>
              <a:rPr lang="pt-BR" sz="2200" dirty="0" smtClean="0"/>
              <a:t> Garantir consulta especializada a 100% dos cadastrados que apresentarem esta necessidade.</a:t>
            </a:r>
          </a:p>
          <a:p>
            <a:r>
              <a:rPr lang="pt-BR" sz="2200" b="1" dirty="0" smtClean="0"/>
              <a:t>Meta 13: </a:t>
            </a:r>
            <a:r>
              <a:rPr lang="pt-BR" sz="2200" dirty="0" smtClean="0"/>
              <a:t>Manter ficha de acompanhamento para 100% dos cadastrados no programa.</a:t>
            </a:r>
            <a:endParaRPr lang="pt-BR" sz="2200" b="1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3212976"/>
            <a:ext cx="7886700" cy="2448272"/>
          </a:xfrm>
          <a:ln>
            <a:solidFill>
              <a:schemeClr val="accent1"/>
            </a:solidFill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pt-BR" sz="2200" dirty="0"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t-BR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ão temos um indicador, mas quando necessário os usuários foram encaminhados ao endocrinologista, cardiologista, nefrologista, oncologista e oftalmologista.</a:t>
            </a:r>
          </a:p>
          <a:p>
            <a:pPr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pt-BR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Esses serviços não estão disponíveis no município, mas a Secretaria Municipal de Saúde fez a </a:t>
            </a:r>
            <a:r>
              <a:rPr lang="pt-BR" sz="22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pactuação</a:t>
            </a:r>
            <a:r>
              <a:rPr lang="pt-BR" sz="2200" dirty="0" smtClean="0">
                <a:ea typeface="Calibri" panose="020F0502020204030204" pitchFamily="34" charset="0"/>
                <a:cs typeface="Arial" panose="020B0604020202020204" pitchFamily="34" charset="0"/>
              </a:rPr>
              <a:t> com outro município e os usuários foram encaminhados com recursos do município.</a:t>
            </a:r>
            <a:endParaRPr lang="pt-B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39552" y="1340768"/>
            <a:ext cx="820891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 14:</a:t>
            </a:r>
            <a:r>
              <a:rPr lang="pt-BR" sz="2200" dirty="0" smtClean="0"/>
              <a:t> Realizar estratificação de risco cardiovascular em 100% dos cadastrados.</a:t>
            </a:r>
          </a:p>
          <a:p>
            <a:r>
              <a:rPr lang="pt-BR" sz="2200" b="1" dirty="0" smtClean="0"/>
              <a:t>Meta 15: </a:t>
            </a:r>
            <a:r>
              <a:rPr lang="pt-BR" sz="2200" dirty="0" smtClean="0"/>
              <a:t>Avaliar o comprometimento de órgãos alvo em 100% dos cadastrados.</a:t>
            </a:r>
            <a:endParaRPr lang="pt-BR" sz="2200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83568" y="2780928"/>
            <a:ext cx="7886700" cy="19442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dirty="0" smtClean="0"/>
              <a:t>Foram </a:t>
            </a:r>
            <a:r>
              <a:rPr lang="pt-BR" sz="2200" dirty="0"/>
              <a:t>plenamente alcançadas em todos os </a:t>
            </a:r>
            <a:r>
              <a:rPr lang="pt-BR" sz="2200" dirty="0" smtClean="0"/>
              <a:t>meses, </a:t>
            </a:r>
            <a:r>
              <a:rPr lang="pt-BR" sz="2200" dirty="0"/>
              <a:t>pois 100% dos usuários foram avaliados e analisados conforme o risco cardiovascular e comprometimento de órgãos </a:t>
            </a:r>
            <a:r>
              <a:rPr lang="pt-BR" sz="2200" dirty="0" smtClean="0"/>
              <a:t>alvo.</a:t>
            </a:r>
          </a:p>
          <a:p>
            <a:pPr marL="0" indent="0" algn="ctr">
              <a:buNone/>
            </a:pPr>
            <a:r>
              <a:rPr lang="pt-BR" sz="2200" dirty="0" smtClean="0"/>
              <a:t>Estas </a:t>
            </a:r>
            <a:r>
              <a:rPr lang="pt-BR" sz="2200" dirty="0"/>
              <a:t>atividades foram realizadas durante as consultas individuais com o médico, que avaliava e se necessário solicitava exames específicos para cada caso. 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94156" y="4869160"/>
            <a:ext cx="84703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 16:</a:t>
            </a:r>
            <a:r>
              <a:rPr lang="pt-BR" sz="2200" dirty="0" smtClean="0"/>
              <a:t> Acompanhar 100% dos usuários identificados como alto risco.</a:t>
            </a:r>
            <a:endParaRPr lang="pt-BR" sz="2200" b="1" dirty="0"/>
          </a:p>
        </p:txBody>
      </p:sp>
      <p:sp>
        <p:nvSpPr>
          <p:cNvPr id="10" name="Retângulo 9"/>
          <p:cNvSpPr/>
          <p:nvPr/>
        </p:nvSpPr>
        <p:spPr>
          <a:xfrm>
            <a:off x="785972" y="5399709"/>
            <a:ext cx="7784296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Os usuários </a:t>
            </a:r>
            <a:r>
              <a:rPr lang="pt-BR" sz="2200" dirty="0"/>
              <a:t>que </a:t>
            </a:r>
            <a:r>
              <a:rPr lang="pt-BR" sz="2200" dirty="0" smtClean="0"/>
              <a:t>foram </a:t>
            </a:r>
            <a:r>
              <a:rPr lang="pt-BR" sz="2200" dirty="0"/>
              <a:t>considerados de risco e não tinham como ir </a:t>
            </a:r>
            <a:r>
              <a:rPr lang="pt-BR" sz="2200" dirty="0" smtClean="0"/>
              <a:t>à </a:t>
            </a:r>
            <a:r>
              <a:rPr lang="pt-BR" sz="2200" dirty="0"/>
              <a:t>unidade de saúde, receberam visita domiciliar. Os demais tinham consulta agendada e acompanhamento semanal.</a:t>
            </a:r>
          </a:p>
        </p:txBody>
      </p:sp>
    </p:spTree>
    <p:extLst>
      <p:ext uri="{BB962C8B-B14F-4D97-AF65-F5344CB8AC3E}">
        <p14:creationId xmlns:p14="http://schemas.microsoft.com/office/powerpoint/2010/main" val="36505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9523"/>
            <a:ext cx="3660001" cy="23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2619524"/>
            <a:ext cx="3600000" cy="233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539552" y="1340768"/>
            <a:ext cx="8208912" cy="800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 17: </a:t>
            </a:r>
            <a:r>
              <a:rPr lang="pt-BR" sz="2200" dirty="0" smtClean="0"/>
              <a:t>Garantir consulta odontológica periódica para 80% dos usuários cadastrados.</a:t>
            </a:r>
            <a:endParaRPr lang="pt-BR" sz="2200" b="1" dirty="0"/>
          </a:p>
        </p:txBody>
      </p:sp>
      <p:sp>
        <p:nvSpPr>
          <p:cNvPr id="14" name="Retângulo 13"/>
          <p:cNvSpPr/>
          <p:nvPr/>
        </p:nvSpPr>
        <p:spPr>
          <a:xfrm>
            <a:off x="1096702" y="5437487"/>
            <a:ext cx="7094612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dirty="0"/>
              <a:t>Ao final do quarto mês 83,3% dos portadores de hipertensão e 84,7% dos portadores de diabetes foram atendidos pelo odontólogo.</a:t>
            </a:r>
          </a:p>
        </p:txBody>
      </p:sp>
    </p:spTree>
    <p:extLst>
      <p:ext uri="{BB962C8B-B14F-4D97-AF65-F5344CB8AC3E}">
        <p14:creationId xmlns:p14="http://schemas.microsoft.com/office/powerpoint/2010/main" val="35181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9552" y="1052736"/>
            <a:ext cx="8208912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 18: </a:t>
            </a:r>
            <a:r>
              <a:rPr lang="pt-BR" sz="2200" dirty="0" smtClean="0"/>
              <a:t>Garantir </a:t>
            </a:r>
            <a:r>
              <a:rPr lang="pt-BR" sz="2200" dirty="0"/>
              <a:t>orientação nutricional para 80% dos </a:t>
            </a:r>
            <a:r>
              <a:rPr lang="pt-BR" sz="2200" dirty="0" smtClean="0"/>
              <a:t>cadastrados.</a:t>
            </a:r>
          </a:p>
          <a:p>
            <a:r>
              <a:rPr lang="pt-BR" sz="2200" b="1" dirty="0" smtClean="0"/>
              <a:t>Meta 19:</a:t>
            </a:r>
            <a:r>
              <a:rPr lang="pt-BR" sz="2200" dirty="0" smtClean="0"/>
              <a:t> Garantir </a:t>
            </a:r>
            <a:r>
              <a:rPr lang="pt-BR" sz="2200" dirty="0"/>
              <a:t>orientação em relação </a:t>
            </a:r>
            <a:r>
              <a:rPr lang="pt-BR" sz="2200" dirty="0" smtClean="0"/>
              <a:t>à </a:t>
            </a:r>
            <a:r>
              <a:rPr lang="pt-BR" sz="2200" dirty="0"/>
              <a:t>prática de atividade física regular a 100% dos </a:t>
            </a:r>
            <a:r>
              <a:rPr lang="pt-BR" sz="2200" dirty="0" smtClean="0"/>
              <a:t>cadastrados.</a:t>
            </a:r>
          </a:p>
          <a:p>
            <a:r>
              <a:rPr lang="pt-BR" sz="2200" b="1" dirty="0" smtClean="0"/>
              <a:t>Meta 20: </a:t>
            </a:r>
            <a:r>
              <a:rPr lang="pt-BR" sz="2200" dirty="0" smtClean="0"/>
              <a:t>Garantir orientação sobre os riscos do tabagismo a 100% dos cadastrados.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115616" y="2852936"/>
            <a:ext cx="7056784" cy="8089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None/>
            </a:pPr>
            <a:r>
              <a:rPr lang="pt-BR" sz="2200" dirty="0"/>
              <a:t>Foram alcançadas em 100% essas metas, devido as rotinas realizadas pelos profissionais da unidade de saúde. 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39552" y="3717032"/>
            <a:ext cx="8208912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Metas 21 a 28: </a:t>
            </a:r>
            <a:r>
              <a:rPr lang="pt-BR" sz="2200" dirty="0" smtClean="0"/>
              <a:t>Estímulo </a:t>
            </a:r>
            <a:r>
              <a:rPr lang="pt-BR" sz="2200" dirty="0"/>
              <a:t>às famílias de 100% dos </a:t>
            </a:r>
            <a:r>
              <a:rPr lang="pt-BR" sz="2200" dirty="0" smtClean="0"/>
              <a:t>usuários: situação </a:t>
            </a:r>
            <a:r>
              <a:rPr lang="pt-BR" sz="2200" dirty="0"/>
              <a:t>vacinal, prevenção dos cânceres do colo uterino e de mama, puericultura, atendimento de demais adultos hipertensos e/ou diabéticos, atendimento programático aos idosos, incentivo a hábitos alimentares, prática de atividade física regular e avaliar a situação de risco e vulnerabilidade nas </a:t>
            </a:r>
            <a:r>
              <a:rPr lang="pt-BR" sz="2200" dirty="0" smtClean="0"/>
              <a:t>famílias</a:t>
            </a:r>
            <a:r>
              <a:rPr lang="pt-BR" sz="2200" b="1" dirty="0"/>
              <a:t>.</a:t>
            </a:r>
            <a:endParaRPr lang="pt-BR" sz="2200" dirty="0" smtClean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539552" y="5661248"/>
            <a:ext cx="8208912" cy="936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dirty="0"/>
              <a:t>Foram realizadas atividades em sala de espera, palestras nas comunidades, visitas domiciliares, coleta de </a:t>
            </a:r>
            <a:r>
              <a:rPr lang="pt-BR" sz="2200" dirty="0" smtClean="0"/>
              <a:t>CP, </a:t>
            </a:r>
            <a:r>
              <a:rPr lang="pt-BR" sz="2200" dirty="0"/>
              <a:t>vacinas, solicitações de mamografias e demais exames.</a:t>
            </a:r>
          </a:p>
        </p:txBody>
      </p:sp>
    </p:spTree>
    <p:extLst>
      <p:ext uri="{BB962C8B-B14F-4D97-AF65-F5344CB8AC3E}">
        <p14:creationId xmlns:p14="http://schemas.microsoft.com/office/powerpoint/2010/main" val="26607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231776"/>
            <a:ext cx="8187589" cy="5221560"/>
          </a:xfrm>
        </p:spPr>
        <p:txBody>
          <a:bodyPr>
            <a:no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</a:rPr>
              <a:t>A </a:t>
            </a:r>
            <a:r>
              <a:rPr lang="pt-BR" sz="2200" b="1" dirty="0">
                <a:solidFill>
                  <a:srgbClr val="0070C0"/>
                </a:solidFill>
              </a:rPr>
              <a:t>intervenção na ESF Cristo Redentor propiciou a ampliação da cobertura da atenção aos hipertensos e diabéticos, a melhoria dos registros em prontuários, além de fortalecer o vínculo entre a comunidade e os profissionais da unidade</a:t>
            </a:r>
            <a:r>
              <a:rPr lang="pt-BR" sz="22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pt-BR" sz="2200" dirty="0" smtClean="0"/>
              <a:t>No inicio da intervenção, todos os profissionais da unidade foram capacitados, conforme recomendações do Ministério da Saúde, relativas a rastreamento, diagnóstico tratamento e monitoramento da pressão arterial e diabetes, melhorando a qualidade de atendimento, registro e demais atividades desempenhadas por eles no serviço se saúde.</a:t>
            </a:r>
          </a:p>
          <a:p>
            <a:r>
              <a:rPr lang="pt-BR" sz="2200" dirty="0" smtClean="0"/>
              <a:t>O acolhimento, que antes não existia, começou a fazer parte da rotina da unidade. Os registros nas consultas tanto médica quanto de enfermagem passaram a ser mais completos. As atividades de sala de espera realizadas pela enfermagem foram bem aceitas pelos usuários e as atividades de grupo foram de grande valia para levar as informações necessárias à comunidade.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Discussão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Introdução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280211"/>
            <a:ext cx="7992888" cy="28688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200" dirty="0"/>
              <a:t>O município de Nova Bassano está localizado na região nordeste do Rio Grande do Sul, </a:t>
            </a:r>
            <a:r>
              <a:rPr lang="pt-BR" sz="2200" dirty="0" smtClean="0"/>
              <a:t>possuí 8.830 habitantes (2013), </a:t>
            </a:r>
            <a:r>
              <a:rPr lang="pt-BR" sz="2200" dirty="0"/>
              <a:t>sendo a </a:t>
            </a:r>
            <a:r>
              <a:rPr lang="pt-BR" sz="2200" dirty="0" smtClean="0"/>
              <a:t>maioria </a:t>
            </a:r>
            <a:r>
              <a:rPr lang="pt-BR" sz="2200" dirty="0"/>
              <a:t>descendente de italianos. </a:t>
            </a:r>
            <a:endParaRPr lang="pt-BR" sz="2200" dirty="0" smtClean="0"/>
          </a:p>
          <a:p>
            <a:pPr>
              <a:lnSpc>
                <a:spcPct val="100000"/>
              </a:lnSpc>
            </a:pPr>
            <a:r>
              <a:rPr lang="pt-BR" sz="2200" dirty="0"/>
              <a:t>O município possui um dos mais elevados índices de desenvolvimento humano do estado e a economia destacada pela diversidade de produtos como a agropecuária e agroindústria, o setor avícola, a indústria metalúrgica e o </a:t>
            </a:r>
            <a:r>
              <a:rPr lang="pt-BR" sz="2200" dirty="0" smtClean="0"/>
              <a:t>comércio.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9" y="4725144"/>
            <a:ext cx="2592288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989" y="4725144"/>
            <a:ext cx="2582416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5021" r="3499" b="7121"/>
          <a:stretch/>
        </p:blipFill>
        <p:spPr bwMode="auto">
          <a:xfrm>
            <a:off x="6187037" y="4725144"/>
            <a:ext cx="234540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5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394136" cy="4032448"/>
          </a:xfrm>
        </p:spPr>
        <p:txBody>
          <a:bodyPr>
            <a:normAutofit/>
          </a:bodyPr>
          <a:lstStyle/>
          <a:p>
            <a:pPr marL="425196" indent="-342900"/>
            <a:endParaRPr lang="pt-BR" sz="2200" dirty="0" smtClean="0"/>
          </a:p>
          <a:p>
            <a:pPr marL="425196" indent="-342900"/>
            <a:r>
              <a:rPr lang="pt-BR" sz="2200" dirty="0" smtClean="0"/>
              <a:t>Durante </a:t>
            </a:r>
            <a:r>
              <a:rPr lang="pt-BR" sz="2200" dirty="0"/>
              <a:t>a intervenção, consegui ter um novo olhar para unidade e perceber que é possível realizar muito mais do que aquilo que se estava acostumado a fazer. </a:t>
            </a:r>
            <a:endParaRPr lang="pt-BR" sz="2200" dirty="0" smtClean="0"/>
          </a:p>
          <a:p>
            <a:pPr marL="425196" indent="-342900"/>
            <a:r>
              <a:rPr lang="pt-BR" sz="2200" dirty="0" smtClean="0"/>
              <a:t>O </a:t>
            </a:r>
            <a:r>
              <a:rPr lang="pt-BR" sz="2200" dirty="0"/>
              <a:t>que parecia ser quase impossível, aos poucos foi se tornando realidade, com o empenho da equipe e o acompanhamento do orientador. </a:t>
            </a:r>
            <a:endParaRPr lang="pt-BR" sz="2200" dirty="0" smtClean="0"/>
          </a:p>
          <a:p>
            <a:pPr marL="425196" indent="-342900"/>
            <a:r>
              <a:rPr lang="pt-BR" sz="2200" b="1" dirty="0" smtClean="0">
                <a:solidFill>
                  <a:srgbClr val="0070C0"/>
                </a:solidFill>
              </a:rPr>
              <a:t>Com  comprometimento, interesse e união de equipe, percebi que é possível desenvolver ações para a melhoria da qualidade da assistência aos portadores de Hipertensão Arterial Sistêmica e Diabete Mellitus. </a:t>
            </a:r>
            <a:endParaRPr lang="pt-BR" sz="2200" b="1" dirty="0">
              <a:solidFill>
                <a:srgbClr val="0070C0"/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539552" y="365126"/>
            <a:ext cx="7886700" cy="1551706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Reflexão crítica sobre o processo pessoal de aprendizagem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43000" y="2420887"/>
            <a:ext cx="6858000" cy="1089075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accent2"/>
                </a:solidFill>
              </a:rPr>
              <a:t>Obrigada!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0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7504" y="1231776"/>
            <a:ext cx="4231382" cy="500553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pt-BR" sz="2200" dirty="0"/>
              <a:t>Os serviços especializados são encaminhados via Secretaria Municipal de Saúde para os municípios de Bento Gonçalves, Caxias do Sul e Passo Fundo. </a:t>
            </a:r>
            <a:endParaRPr lang="pt-BR" sz="2200" dirty="0" smtClean="0"/>
          </a:p>
          <a:p>
            <a:pPr>
              <a:lnSpc>
                <a:spcPct val="110000"/>
              </a:lnSpc>
            </a:pPr>
            <a:r>
              <a:rPr lang="pt-BR" sz="2200" dirty="0"/>
              <a:t>Dispõe de um hospital de pequeno porte, que atende a média complexidade, </a:t>
            </a:r>
            <a:r>
              <a:rPr lang="pt-BR" sz="2200" dirty="0" smtClean="0"/>
              <a:t>prestando serviços </a:t>
            </a:r>
            <a:r>
              <a:rPr lang="pt-BR" sz="2200" dirty="0"/>
              <a:t>públicos e privados. </a:t>
            </a:r>
            <a:endParaRPr lang="pt-BR" sz="2200" b="1" dirty="0" smtClean="0"/>
          </a:p>
          <a:p>
            <a:pPr>
              <a:lnSpc>
                <a:spcPct val="110000"/>
              </a:lnSpc>
            </a:pPr>
            <a:r>
              <a:rPr lang="pt-BR" sz="2200" dirty="0"/>
              <a:t>A atenção primária à saúde no município conta com duas unidades de ESF e duas </a:t>
            </a:r>
            <a:r>
              <a:rPr lang="pt-BR" sz="2200" dirty="0" smtClean="0"/>
              <a:t>UBS modelo Tradicional.</a:t>
            </a:r>
            <a:endParaRPr lang="pt-BR" sz="2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365126"/>
            <a:ext cx="7886700" cy="866650"/>
          </a:xfrm>
        </p:spPr>
        <p:txBody>
          <a:bodyPr anchor="ctr"/>
          <a:lstStyle/>
          <a:p>
            <a:r>
              <a:rPr lang="pt-BR" b="1" dirty="0" smtClean="0">
                <a:solidFill>
                  <a:schemeClr val="accent2"/>
                </a:solidFill>
              </a:rPr>
              <a:t>Introdução</a:t>
            </a:r>
            <a:endParaRPr lang="pt-BR" b="1" dirty="0">
              <a:solidFill>
                <a:schemeClr val="accent2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139952" y="1916832"/>
            <a:ext cx="4857363" cy="3129263"/>
            <a:chOff x="4139952" y="1916832"/>
            <a:chExt cx="4857363" cy="3129263"/>
          </a:xfrm>
        </p:grpSpPr>
        <p:grpSp>
          <p:nvGrpSpPr>
            <p:cNvPr id="11" name="Grupo 10"/>
            <p:cNvGrpSpPr/>
            <p:nvPr/>
          </p:nvGrpSpPr>
          <p:grpSpPr>
            <a:xfrm>
              <a:off x="4139952" y="1916832"/>
              <a:ext cx="4857363" cy="3129263"/>
              <a:chOff x="4139952" y="1916832"/>
              <a:chExt cx="4857363" cy="3129263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 rotWithShape="1">
              <a:blip r:embed="rId3"/>
              <a:srcRect l="34053" t="14091" r="4523" b="22595"/>
              <a:stretch/>
            </p:blipFill>
            <p:spPr>
              <a:xfrm>
                <a:off x="4139952" y="1916832"/>
                <a:ext cx="4857363" cy="31292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8" name="Elipse 7"/>
              <p:cNvSpPr/>
              <p:nvPr/>
            </p:nvSpPr>
            <p:spPr>
              <a:xfrm>
                <a:off x="4338886" y="2492896"/>
                <a:ext cx="305122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Elipse 8"/>
              <p:cNvSpPr/>
              <p:nvPr/>
            </p:nvSpPr>
            <p:spPr>
              <a:xfrm>
                <a:off x="5580112" y="4005064"/>
                <a:ext cx="305122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6077447" y="4021542"/>
                <a:ext cx="305122" cy="43204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cxnSp>
          <p:nvCxnSpPr>
            <p:cNvPr id="13" name="Conector reto 12"/>
            <p:cNvCxnSpPr/>
            <p:nvPr/>
          </p:nvCxnSpPr>
          <p:spPr>
            <a:xfrm>
              <a:off x="5387275" y="3645024"/>
              <a:ext cx="80245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505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9552" y="1243026"/>
            <a:ext cx="8208912" cy="5498341"/>
          </a:xfrm>
        </p:spPr>
        <p:txBody>
          <a:bodyPr>
            <a:normAutofit/>
          </a:bodyPr>
          <a:lstStyle/>
          <a:p>
            <a:r>
              <a:rPr lang="pt-BR" sz="2200" dirty="0" smtClean="0"/>
              <a:t>A </a:t>
            </a:r>
            <a:r>
              <a:rPr lang="pt-BR" sz="2200" dirty="0"/>
              <a:t>ESF Cristo Redentor é urbana e não possui vínculo com instituições de ensino. </a:t>
            </a:r>
            <a:endParaRPr lang="pt-BR" sz="2200" dirty="0" smtClean="0"/>
          </a:p>
          <a:p>
            <a:r>
              <a:rPr lang="pt-BR" sz="2200" dirty="0" smtClean="0"/>
              <a:t>Quanto à estrutura física, existem algumas dificuldades quanto ao </a:t>
            </a:r>
            <a:r>
              <a:rPr lang="pt-BR" sz="2200" dirty="0" smtClean="0">
                <a:solidFill>
                  <a:srgbClr val="FF0000"/>
                </a:solidFill>
              </a:rPr>
              <a:t>acesso de deficientes físicos, piso escorregadio e falta de sinalização, </a:t>
            </a:r>
            <a:r>
              <a:rPr lang="pt-BR" sz="2200" dirty="0" smtClean="0"/>
              <a:t>contudo, </a:t>
            </a:r>
            <a:r>
              <a:rPr lang="pt-BR" sz="2200" dirty="0" smtClean="0">
                <a:solidFill>
                  <a:srgbClr val="00B050"/>
                </a:solidFill>
              </a:rPr>
              <a:t>para a equipe, esses problemas não afetam a realização do trabalho, pois temos um espaço amplo na unidade e os usuários ficam bem acomodados durante a espera das consultas e procedimentos</a:t>
            </a:r>
            <a:r>
              <a:rPr lang="pt-BR" sz="2200" dirty="0" smtClean="0"/>
              <a:t>. </a:t>
            </a:r>
          </a:p>
          <a:p>
            <a:r>
              <a:rPr lang="pt-BR" sz="2200" dirty="0" smtClean="0"/>
              <a:t>Equipe: </a:t>
            </a:r>
          </a:p>
          <a:p>
            <a:pPr lvl="1"/>
            <a:r>
              <a:rPr lang="pt-BR" sz="2000" dirty="0" smtClean="0"/>
              <a:t>1 Médico</a:t>
            </a:r>
          </a:p>
          <a:p>
            <a:pPr lvl="1"/>
            <a:r>
              <a:rPr lang="pt-BR" sz="2000" dirty="0" smtClean="0"/>
              <a:t>1 Enfermeiro</a:t>
            </a:r>
          </a:p>
          <a:p>
            <a:pPr lvl="1"/>
            <a:r>
              <a:rPr lang="pt-BR" sz="2000" dirty="0" smtClean="0"/>
              <a:t>1 Técnico de enfermagem</a:t>
            </a:r>
          </a:p>
          <a:p>
            <a:pPr lvl="1"/>
            <a:r>
              <a:rPr lang="pt-BR" sz="2000" dirty="0" smtClean="0"/>
              <a:t>7 ACS</a:t>
            </a:r>
          </a:p>
          <a:p>
            <a:pPr lvl="1"/>
            <a:r>
              <a:rPr lang="pt-BR" sz="2000" dirty="0" smtClean="0"/>
              <a:t>1 Auxiliar de serviços gerais.</a:t>
            </a:r>
          </a:p>
          <a:p>
            <a:pPr lvl="1"/>
            <a:endParaRPr lang="pt-BR" sz="2000" dirty="0" smtClean="0"/>
          </a:p>
          <a:p>
            <a:r>
              <a:rPr lang="pt-BR" sz="2200" dirty="0" smtClean="0"/>
              <a:t>A </a:t>
            </a:r>
            <a:r>
              <a:rPr lang="pt-BR" sz="2200" dirty="0"/>
              <a:t>área de cobertura </a:t>
            </a:r>
            <a:r>
              <a:rPr lang="pt-BR" sz="2200" dirty="0" smtClean="0"/>
              <a:t>abrange aproximadamente </a:t>
            </a:r>
            <a:r>
              <a:rPr lang="pt-BR" sz="2200" dirty="0"/>
              <a:t>3.500 pessoas</a:t>
            </a:r>
            <a:r>
              <a:rPr lang="pt-BR" sz="2200" dirty="0" smtClean="0"/>
              <a:t>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Análise Situacional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5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9552" y="1243027"/>
            <a:ext cx="8208912" cy="499428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 coleta de </a:t>
            </a:r>
            <a:r>
              <a:rPr lang="pt-BR" sz="2400" dirty="0" err="1" smtClean="0"/>
              <a:t>citopatológico</a:t>
            </a:r>
            <a:r>
              <a:rPr lang="pt-BR" sz="2400" dirty="0" smtClean="0"/>
              <a:t> não é realizada, dessa forma não temos dados e não possuímos registros que correspondam com a realidade. </a:t>
            </a:r>
          </a:p>
          <a:p>
            <a:r>
              <a:rPr lang="pt-BR" sz="2400" dirty="0" smtClean="0"/>
              <a:t>O pré-natal não é realizado na unidade. Este é realizado em uma unidade de saúde central. 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Não há agenda específica para o atendimento dos diabéticos e hipertensos e não há ficha acompanhamento para saber se os mesmos estão com os exames ou consulta em dia.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Não há mapeamento para hipertensos e diabéticos com risco para doenças cardiovasculares.</a:t>
            </a:r>
          </a:p>
          <a:p>
            <a:r>
              <a:rPr lang="pt-BR" sz="2400" dirty="0" smtClean="0"/>
              <a:t>Não são realizadas atividades em sala de espera.</a:t>
            </a:r>
          </a:p>
          <a:p>
            <a:r>
              <a:rPr lang="pt-BR" sz="2400" dirty="0" smtClean="0"/>
              <a:t>Não </a:t>
            </a:r>
            <a:r>
              <a:rPr lang="pt-BR" sz="2400" dirty="0"/>
              <a:t>são realizadas atividades de promoção a saúde e prevenção as doenças na comunidade.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Análise Situacional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1087760"/>
            <a:ext cx="7458032" cy="97308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t-BR" sz="2200" dirty="0">
                <a:solidFill>
                  <a:srgbClr val="0070C0"/>
                </a:solidFill>
              </a:rPr>
              <a:t>Melhorar a qualidade da atenção à saúde dos portadores de Hipertensão Arterial Sistêmica e/ou Diabetes Mellitus</a:t>
            </a:r>
            <a:r>
              <a:rPr lang="pt-BR" sz="22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Objetivos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5258" y="2060848"/>
            <a:ext cx="78867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Objetivo 1:</a:t>
            </a:r>
            <a:r>
              <a:rPr lang="pt-BR" sz="2000" dirty="0"/>
              <a:t> Ampliar a cobertura à usuários portadores de hipertensão e diabetes.</a:t>
            </a:r>
            <a:endParaRPr lang="pt-BR" sz="2000" dirty="0">
              <a:solidFill>
                <a:srgbClr val="FF0000"/>
              </a:solidFill>
            </a:endParaRPr>
          </a:p>
          <a:p>
            <a:pPr marL="174625" lvl="1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Objetivo 2:</a:t>
            </a:r>
            <a:r>
              <a:rPr lang="pt-BR" sz="2000" dirty="0"/>
              <a:t> Melhorar a adesão dos hipertensos e/ou diabéticos ao programa.</a:t>
            </a:r>
          </a:p>
          <a:p>
            <a:pPr marL="174625" lvl="1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Objetivo 3:</a:t>
            </a:r>
            <a:r>
              <a:rPr lang="pt-BR" sz="2000" dirty="0"/>
              <a:t> Melhorar a qualidade do atendimento ao usuário hipertenso e/ou diabético realizado na unidade</a:t>
            </a:r>
            <a:r>
              <a:rPr lang="pt-BR" sz="2000" dirty="0" smtClean="0"/>
              <a:t>.</a:t>
            </a:r>
          </a:p>
          <a:p>
            <a:pPr marL="174625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Objetivo 4:</a:t>
            </a:r>
            <a:r>
              <a:rPr lang="pt-BR" sz="2000" dirty="0"/>
              <a:t> Melhorar o registro das informações.</a:t>
            </a:r>
          </a:p>
          <a:p>
            <a:pPr marL="174625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Objetivo 5:</a:t>
            </a:r>
            <a:r>
              <a:rPr lang="pt-BR" sz="2000" dirty="0"/>
              <a:t> Mapear hipertensos e/ou diabéticos com risco para doença cardiovascular.</a:t>
            </a:r>
          </a:p>
          <a:p>
            <a:pPr marL="174625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Objetivo 6:</a:t>
            </a:r>
            <a:r>
              <a:rPr lang="pt-BR" sz="2000" dirty="0"/>
              <a:t> Realizar ações de promoção da saúde aos cadastrados no programa.</a:t>
            </a:r>
          </a:p>
          <a:p>
            <a:pPr marL="174625" indent="-1746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2000" b="1" dirty="0"/>
              <a:t>Objetivo 7:</a:t>
            </a:r>
            <a:r>
              <a:rPr lang="pt-BR" sz="2000" dirty="0"/>
              <a:t> Realizar ações de promoção à saúde e prevenção de doenças nas famílias dos hipertensos e/ou diabéticos cadastrados no programa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240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124744"/>
            <a:ext cx="8136904" cy="5509592"/>
          </a:xfrm>
        </p:spPr>
        <p:txBody>
          <a:bodyPr>
            <a:noAutofit/>
          </a:bodyPr>
          <a:lstStyle/>
          <a:p>
            <a:r>
              <a:rPr lang="pt-BR" sz="2200" dirty="0" smtClean="0"/>
              <a:t>Para a qualificação da prática clínica foi realizada capacitação, de todos os membros da equipe.</a:t>
            </a:r>
          </a:p>
          <a:p>
            <a:r>
              <a:rPr lang="pt-BR" sz="2200" dirty="0" smtClean="0"/>
              <a:t>ACS foram capacitados e cadastraram todos </a:t>
            </a:r>
            <a:r>
              <a:rPr lang="pt-BR" sz="2200" dirty="0"/>
              <a:t>os portadores de DM e </a:t>
            </a:r>
            <a:r>
              <a:rPr lang="pt-BR" sz="2200" dirty="0" smtClean="0"/>
              <a:t>HAS. Buscaram os faltosos, </a:t>
            </a:r>
            <a:r>
              <a:rPr lang="pt-BR" sz="2200" dirty="0"/>
              <a:t>evidenciando a importância destas ações para o aumento da cobertura. </a:t>
            </a:r>
            <a:endParaRPr lang="pt-BR" sz="2200" dirty="0" smtClean="0"/>
          </a:p>
          <a:p>
            <a:r>
              <a:rPr lang="pt-BR" sz="2200" dirty="0" smtClean="0"/>
              <a:t>As agendas </a:t>
            </a:r>
            <a:r>
              <a:rPr lang="pt-BR" sz="2200" dirty="0"/>
              <a:t>para consultas médicas e de enfermagem </a:t>
            </a:r>
            <a:r>
              <a:rPr lang="pt-BR" sz="2200" dirty="0" smtClean="0"/>
              <a:t>foram reorganizadas </a:t>
            </a:r>
            <a:r>
              <a:rPr lang="pt-BR" sz="2200" dirty="0"/>
              <a:t>de modo a permitir o acompanhamento dos </a:t>
            </a:r>
            <a:r>
              <a:rPr lang="pt-BR" sz="2200" dirty="0" smtClean="0"/>
              <a:t>usuários.</a:t>
            </a:r>
          </a:p>
          <a:p>
            <a:r>
              <a:rPr lang="pt-BR" sz="2200" dirty="0" smtClean="0"/>
              <a:t>O acolhimento realizado pelo técnico de enfermagem passou a garantir as ações de monitoramento dos níveis pressóricos e glicêmicos.</a:t>
            </a:r>
          </a:p>
          <a:p>
            <a:r>
              <a:rPr lang="pt-BR" sz="2200" dirty="0" smtClean="0"/>
              <a:t>Para facilitar o monitoramento e a avaliação, as informações referentes a cada indivíduo foram registradas em uma planilha eletrônica.</a:t>
            </a:r>
          </a:p>
          <a:p>
            <a:r>
              <a:rPr lang="pt-BR" sz="2200" dirty="0" smtClean="0"/>
              <a:t>Realizamos atividades educativas com a participação de toda a equipe fornecendo informações importantes para a comunidade.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Metodologia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44305"/>
            <a:ext cx="5364000" cy="3276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447800"/>
            <a:ext cx="8394136" cy="829072"/>
          </a:xfrm>
        </p:spPr>
        <p:txBody>
          <a:bodyPr>
            <a:normAutofit/>
          </a:bodyPr>
          <a:lstStyle/>
          <a:p>
            <a:r>
              <a:rPr lang="pt-BR" sz="2200" b="1" dirty="0" smtClean="0"/>
              <a:t>Meta 1:</a:t>
            </a:r>
            <a:r>
              <a:rPr lang="pt-BR" sz="2200" dirty="0" smtClean="0"/>
              <a:t> Rastrear </a:t>
            </a:r>
            <a:r>
              <a:rPr lang="pt-BR" sz="2200" dirty="0"/>
              <a:t>50% dos adultos com 18 anos ou mais de idade para hipertensão arterial sistêmica</a:t>
            </a:r>
            <a:r>
              <a:rPr lang="pt-BR" sz="2200" dirty="0" smtClean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7120" y="3032337"/>
            <a:ext cx="2993536" cy="23083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Obtivemos </a:t>
            </a:r>
            <a:r>
              <a:rPr lang="pt-BR" dirty="0"/>
              <a:t>sucesso além do </a:t>
            </a:r>
            <a:r>
              <a:rPr lang="pt-BR" dirty="0" smtClean="0"/>
              <a:t>previsto nesta meta, pois dos </a:t>
            </a:r>
            <a:r>
              <a:rPr lang="pt-BR" dirty="0"/>
              <a:t>557 adultos hipertensos residentes na área de abrangência da ESF, todos foram devidamente cadastrados e acompanhados no período </a:t>
            </a:r>
            <a:r>
              <a:rPr lang="pt-BR" dirty="0" smtClean="0"/>
              <a:t>analisado. </a:t>
            </a:r>
            <a:endParaRPr lang="pt-BR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1288"/>
            <a:ext cx="5375454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539552" y="365126"/>
            <a:ext cx="7886700" cy="866650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accent2"/>
                </a:solidFill>
              </a:rPr>
              <a:t>Resultados</a:t>
            </a:r>
            <a:endParaRPr lang="pt-BR" b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9552" y="1447800"/>
            <a:ext cx="8394136" cy="111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b="1" dirty="0" smtClean="0"/>
              <a:t>Meta 2:</a:t>
            </a:r>
            <a:r>
              <a:rPr lang="pt-BR" sz="2200" dirty="0" smtClean="0"/>
              <a:t> Rastrear </a:t>
            </a:r>
            <a:r>
              <a:rPr lang="pt-BR" sz="2200" dirty="0"/>
              <a:t>presença de diabetes mellitus em 50% dos adultos com 18 anos ou mais, com pressão arterial sustentada maior que 135/80mmHg.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5957120" y="3069319"/>
            <a:ext cx="2993536" cy="203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Conseguimos rastrear diabetes para os 557 indivíduos hipertensos cadastrados na UBS.</a:t>
            </a:r>
            <a:br>
              <a:rPr lang="pt-BR" dirty="0"/>
            </a:br>
            <a:r>
              <a:rPr lang="pt-BR" dirty="0"/>
              <a:t>Deste total, 124 apresentaram diabetes mellitus (22,3%).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1795</Words>
  <Application>Microsoft Office PowerPoint</Application>
  <PresentationFormat>Apresentação na tela (4:3)</PresentationFormat>
  <Paragraphs>104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UNIVERSIDADE FEDERAL DE PELOTAS UNIVERSIDADE ABERTA DO SUS Departamento de Medicina Social</vt:lpstr>
      <vt:lpstr>Introdução</vt:lpstr>
      <vt:lpstr>Introdução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70</cp:revision>
  <dcterms:created xsi:type="dcterms:W3CDTF">2014-02-18T13:29:24Z</dcterms:created>
  <dcterms:modified xsi:type="dcterms:W3CDTF">2014-03-10T18:48:50Z</dcterms:modified>
</cp:coreProperties>
</file>