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jane\Documents\ESF\ESF%20UNIDADE%20III\Planilha%20para%20coleta%20de%20dados%20HAS%20%20m&#234;s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adultos da UBS rastreadod para HAS</c:v>
                </c:pt>
              </c:strCache>
            </c:strRef>
          </c:tx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0.72829999999999995</c:v>
                </c:pt>
                <c:pt idx="1">
                  <c:v>0.78148710166919577</c:v>
                </c:pt>
                <c:pt idx="2">
                  <c:v>0.8801213960546288</c:v>
                </c:pt>
                <c:pt idx="3">
                  <c:v>0.91047040971168436</c:v>
                </c:pt>
              </c:numCache>
            </c:numRef>
          </c:val>
        </c:ser>
        <c:axId val="35956224"/>
        <c:axId val="35957760"/>
      </c:barChart>
      <c:catAx>
        <c:axId val="35956224"/>
        <c:scaling>
          <c:orientation val="minMax"/>
        </c:scaling>
        <c:axPos val="b"/>
        <c:numFmt formatCode="General" sourceLinked="1"/>
        <c:tickLblPos val="nextTo"/>
        <c:crossAx val="35957760"/>
        <c:crosses val="autoZero"/>
        <c:auto val="1"/>
        <c:lblAlgn val="ctr"/>
        <c:lblOffset val="100"/>
      </c:catAx>
      <c:valAx>
        <c:axId val="35957760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35956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com cadastro no Programa HIPERDIA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0.45238095238095266</c:v>
                </c:pt>
                <c:pt idx="1">
                  <c:v>0.58139534883720867</c:v>
                </c:pt>
                <c:pt idx="2">
                  <c:v>0.79069767441860495</c:v>
                </c:pt>
                <c:pt idx="3">
                  <c:v>0.91954022988505746</c:v>
                </c:pt>
              </c:numCache>
            </c:numRef>
          </c:val>
        </c:ser>
        <c:axId val="48372352"/>
        <c:axId val="48382336"/>
      </c:barChart>
      <c:catAx>
        <c:axId val="48372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48382336"/>
        <c:crosses val="autoZero"/>
        <c:auto val="1"/>
        <c:lblAlgn val="ctr"/>
        <c:lblOffset val="100"/>
      </c:catAx>
      <c:valAx>
        <c:axId val="4838233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800" baseline="0"/>
            </a:pPr>
            <a:endParaRPr lang="pt-BR"/>
          </a:p>
        </c:txPr>
        <c:crossAx val="48372352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hipertensos com acesso a medicação atualizado</c:v>
                </c:pt>
              </c:strCache>
            </c:strRef>
          </c:tx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8393216"/>
        <c:axId val="48419584"/>
      </c:barChart>
      <c:catAx>
        <c:axId val="48393216"/>
        <c:scaling>
          <c:orientation val="minMax"/>
        </c:scaling>
        <c:axPos val="b"/>
        <c:numFmt formatCode="General" sourceLinked="1"/>
        <c:tickLblPos val="nextTo"/>
        <c:crossAx val="48419584"/>
        <c:crosses val="autoZero"/>
        <c:auto val="1"/>
        <c:lblAlgn val="ctr"/>
        <c:lblOffset val="100"/>
      </c:catAx>
      <c:valAx>
        <c:axId val="48419584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48393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hipertensos que participaram das atividades educativas na UBS</c:v>
                </c:pt>
              </c:strCache>
            </c:strRef>
          </c:tx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1</c:v>
                </c:pt>
                <c:pt idx="1">
                  <c:v>0.8</c:v>
                </c:pt>
                <c:pt idx="2">
                  <c:v>0.88235294117647056</c:v>
                </c:pt>
                <c:pt idx="3">
                  <c:v>0.96551724137931039</c:v>
                </c:pt>
              </c:numCache>
            </c:numRef>
          </c:val>
        </c:ser>
        <c:axId val="48500736"/>
        <c:axId val="48502272"/>
      </c:barChart>
      <c:catAx>
        <c:axId val="48500736"/>
        <c:scaling>
          <c:orientation val="minMax"/>
        </c:scaling>
        <c:axPos val="b"/>
        <c:numFmt formatCode="General" sourceLinked="1"/>
        <c:tickLblPos val="nextTo"/>
        <c:crossAx val="48502272"/>
        <c:crosses val="autoZero"/>
        <c:auto val="1"/>
        <c:lblAlgn val="ctr"/>
        <c:lblOffset val="100"/>
      </c:catAx>
      <c:valAx>
        <c:axId val="48502272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4850073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hipertensos com ficha de acompanhamento atualizada</c:v>
                </c:pt>
              </c:strCache>
            </c:strRef>
          </c:tx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8534272"/>
        <c:axId val="48535808"/>
      </c:barChart>
      <c:catAx>
        <c:axId val="48534272"/>
        <c:scaling>
          <c:orientation val="minMax"/>
        </c:scaling>
        <c:axPos val="b"/>
        <c:numFmt formatCode="General" sourceLinked="1"/>
        <c:tickLblPos val="nextTo"/>
        <c:crossAx val="48535808"/>
        <c:crosses val="autoZero"/>
        <c:auto val="1"/>
        <c:lblAlgn val="ctr"/>
        <c:lblOffset val="100"/>
      </c:catAx>
      <c:valAx>
        <c:axId val="48535808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4853427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profissionais capacitados para o atendimento ao paciente hipertenso conforme protocolo do MS</c:v>
                </c:pt>
              </c:strCache>
            </c:strRef>
          </c:tx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8571520"/>
        <c:axId val="48573056"/>
      </c:barChart>
      <c:catAx>
        <c:axId val="48571520"/>
        <c:scaling>
          <c:orientation val="minMax"/>
        </c:scaling>
        <c:axPos val="b"/>
        <c:numFmt formatCode="General" sourceLinked="1"/>
        <c:tickLblPos val="nextTo"/>
        <c:crossAx val="48573056"/>
        <c:crosses val="autoZero"/>
        <c:auto val="1"/>
        <c:lblAlgn val="ctr"/>
        <c:lblOffset val="100"/>
      </c:catAx>
      <c:valAx>
        <c:axId val="48573056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4857152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pacientes hipertensos identificados como de alto risco</c:v>
                </c:pt>
              </c:strCache>
            </c:strRef>
          </c:tx>
          <c:cat>
            <c:strRef>
              <c:f>Indicadores!$D$35:$G$35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Indicadores!$D$36:$G$36</c:f>
              <c:numCache>
                <c:formatCode>0.0%</c:formatCode>
                <c:ptCount val="4"/>
                <c:pt idx="0">
                  <c:v>7.8947368421052586E-2</c:v>
                </c:pt>
                <c:pt idx="1">
                  <c:v>6.0000000000000026E-2</c:v>
                </c:pt>
                <c:pt idx="2">
                  <c:v>5.8823529411764705E-2</c:v>
                </c:pt>
                <c:pt idx="3">
                  <c:v>4.5977011494252866E-2</c:v>
                </c:pt>
              </c:numCache>
            </c:numRef>
          </c:val>
        </c:ser>
        <c:axId val="48613632"/>
        <c:axId val="48619520"/>
      </c:barChart>
      <c:catAx>
        <c:axId val="48613632"/>
        <c:scaling>
          <c:orientation val="minMax"/>
        </c:scaling>
        <c:axPos val="b"/>
        <c:numFmt formatCode="General" sourceLinked="1"/>
        <c:tickLblPos val="nextTo"/>
        <c:crossAx val="48619520"/>
        <c:crosses val="autoZero"/>
        <c:auto val="1"/>
        <c:lblAlgn val="ctr"/>
        <c:lblOffset val="100"/>
      </c:catAx>
      <c:valAx>
        <c:axId val="48619520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4861363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7C022-8A89-406F-A113-DF7078908027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460F2-7B69-4944-A5EA-4E8ABE1FAE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60F2-7B69-4944-A5EA-4E8ABE1FAEA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60F2-7B69-4944-A5EA-4E8ABE1FAEA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60F2-7B69-4944-A5EA-4E8ABE1FAEA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60F2-7B69-4944-A5EA-4E8ABE1FAEA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D936-59BA-40CF-896D-2F1C831543BE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39533-5371-40C7-885A-20C27B57E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352928" cy="864096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>MELHORIA NA ATENÇÃO AOS HIPERTENSOS EM UMA UNIDADE BÁSICA DE SAÚDE DE SANTANA DO LIVRAMENTO - RS.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7864" y="4005064"/>
            <a:ext cx="4424536" cy="1080120"/>
          </a:xfrm>
        </p:spPr>
        <p:txBody>
          <a:bodyPr>
            <a:normAutofit fontScale="32500" lnSpcReduction="20000"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7400" dirty="0" smtClean="0"/>
              <a:t>Autora: </a:t>
            </a:r>
            <a:r>
              <a:rPr lang="pt-BR" sz="7400" dirty="0" err="1" smtClean="0"/>
              <a:t>Rejane</a:t>
            </a:r>
            <a:r>
              <a:rPr lang="pt-BR" sz="7400" dirty="0" smtClean="0"/>
              <a:t> Moraes Rodrigues</a:t>
            </a:r>
          </a:p>
          <a:p>
            <a:r>
              <a:rPr lang="pt-BR" sz="7400" dirty="0" smtClean="0"/>
              <a:t>Orientador: Rodrigo </a:t>
            </a:r>
            <a:r>
              <a:rPr lang="pt-BR" sz="7400" dirty="0" err="1" smtClean="0"/>
              <a:t>Dalke</a:t>
            </a:r>
            <a:r>
              <a:rPr lang="pt-BR" sz="7400" dirty="0" smtClean="0"/>
              <a:t> </a:t>
            </a:r>
            <a:r>
              <a:rPr lang="pt-BR" sz="7400" dirty="0" err="1" smtClean="0"/>
              <a:t>Meucci</a:t>
            </a:r>
            <a:endParaRPr lang="pt-BR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 </a:t>
            </a:r>
            <a:r>
              <a:rPr lang="pt-BR" sz="2400" dirty="0"/>
              <a:t>Proporção de hipertensos com </a:t>
            </a:r>
            <a:r>
              <a:rPr lang="pt-BR" sz="2400" dirty="0" smtClean="0"/>
              <a:t>acesso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a medicação atualizado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43608" y="2152357"/>
          <a:ext cx="7056784" cy="3292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1296144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 </a:t>
            </a:r>
            <a:r>
              <a:rPr lang="pt-BR" sz="2400" dirty="0"/>
              <a:t>Proporção de hipertensos que participaram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das </a:t>
            </a:r>
            <a:r>
              <a:rPr lang="pt-BR" sz="2400" dirty="0"/>
              <a:t>atividades educativas na UBS.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827584" y="2060849"/>
          <a:ext cx="7056784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Proporção </a:t>
            </a:r>
            <a:r>
              <a:rPr lang="pt-BR" sz="2400" dirty="0"/>
              <a:t>de hipertensos com </a:t>
            </a:r>
            <a:r>
              <a:rPr lang="pt-BR" sz="2400" dirty="0" smtClean="0"/>
              <a:t>ficha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de acompanhamento atualizada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99592" y="1844825"/>
          <a:ext cx="6768752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/>
              <a:t> </a:t>
            </a:r>
            <a:r>
              <a:rPr lang="pt-BR" sz="2400" dirty="0"/>
              <a:t>Proporção de profissionais capacitados para o </a:t>
            </a:r>
            <a:r>
              <a:rPr lang="pt-BR" sz="2400" dirty="0" smtClean="0"/>
              <a:t>atendimento </a:t>
            </a:r>
            <a:r>
              <a:rPr lang="pt-BR" sz="2400" dirty="0"/>
              <a:t>ao paciente hipertenso </a:t>
            </a:r>
            <a:r>
              <a:rPr lang="pt-BR" sz="2400" dirty="0" smtClean="0"/>
              <a:t>conforme </a:t>
            </a:r>
            <a:r>
              <a:rPr lang="pt-BR" sz="2400" dirty="0"/>
              <a:t>protocolo do Ministério da Saúde.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83568" y="2132857"/>
          <a:ext cx="6768752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 </a:t>
            </a:r>
            <a:r>
              <a:rPr lang="pt-BR" sz="2400" dirty="0"/>
              <a:t>Proporção de pacientes </a:t>
            </a:r>
            <a:r>
              <a:rPr lang="pt-BR" sz="2400" dirty="0" smtClean="0"/>
              <a:t>hipertensos</a:t>
            </a:r>
            <a:br>
              <a:rPr lang="pt-BR" sz="2400" dirty="0" smtClean="0"/>
            </a:br>
            <a:r>
              <a:rPr lang="pt-BR" sz="2400" dirty="0" smtClean="0"/>
              <a:t> identificados </a:t>
            </a:r>
            <a:r>
              <a:rPr lang="pt-BR" sz="2400" dirty="0"/>
              <a:t>como </a:t>
            </a:r>
            <a:r>
              <a:rPr lang="pt-BR" sz="2400" dirty="0" smtClean="0"/>
              <a:t>de </a:t>
            </a:r>
            <a:r>
              <a:rPr lang="pt-BR" sz="2400" dirty="0"/>
              <a:t>alto risco.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683568" y="2060849"/>
          <a:ext cx="7056784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 smtClean="0"/>
              <a:t>Discussão </a:t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28192"/>
            <a:ext cx="7128792" cy="41330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400" dirty="0" smtClean="0"/>
              <a:t>Ampliação da cobertura e dos registros</a:t>
            </a:r>
          </a:p>
          <a:p>
            <a:pPr>
              <a:buNone/>
            </a:pP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Promoção de atividades educativas</a:t>
            </a:r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Classificação de pacientes de risco</a:t>
            </a:r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Melhoria no acolhimento e satisfação dos usuários</a:t>
            </a:r>
          </a:p>
          <a:p>
            <a:pPr>
              <a:buNone/>
            </a:pP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Melhoria na busca dos faltosos, com ACS</a:t>
            </a:r>
          </a:p>
          <a:p>
            <a:pPr>
              <a:buFontTx/>
              <a:buChar char="-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Reflexão crítica sobre seu processo pessoal de aprendizado e na implementação da intervenção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Desenvolvimento pessoal e profissional</a:t>
            </a:r>
          </a:p>
          <a:p>
            <a:endParaRPr lang="pt-BR" sz="2400" dirty="0" smtClean="0"/>
          </a:p>
          <a:p>
            <a:r>
              <a:rPr lang="pt-BR" sz="2400" dirty="0" smtClean="0"/>
              <a:t>Envolvimento da UBS/população da área </a:t>
            </a:r>
          </a:p>
          <a:p>
            <a:endParaRPr lang="pt-BR" sz="2400" dirty="0" smtClean="0"/>
          </a:p>
          <a:p>
            <a:r>
              <a:rPr lang="pt-BR" sz="2400" dirty="0" smtClean="0"/>
              <a:t>Ampliação da cobertura dos hipertensos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pt-BR" sz="800" dirty="0" smtClean="0"/>
              <a:t>.</a:t>
            </a:r>
            <a:endParaRPr lang="pt-BR" sz="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92896"/>
            <a:ext cx="8013576" cy="3661867"/>
          </a:xfrm>
        </p:spPr>
        <p:txBody>
          <a:bodyPr/>
          <a:lstStyle/>
          <a:p>
            <a:pPr>
              <a:buNone/>
            </a:pPr>
            <a:r>
              <a:rPr lang="pt-BR" i="1" dirty="0" smtClean="0">
                <a:latin typeface="+mj-lt"/>
              </a:rPr>
              <a:t>“ Não encontre defeitos, encontre soluções, qualquer um sabe queixar-se” (Henry Ford)</a:t>
            </a:r>
            <a:endParaRPr lang="pt-BR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Introdução</a:t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Descrição do município e UBS</a:t>
            </a:r>
          </a:p>
          <a:p>
            <a:endParaRPr lang="pt-BR" sz="2800" dirty="0" smtClean="0"/>
          </a:p>
          <a:p>
            <a:r>
              <a:rPr lang="pt-BR" sz="2800" dirty="0" smtClean="0"/>
              <a:t>Localização</a:t>
            </a:r>
          </a:p>
          <a:p>
            <a:endParaRPr lang="pt-BR" sz="2800" dirty="0" smtClean="0"/>
          </a:p>
          <a:p>
            <a:r>
              <a:rPr lang="pt-BR" sz="2800" dirty="0" smtClean="0"/>
              <a:t>A UBS Vila Real não é ESF</a:t>
            </a:r>
          </a:p>
          <a:p>
            <a:endParaRPr lang="pt-BR" sz="2800" dirty="0" smtClean="0"/>
          </a:p>
          <a:p>
            <a:r>
              <a:rPr lang="pt-BR" sz="2800" dirty="0" smtClean="0"/>
              <a:t>Falha no acolhimento e de ações educativas aos hipertensos da área de abrangência</a:t>
            </a:r>
          </a:p>
          <a:p>
            <a:pPr>
              <a:buNone/>
            </a:pPr>
            <a:r>
              <a:rPr lang="pt-BR" sz="2800" dirty="0" smtClean="0"/>
              <a:t>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 smtClean="0"/>
              <a:t> Ampliar a cobertura de atenção aos hipertensos</a:t>
            </a:r>
          </a:p>
          <a:p>
            <a:endParaRPr lang="pt-BR" sz="2600" dirty="0" smtClean="0"/>
          </a:p>
          <a:p>
            <a:r>
              <a:rPr lang="pt-BR" sz="2600" dirty="0" smtClean="0"/>
              <a:t> Melhorar a qualidade do atendimento ao paciente hipertenso, na UBS</a:t>
            </a:r>
          </a:p>
          <a:p>
            <a:endParaRPr lang="pt-BR" sz="2600" dirty="0" smtClean="0"/>
          </a:p>
          <a:p>
            <a:r>
              <a:rPr lang="pt-BR" sz="2600" dirty="0" smtClean="0"/>
              <a:t> Realizar /qualificar as ações de promoção a saúde dos hipertensos</a:t>
            </a:r>
          </a:p>
          <a:p>
            <a:endParaRPr lang="pt-BR" sz="2600" dirty="0" smtClean="0"/>
          </a:p>
          <a:p>
            <a:r>
              <a:rPr lang="pt-BR" sz="2600" dirty="0" smtClean="0"/>
              <a:t> Melhorar o registro das informações dos hipertensos na UBS</a:t>
            </a:r>
          </a:p>
          <a:p>
            <a:pPr>
              <a:buNone/>
            </a:pPr>
            <a:endParaRPr lang="pt-BR" sz="2600" dirty="0" smtClean="0"/>
          </a:p>
          <a:p>
            <a:r>
              <a:rPr lang="pt-BR" sz="2600" dirty="0" smtClean="0"/>
              <a:t> Aumentar a adesão dos hipertensos ao programa</a:t>
            </a:r>
          </a:p>
          <a:p>
            <a:endParaRPr lang="pt-BR" sz="2600" dirty="0" smtClean="0"/>
          </a:p>
          <a:p>
            <a:r>
              <a:rPr lang="pt-BR" sz="2600" dirty="0" smtClean="0"/>
              <a:t> Realizar o mapeamento dos hipertensos de risco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Metas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74035"/>
          </a:xfrm>
        </p:spPr>
        <p:txBody>
          <a:bodyPr>
            <a:noAutofit/>
          </a:bodyPr>
          <a:lstStyle/>
          <a:p>
            <a:r>
              <a:rPr lang="pt-BR" sz="2400" dirty="0" smtClean="0"/>
              <a:t> </a:t>
            </a:r>
            <a:r>
              <a:rPr lang="pt-BR" sz="2400" dirty="0"/>
              <a:t>Rastrear 80% dos usuários da UBS que sejam maiores de 18 anos para HAS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/>
              <a:t>Cadastrar 90% dos hipertensos usuários da UBS 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b="1" dirty="0" smtClean="0"/>
              <a:t> </a:t>
            </a:r>
            <a:r>
              <a:rPr lang="pt-BR" sz="2400" dirty="0"/>
              <a:t>Garantir tratamento medicamentoso para 95% dos hipertensos usuários da </a:t>
            </a:r>
            <a:r>
              <a:rPr lang="pt-BR" sz="2400" dirty="0" smtClean="0"/>
              <a:t>UBS</a:t>
            </a:r>
          </a:p>
          <a:p>
            <a:endParaRPr lang="pt-BR" sz="2400" dirty="0"/>
          </a:p>
          <a:p>
            <a:r>
              <a:rPr lang="pt-BR" sz="2400" dirty="0" smtClean="0"/>
              <a:t>Garantir </a:t>
            </a:r>
            <a:r>
              <a:rPr lang="pt-BR" sz="2400" dirty="0"/>
              <a:t>que 95% dos hipertensos cadastrados no programa participem das atividades educativas </a:t>
            </a:r>
            <a:r>
              <a:rPr lang="pt-BR" sz="2400" dirty="0" smtClean="0"/>
              <a:t>propostas</a:t>
            </a:r>
            <a:endParaRPr lang="pt-BR" sz="2400" dirty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060848"/>
            <a:ext cx="8229600" cy="4525963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83568" y="62068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11560" y="98072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 Capacitar 100% dos profissionais no atendimento ao paciente hipertenso conforme protocolo do Ministério da Saúde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 Manter ficha de acompanhamento de 100% dos hipertensos da UBS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 Acompanhar 100% dos pacientes hipertensos como de</a:t>
            </a:r>
          </a:p>
          <a:p>
            <a:r>
              <a:rPr lang="pt-BR" sz="2400" dirty="0" smtClean="0"/>
              <a:t> alto risco</a:t>
            </a:r>
            <a:endParaRPr lang="pt-BR" sz="2400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Metas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BR" sz="2400" dirty="0" smtClean="0"/>
              <a:t>Capacitações da equipe da UBS, com protocolo do MS</a:t>
            </a:r>
          </a:p>
          <a:p>
            <a:endParaRPr lang="pt-BR" sz="2400" dirty="0" smtClean="0"/>
          </a:p>
          <a:p>
            <a:r>
              <a:rPr lang="pt-BR" sz="2400" dirty="0" smtClean="0"/>
              <a:t> Definição das atribuições dos membros da equipe</a:t>
            </a:r>
          </a:p>
          <a:p>
            <a:endParaRPr lang="pt-BR" sz="2400" dirty="0" smtClean="0"/>
          </a:p>
          <a:p>
            <a:r>
              <a:rPr lang="pt-BR" sz="2400" dirty="0" smtClean="0"/>
              <a:t> Monitoramento dos hipertensos, através das fichas do hiperdia</a:t>
            </a:r>
          </a:p>
          <a:p>
            <a:endParaRPr lang="pt-BR" sz="2400" dirty="0" smtClean="0"/>
          </a:p>
          <a:p>
            <a:r>
              <a:rPr lang="pt-BR" sz="2400" dirty="0" smtClean="0"/>
              <a:t> Busca ativa de faltosos</a:t>
            </a:r>
          </a:p>
          <a:p>
            <a:endParaRPr lang="pt-BR" sz="2400" dirty="0" smtClean="0"/>
          </a:p>
          <a:p>
            <a:r>
              <a:rPr lang="pt-BR" sz="2400" dirty="0" smtClean="0"/>
              <a:t> Garantia de exames laboratoriais e medicamentos aos hipertensos</a:t>
            </a:r>
          </a:p>
          <a:p>
            <a:endParaRPr lang="pt-BR" sz="2400" dirty="0" smtClean="0"/>
          </a:p>
          <a:p>
            <a:r>
              <a:rPr lang="pt-BR" sz="2400" dirty="0" smtClean="0"/>
              <a:t> Orientações quanto ao uso das medicações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476672"/>
          </a:xfrm>
        </p:spPr>
        <p:txBody>
          <a:bodyPr>
            <a:normAutofit/>
          </a:bodyPr>
          <a:lstStyle/>
          <a:p>
            <a:r>
              <a:rPr lang="pt-BR" sz="1000" dirty="0" smtClean="0"/>
              <a:t>.</a:t>
            </a:r>
            <a:endParaRPr lang="pt-BR" sz="1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pPr>
              <a:buNone/>
            </a:pPr>
            <a:endParaRPr lang="pt-BR" sz="2400" dirty="0"/>
          </a:p>
          <a:p>
            <a:r>
              <a:rPr lang="pt-BR" sz="2400" dirty="0" smtClean="0"/>
              <a:t> Ações educativas sobre atividades físicas e alimentação saudável</a:t>
            </a:r>
          </a:p>
          <a:p>
            <a:endParaRPr lang="pt-BR" sz="2400" dirty="0" smtClean="0"/>
          </a:p>
          <a:p>
            <a:r>
              <a:rPr lang="pt-BR" sz="2400" dirty="0" smtClean="0"/>
              <a:t> Palestras sobre hipertensão, causas e consequências</a:t>
            </a:r>
          </a:p>
          <a:p>
            <a:endParaRPr lang="pt-BR" sz="2400" dirty="0" smtClean="0"/>
          </a:p>
          <a:p>
            <a:r>
              <a:rPr lang="pt-BR" sz="2400" dirty="0" smtClean="0"/>
              <a:t> Avaliação nutricional</a:t>
            </a:r>
          </a:p>
          <a:p>
            <a:endParaRPr lang="pt-BR" sz="2400" dirty="0" smtClean="0"/>
          </a:p>
          <a:p>
            <a:r>
              <a:rPr lang="pt-BR" sz="2400" dirty="0" smtClean="0"/>
              <a:t> Entrega de folders educativos sobre hipertensão</a:t>
            </a:r>
          </a:p>
          <a:p>
            <a:endParaRPr lang="pt-BR" sz="2400" dirty="0" smtClean="0"/>
          </a:p>
          <a:p>
            <a:r>
              <a:rPr lang="pt-BR" sz="2400" dirty="0" smtClean="0"/>
              <a:t> Identificação de hipertensos de risco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Metodologia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/>
              <a:t>R</a:t>
            </a:r>
            <a:r>
              <a:rPr lang="pt-BR" sz="3600" dirty="0" smtClean="0"/>
              <a:t>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endParaRPr lang="pt-BR" sz="2400" b="1" dirty="0" smtClean="0"/>
          </a:p>
          <a:p>
            <a:pPr algn="ctr">
              <a:buNone/>
            </a:pPr>
            <a:r>
              <a:rPr lang="pt-BR" sz="2400" dirty="0" smtClean="0"/>
              <a:t>      </a:t>
            </a:r>
            <a:r>
              <a:rPr lang="pt-BR" sz="2400" dirty="0"/>
              <a:t>Proporção de adultos usuários da UBS </a:t>
            </a:r>
            <a:endParaRPr lang="pt-BR" sz="2400" dirty="0" smtClean="0"/>
          </a:p>
          <a:p>
            <a:pPr algn="ctr">
              <a:buNone/>
            </a:pPr>
            <a:r>
              <a:rPr lang="pt-BR" sz="2400" dirty="0" smtClean="0"/>
              <a:t>rastreados </a:t>
            </a:r>
            <a:r>
              <a:rPr lang="pt-BR" sz="2400" dirty="0"/>
              <a:t>para HAS. </a:t>
            </a: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115616" y="2492896"/>
          <a:ext cx="67687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dirty="0" smtClean="0"/>
              <a:t> Proporção de hipertensos com cadastro</a:t>
            </a:r>
            <a:br>
              <a:rPr lang="pt-BR" sz="2400" dirty="0" smtClean="0"/>
            </a:br>
            <a:r>
              <a:rPr lang="pt-BR" sz="2400" dirty="0" smtClean="0"/>
              <a:t> no Programa HIPERDIA. </a:t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43608" y="2204864"/>
          <a:ext cx="69847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434</Words>
  <Application>Microsoft Office PowerPoint</Application>
  <PresentationFormat>Apresentação na tela (4:3)</PresentationFormat>
  <Paragraphs>99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MELHORIA NA ATENÇÃO AOS HIPERTENSOS EM UMA UNIDADE BÁSICA DE SAÚDE DE SANTANA DO LIVRAMENTO - RS.</vt:lpstr>
      <vt:lpstr>Introdução </vt:lpstr>
      <vt:lpstr>Objetivos</vt:lpstr>
      <vt:lpstr>Metas</vt:lpstr>
      <vt:lpstr>Metas</vt:lpstr>
      <vt:lpstr>Metodologia</vt:lpstr>
      <vt:lpstr>.</vt:lpstr>
      <vt:lpstr>Resultados</vt:lpstr>
      <vt:lpstr> Proporção de hipertensos com cadastro  no Programa HIPERDIA.  </vt:lpstr>
      <vt:lpstr> Proporção de hipertensos com acesso  a medicação atualizado </vt:lpstr>
      <vt:lpstr> Proporção de hipertensos que participaram  das atividades educativas na UBS. </vt:lpstr>
      <vt:lpstr>Proporção de hipertensos com ficha  de acompanhamento atualizada </vt:lpstr>
      <vt:lpstr> Proporção de profissionais capacitados para o atendimento ao paciente hipertenso conforme protocolo do Ministério da Saúde. </vt:lpstr>
      <vt:lpstr> Proporção de pacientes hipertensos  identificados como de alto risco. </vt:lpstr>
      <vt:lpstr> Discussão  </vt:lpstr>
      <vt:lpstr>Reflexão crítica sobre seu processo pessoal de aprendizado e na implementação da intervenção</vt:lpstr>
      <vt:lpstr>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Rejane</dc:creator>
  <cp:lastModifiedBy>Rejane</cp:lastModifiedBy>
  <cp:revision>10</cp:revision>
  <dcterms:created xsi:type="dcterms:W3CDTF">2012-11-23T01:10:21Z</dcterms:created>
  <dcterms:modified xsi:type="dcterms:W3CDTF">2012-11-25T19:11:11Z</dcterms:modified>
</cp:coreProperties>
</file>