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92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81" r:id="rId11"/>
    <p:sldId id="266" r:id="rId12"/>
    <p:sldId id="267" r:id="rId13"/>
    <p:sldId id="270" r:id="rId14"/>
    <p:sldId id="271" r:id="rId15"/>
    <p:sldId id="272" r:id="rId16"/>
    <p:sldId id="273" r:id="rId17"/>
    <p:sldId id="283" r:id="rId18"/>
    <p:sldId id="288" r:id="rId19"/>
    <p:sldId id="289" r:id="rId20"/>
    <p:sldId id="295" r:id="rId21"/>
    <p:sldId id="293" r:id="rId22"/>
    <p:sldId id="294" r:id="rId23"/>
    <p:sldId id="291" r:id="rId2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69" d="100"/>
          <a:sy n="69" d="100"/>
        </p:scale>
        <p:origin x="-2208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118907422984747"/>
          <c:y val="6.891658502590621E-2"/>
          <c:w val="0.85517349924082509"/>
          <c:h val="0.8138704285382432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dLbls>
            <c:dLbl>
              <c:idx val="3"/>
              <c:delete val="1"/>
            </c:dLbl>
            <c:showVal val="1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0.22392638036809828</c:v>
                </c:pt>
                <c:pt idx="1">
                  <c:v>0.44478527607361967</c:v>
                </c:pt>
                <c:pt idx="2">
                  <c:v>0.66564417177914148</c:v>
                </c:pt>
                <c:pt idx="3">
                  <c:v>0</c:v>
                </c:pt>
              </c:numCache>
            </c:numRef>
          </c:val>
        </c:ser>
        <c:axId val="162181888"/>
        <c:axId val="162183424"/>
      </c:barChart>
      <c:catAx>
        <c:axId val="1621818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62183424"/>
        <c:crosses val="autoZero"/>
        <c:auto val="1"/>
        <c:lblAlgn val="ctr"/>
        <c:lblOffset val="100"/>
      </c:catAx>
      <c:valAx>
        <c:axId val="162183424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62181888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32404921567506"/>
          <c:y val="6.6580873730079385E-2"/>
          <c:w val="0.84609773671318078"/>
          <c:h val="0.8191349109358219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dLbl>
              <c:idx val="3"/>
              <c:delete val="1"/>
            </c:dLbl>
            <c:showVal val="1"/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0.22847682119205298</c:v>
                </c:pt>
                <c:pt idx="1">
                  <c:v>0.45364238410596031</c:v>
                </c:pt>
                <c:pt idx="2">
                  <c:v>0.67880794701986791</c:v>
                </c:pt>
                <c:pt idx="3">
                  <c:v>0</c:v>
                </c:pt>
              </c:numCache>
            </c:numRef>
          </c:val>
        </c:ser>
        <c:axId val="50038656"/>
        <c:axId val="50040192"/>
      </c:barChart>
      <c:catAx>
        <c:axId val="500386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0040192"/>
        <c:crosses val="autoZero"/>
        <c:auto val="1"/>
        <c:lblAlgn val="ctr"/>
        <c:lblOffset val="100"/>
      </c:catAx>
      <c:valAx>
        <c:axId val="50040192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0038656"/>
        <c:crosses val="autoZero"/>
        <c:crossBetween val="between"/>
        <c:majorUnit val="0.1"/>
        <c:minorUnit val="0.1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D5BB-7599-43DA-B33F-B212C7FC8913}" type="datetimeFigureOut">
              <a:rPr lang="pt-PT" smtClean="0"/>
              <a:pPr/>
              <a:t>28-08-2015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24FF-BD45-4623-96D3-BA9EE8FEC9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D5BB-7599-43DA-B33F-B212C7FC8913}" type="datetimeFigureOut">
              <a:rPr lang="pt-PT" smtClean="0"/>
              <a:pPr/>
              <a:t>28-08-2015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24FF-BD45-4623-96D3-BA9EE8FEC9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D5BB-7599-43DA-B33F-B212C7FC8913}" type="datetimeFigureOut">
              <a:rPr lang="pt-PT" smtClean="0"/>
              <a:pPr/>
              <a:t>28-08-2015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24FF-BD45-4623-96D3-BA9EE8FEC9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D5BB-7599-43DA-B33F-B212C7FC8913}" type="datetimeFigureOut">
              <a:rPr lang="pt-PT" smtClean="0"/>
              <a:pPr/>
              <a:t>28-08-2015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24FF-BD45-4623-96D3-BA9EE8FEC9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D5BB-7599-43DA-B33F-B212C7FC8913}" type="datetimeFigureOut">
              <a:rPr lang="pt-PT" smtClean="0"/>
              <a:pPr/>
              <a:t>28-08-2015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24FF-BD45-4623-96D3-BA9EE8FEC9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D5BB-7599-43DA-B33F-B212C7FC8913}" type="datetimeFigureOut">
              <a:rPr lang="pt-PT" smtClean="0"/>
              <a:pPr/>
              <a:t>28-08-2015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24FF-BD45-4623-96D3-BA9EE8FEC9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D5BB-7599-43DA-B33F-B212C7FC8913}" type="datetimeFigureOut">
              <a:rPr lang="pt-PT" smtClean="0"/>
              <a:pPr/>
              <a:t>28-08-2015</a:t>
            </a:fld>
            <a:endParaRPr lang="pt-PT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24FF-BD45-4623-96D3-BA9EE8FEC9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D5BB-7599-43DA-B33F-B212C7FC8913}" type="datetimeFigureOut">
              <a:rPr lang="pt-PT" smtClean="0"/>
              <a:pPr/>
              <a:t>28-08-2015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24FF-BD45-4623-96D3-BA9EE8FEC9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D5BB-7599-43DA-B33F-B212C7FC8913}" type="datetimeFigureOut">
              <a:rPr lang="pt-PT" smtClean="0"/>
              <a:pPr/>
              <a:t>28-08-2015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24FF-BD45-4623-96D3-BA9EE8FEC9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D5BB-7599-43DA-B33F-B212C7FC8913}" type="datetimeFigureOut">
              <a:rPr lang="pt-PT" smtClean="0"/>
              <a:pPr/>
              <a:t>28-08-2015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24FF-BD45-4623-96D3-BA9EE8FEC9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D5BB-7599-43DA-B33F-B212C7FC8913}" type="datetimeFigureOut">
              <a:rPr lang="pt-PT" smtClean="0"/>
              <a:pPr/>
              <a:t>28-08-2015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24FF-BD45-4623-96D3-BA9EE8FEC9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1D5BB-7599-43DA-B33F-B212C7FC8913}" type="datetimeFigureOut">
              <a:rPr lang="pt-PT" smtClean="0"/>
              <a:pPr/>
              <a:t>28-08-2015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324FF-BD45-4623-96D3-BA9EE8FEC9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87220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pt-BR" sz="3100" b="1" dirty="0">
                <a:solidFill>
                  <a:schemeClr val="bg1"/>
                </a:solidFill>
              </a:rPr>
              <a:t>Melhoria da Atenção à Saúde das Pessoas com Hipertensão e/ou Diabetes na</a:t>
            </a:r>
            <a:br>
              <a:rPr lang="pt-BR" sz="3100" b="1" dirty="0">
                <a:solidFill>
                  <a:schemeClr val="bg1"/>
                </a:solidFill>
              </a:rPr>
            </a:br>
            <a:r>
              <a:rPr lang="pt-BR" sz="3100" b="1" dirty="0">
                <a:solidFill>
                  <a:schemeClr val="bg1"/>
                </a:solidFill>
              </a:rPr>
              <a:t>Unidade Saúde da Família </a:t>
            </a:r>
            <a:r>
              <a:rPr lang="pt-BR" sz="3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Maria</a:t>
            </a:r>
            <a:r>
              <a:rPr lang="pt-BR" sz="3100" b="1" dirty="0">
                <a:solidFill>
                  <a:schemeClr val="bg1"/>
                </a:solidFill>
              </a:rPr>
              <a:t> Borges, Paes </a:t>
            </a:r>
            <a:r>
              <a:rPr lang="pt-BR" sz="3100" b="1" dirty="0" smtClean="0">
                <a:solidFill>
                  <a:schemeClr val="bg1"/>
                </a:solidFill>
              </a:rPr>
              <a:t>Landim/PI</a:t>
            </a:r>
            <a:endParaRPr lang="pt-PT" sz="1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99592" y="4365104"/>
            <a:ext cx="6400800" cy="2304256"/>
          </a:xfrm>
        </p:spPr>
        <p:txBody>
          <a:bodyPr>
            <a:normAutofit lnSpcReduction="10000"/>
          </a:bodyPr>
          <a:lstStyle/>
          <a:p>
            <a:endParaRPr lang="pt-PT" sz="2400" dirty="0" smtClean="0"/>
          </a:p>
          <a:p>
            <a:r>
              <a:rPr lang="pt-PT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Remberto Perez Carro</a:t>
            </a:r>
            <a:endParaRPr lang="pt-PT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PT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500" b="1" dirty="0" smtClean="0">
                <a:solidFill>
                  <a:schemeClr val="tx1"/>
                </a:solidFill>
              </a:rPr>
              <a:t>Orientadora:  </a:t>
            </a:r>
            <a:r>
              <a:rPr lang="pt-BR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Adrize </a:t>
            </a:r>
            <a:r>
              <a:rPr lang="pt-BR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Rutz </a:t>
            </a:r>
            <a:r>
              <a:rPr lang="pt-BR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</a:t>
            </a:r>
          </a:p>
          <a:p>
            <a:endParaRPr lang="pt-BR" sz="1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1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Pelotas, 2015</a:t>
            </a:r>
            <a:endParaRPr lang="pt-PT" sz="1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48072" y="44624"/>
            <a:ext cx="7812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endParaRPr lang="pt-BR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539750" algn="ctr">
              <a:defRPr/>
            </a:pPr>
            <a:r>
              <a:rPr lang="pt-BR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UNIVERSIDADE ABERTA DO SUS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indent="539750" algn="ctr" eaLnBrk="0" hangingPunct="0">
              <a:defRPr/>
            </a:pPr>
            <a:r>
              <a:rPr lang="pt-BR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UNIVERSIDADE FEDERAL DE PELOTAS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indent="539750" algn="ctr" eaLnBrk="0" hangingPunct="0">
              <a:defRPr/>
            </a:pPr>
            <a:r>
              <a:rPr lang="pt-BR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Especialização em Saúde da Família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indent="539750" algn="ctr" eaLnBrk="0" hangingPunct="0">
              <a:defRPr/>
            </a:pPr>
            <a:r>
              <a:rPr lang="pt-BR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Modalidade à Distância</a:t>
            </a:r>
          </a:p>
          <a:p>
            <a:pPr indent="539750" algn="ctr" eaLnBrk="0" hangingPunct="0">
              <a:defRPr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Turma nº7</a:t>
            </a:r>
            <a:endParaRPr lang="pt-BR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Indicador de cobertura</a:t>
            </a:r>
            <a:endParaRPr lang="pt-BR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algn="ctr"/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6" name="Nuvem 5"/>
          <p:cNvSpPr/>
          <p:nvPr/>
        </p:nvSpPr>
        <p:spPr>
          <a:xfrm>
            <a:off x="179512" y="1556792"/>
            <a:ext cx="3059832" cy="259228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Antes da intervenção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cobertura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hipertensos e diabéticos era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20%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3529082" y="1124744"/>
            <a:ext cx="4968552" cy="300653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Pesquisa  e rastreamento realizado na população com risco.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Busca ativa dos usuários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cadastrados.</a:t>
            </a:r>
            <a:endParaRPr lang="pt-B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Visitas domiciliares.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participação ativa de toda a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equipe.</a:t>
            </a:r>
            <a:endParaRPr lang="pt-B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 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3" name="Nuvem 12"/>
          <p:cNvSpPr/>
          <p:nvPr/>
        </p:nvSpPr>
        <p:spPr>
          <a:xfrm>
            <a:off x="2843809" y="4274158"/>
            <a:ext cx="5094494" cy="258384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cs typeface="Arial" pitchFamily="34" charset="0"/>
              </a:rPr>
              <a:t>Final da intervenção:  </a:t>
            </a:r>
            <a:r>
              <a:rPr lang="pt-BR" sz="2400" b="1" dirty="0" smtClean="0">
                <a:solidFill>
                  <a:srgbClr val="002060"/>
                </a:solidFill>
                <a:cs typeface="Arial" pitchFamily="34" charset="0"/>
              </a:rPr>
              <a:t>217 </a:t>
            </a:r>
            <a:r>
              <a:rPr lang="pt-BR" sz="2400" b="1" dirty="0" smtClean="0">
                <a:solidFill>
                  <a:srgbClr val="002060"/>
                </a:solidFill>
                <a:cs typeface="Arial" pitchFamily="34" charset="0"/>
              </a:rPr>
              <a:t>hipertensos (66,6%) e</a:t>
            </a:r>
            <a:r>
              <a:rPr lang="pt-BR" sz="2400" b="1" dirty="0" smtClean="0">
                <a:solidFill>
                  <a:srgbClr val="002060"/>
                </a:solidFill>
              </a:rPr>
              <a:t> </a:t>
            </a:r>
            <a:r>
              <a:rPr lang="pt-BR" sz="2400" b="1" dirty="0">
                <a:solidFill>
                  <a:srgbClr val="002060"/>
                </a:solidFill>
              </a:rPr>
              <a:t>205</a:t>
            </a:r>
            <a:r>
              <a:rPr lang="pt-BR" sz="2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002060"/>
                </a:solidFill>
                <a:cs typeface="Arial" pitchFamily="34" charset="0"/>
              </a:rPr>
              <a:t>diabéticos (</a:t>
            </a:r>
            <a:r>
              <a:rPr lang="pt-BR" sz="2400" b="1" dirty="0" smtClean="0">
                <a:solidFill>
                  <a:srgbClr val="002060"/>
                </a:solidFill>
              </a:rPr>
              <a:t>67,9%) cadastrados</a:t>
            </a:r>
            <a:r>
              <a:rPr lang="pt-BR" sz="2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pt-BR" sz="2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2771800" y="3577063"/>
            <a:ext cx="1224136" cy="71603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eta em curva para a esquerda 17"/>
          <p:cNvSpPr/>
          <p:nvPr/>
        </p:nvSpPr>
        <p:spPr>
          <a:xfrm>
            <a:off x="8029582" y="3753036"/>
            <a:ext cx="936104" cy="972108"/>
          </a:xfrm>
          <a:prstGeom prst="curved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sz="2200" b="1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200" b="1" cap="none" dirty="0" smtClean="0">
                <a:latin typeface="Arial" pitchFamily="34" charset="0"/>
                <a:cs typeface="Arial" pitchFamily="34" charset="0"/>
              </a:rPr>
            </a:br>
            <a:r>
              <a:rPr lang="pt-BR" sz="22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2200" b="1" dirty="0">
                <a:latin typeface="Arial" pitchFamily="34" charset="0"/>
                <a:cs typeface="Arial" pitchFamily="34" charset="0"/>
              </a:rPr>
            </a:br>
            <a:r>
              <a:rPr lang="pt-BR" sz="2200" b="1" dirty="0">
                <a:latin typeface="Arial" pitchFamily="34" charset="0"/>
                <a:cs typeface="Arial" pitchFamily="34" charset="0"/>
              </a:rPr>
              <a:t>Objetivo 1: Ampliar a cobertura aos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hipertensos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2200" b="1" dirty="0">
                <a:latin typeface="Arial" pitchFamily="34" charset="0"/>
                <a:cs typeface="Arial" pitchFamily="34" charset="0"/>
              </a:rPr>
            </a:br>
            <a:r>
              <a:rPr lang="pt-BR" sz="2200" b="1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1: 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Cadastrar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90% 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dos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Hipertensos da 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área de abrangência </a:t>
            </a:r>
            <a:br>
              <a:rPr lang="pt-BR" sz="2200" b="1" dirty="0">
                <a:latin typeface="Arial" pitchFamily="34" charset="0"/>
                <a:cs typeface="Arial" pitchFamily="34" charset="0"/>
              </a:rPr>
            </a:br>
            <a:r>
              <a:rPr lang="pt-BR" sz="2700" b="1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b="1" cap="none" dirty="0" smtClean="0">
                <a:latin typeface="Arial" pitchFamily="34" charset="0"/>
                <a:cs typeface="Arial" pitchFamily="34" charset="0"/>
              </a:rPr>
            </a:br>
            <a:r>
              <a:rPr lang="pt-BR" sz="2200" b="1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200" b="1" cap="none" dirty="0" smtClean="0">
                <a:latin typeface="Arial" pitchFamily="34" charset="0"/>
                <a:cs typeface="Arial" pitchFamily="34" charset="0"/>
              </a:rPr>
            </a:br>
            <a:endParaRPr lang="pt-B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="" xmlns:p14="http://schemas.microsoft.com/office/powerpoint/2010/main" val="2391184678"/>
              </p:ext>
            </p:extLst>
          </p:nvPr>
        </p:nvGraphicFramePr>
        <p:xfrm>
          <a:off x="683568" y="1628800"/>
          <a:ext cx="756084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508104" y="342900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217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851920" y="368741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145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267744" y="4263479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73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sz="2200" b="1" cap="none" dirty="0" smtClean="0">
                <a:latin typeface="Arial" pitchFamily="34" charset="0"/>
                <a:cs typeface="Arial" pitchFamily="34" charset="0"/>
              </a:rPr>
              <a:t>Objetivo 2: Ampliar a cobertura aos Diabéticos</a:t>
            </a:r>
            <a:br>
              <a:rPr lang="pt-BR" sz="2200" b="1" cap="none" dirty="0" smtClean="0">
                <a:latin typeface="Arial" pitchFamily="34" charset="0"/>
                <a:cs typeface="Arial" pitchFamily="34" charset="0"/>
              </a:rPr>
            </a:br>
            <a:r>
              <a:rPr lang="pt-BR" sz="2200" b="1" cap="none" dirty="0" smtClean="0">
                <a:latin typeface="Arial" pitchFamily="34" charset="0"/>
                <a:cs typeface="Arial" pitchFamily="34" charset="0"/>
              </a:rPr>
              <a:t>Meta 2.1: Cadastrar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90</a:t>
            </a:r>
            <a:r>
              <a:rPr lang="pt-BR" sz="2200" b="1" cap="none" dirty="0" smtClean="0">
                <a:latin typeface="Arial" pitchFamily="34" charset="0"/>
                <a:cs typeface="Arial" pitchFamily="34" charset="0"/>
              </a:rPr>
              <a:t>% </a:t>
            </a:r>
            <a:r>
              <a:rPr lang="pt-BR" sz="2200" b="1" cap="none" dirty="0" smtClean="0">
                <a:latin typeface="Arial" pitchFamily="34" charset="0"/>
                <a:cs typeface="Arial" pitchFamily="34" charset="0"/>
              </a:rPr>
              <a:t>dos Diabéticos da área de abrangência </a:t>
            </a:r>
            <a:br>
              <a:rPr lang="pt-BR" sz="2200" b="1" cap="none" dirty="0" smtClean="0">
                <a:latin typeface="Arial" pitchFamily="34" charset="0"/>
                <a:cs typeface="Arial" pitchFamily="34" charset="0"/>
              </a:rPr>
            </a:br>
            <a:endParaRPr lang="pt-BR" sz="22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="" xmlns:p14="http://schemas.microsoft.com/office/powerpoint/2010/main" val="3529295952"/>
              </p:ext>
            </p:extLst>
          </p:nvPr>
        </p:nvGraphicFramePr>
        <p:xfrm>
          <a:off x="683568" y="1412776"/>
          <a:ext cx="763284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5292080" y="3140968"/>
            <a:ext cx="7269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205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707904" y="3501008"/>
            <a:ext cx="7269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137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23728" y="3861048"/>
            <a:ext cx="7269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69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7" y="620688"/>
            <a:ext cx="8229600" cy="3888432"/>
          </a:xfrm>
        </p:spPr>
        <p:txBody>
          <a:bodyPr>
            <a:noAutofit/>
          </a:bodyPr>
          <a:lstStyle/>
          <a:p>
            <a:pPr algn="l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Objetivo 3: Melhorar a qualidade da atenção a Hipertensos e/ou Diabéticos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t-BR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>Meta 3.1 e 2.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Realizar exame clínico apropriado em 100% 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hipertensos e/ou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diabéticos de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acordo com 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protocolo.</a:t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>Meta 3.3 e 4.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Garantir a 100% 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hipertensos e/ou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diabéticos 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realização de exames complementares em dia de acordo com 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protocolo.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>Meta 3.5 e 6. 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Priorizar a prescrição de medicamentos da farmácia popular para 100%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aos hipertensos e diabéticos.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>Meta 3.7 e 8.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Realizar avaliação da necessidade de atendimento odontológico em 100%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aos hipertensos e diabéticos.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endParaRPr lang="pt-BR" sz="2000" dirty="0"/>
          </a:p>
        </p:txBody>
      </p:sp>
      <p:sp>
        <p:nvSpPr>
          <p:cNvPr id="3" name="Elipse 2"/>
          <p:cNvSpPr/>
          <p:nvPr/>
        </p:nvSpPr>
        <p:spPr>
          <a:xfrm>
            <a:off x="1187624" y="4077072"/>
            <a:ext cx="7272808" cy="23762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100% dos usuários com HAS (217) e DM (205) com exame </a:t>
            </a: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clínico</a:t>
            </a: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complementares,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prescrição de medicamentos,  </a:t>
            </a: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atendimento odontológico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Objetivo 4.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Melhorar a adesão de hipertensos e/ou diabéticos ao programa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Meta 4.1 e 2.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Buscar 100%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hipertensos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 diabéticos faltosos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às consultas na unidade de saúde conforme a periodicidade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recomendada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 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60" y="2793615"/>
            <a:ext cx="35544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103" y="3070634"/>
            <a:ext cx="2157917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4734"/>
            <a:ext cx="2736304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1128"/>
            <a:ext cx="7128792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43528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Objetivo 5: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Melhorar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registro das informações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Meta 5.1 e 2.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Manter ficha de acompanhamento de 100%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hipertensos e diabéticos  cadastrados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na unidade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saúde. </a:t>
            </a:r>
          </a:p>
          <a:p>
            <a:pPr marL="0" indent="0" algn="just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074" y="1913706"/>
            <a:ext cx="3767137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82491"/>
            <a:ext cx="3964460" cy="223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ipse 7"/>
          <p:cNvSpPr/>
          <p:nvPr/>
        </p:nvSpPr>
        <p:spPr>
          <a:xfrm>
            <a:off x="326069" y="4797152"/>
            <a:ext cx="3024336" cy="129614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HAS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(217) com registro adequado 100%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6250904" y="4725144"/>
            <a:ext cx="2281535" cy="136815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DM(205) 100%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com registro adequado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95536" y="1988840"/>
            <a:ext cx="331236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Antes da intervenção</a:t>
            </a:r>
          </a:p>
          <a:p>
            <a:pPr algn="ctr"/>
            <a:r>
              <a:rPr lang="pt-BR" sz="2400" dirty="0" smtClean="0"/>
              <a:t> sem ficha de acompanhamento</a:t>
            </a:r>
            <a:endParaRPr lang="pt-BR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b="1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b="1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b="1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b="1" dirty="0" smtClean="0"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t-BR" sz="27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Objetivo 6: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Mapear hipertensos e diabéticos de risco para doença cardiovascular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Meta 6.1 e 2.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Realizar estratificação do risco cardiovascular em 100% 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hipertensos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 diabéticos cadastrados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na unidade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saúde.</a:t>
            </a:r>
          </a:p>
          <a:p>
            <a:pPr marL="0" indent="0" algn="just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Ao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final da intervenção realizaram-se estratificação de risco cardiovascular para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217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usuários com HAS e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205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usuários com Diabetes atingindo a meta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em 100%. 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825"/>
            <a:ext cx="7200800" cy="136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363272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Objetivo 7.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Promover a saúde de hipertensos e diabéticos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Metas 7.1. Garantir orientação nutricional sobre alimentação saudável a 100% aos hipertensos 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Diabéticos.</a:t>
            </a:r>
          </a:p>
          <a:p>
            <a:pPr marL="0" indent="0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Meta 7.2. Garantir orientação em relação à prática regular de atividade física a 100% dos pacientes hipertensos 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Diabéticos.</a:t>
            </a:r>
          </a:p>
          <a:p>
            <a:pPr marL="0" indent="0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Meta 7.3. Garantir orientação sobre os riscos do tabagismo a 100% aos pacientes hipertensos e diabéticos.</a:t>
            </a:r>
          </a:p>
          <a:p>
            <a:pPr marL="0" indent="0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Meta 7.4. Garantir orientação sobre higiene bucal a 100% aos pacientes hipertensos 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diabéticos.</a:t>
            </a:r>
          </a:p>
          <a:p>
            <a:pPr marL="0" indent="0">
              <a:buNone/>
            </a:pPr>
            <a:endParaRPr lang="pt-BR" sz="1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2628"/>
            <a:ext cx="3548063" cy="86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37111"/>
            <a:ext cx="4896543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25081"/>
            <a:ext cx="30607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Discussão</a:t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Importância da intervenção </a:t>
            </a:r>
            <a:r>
              <a:rPr lang="pt-BR" sz="4800" dirty="0" smtClean="0"/>
              <a:t/>
            </a:r>
            <a:br>
              <a:rPr lang="pt-BR" sz="4800" dirty="0" smtClean="0"/>
            </a:br>
            <a:endParaRPr lang="pt-BR" sz="4800" dirty="0"/>
          </a:p>
        </p:txBody>
      </p:sp>
      <p:sp>
        <p:nvSpPr>
          <p:cNvPr id="4" name="Seta para baixo 3"/>
          <p:cNvSpPr/>
          <p:nvPr/>
        </p:nvSpPr>
        <p:spPr>
          <a:xfrm>
            <a:off x="1263793" y="1292141"/>
            <a:ext cx="1008112" cy="985219"/>
          </a:xfrm>
          <a:prstGeom prst="down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Seta para baixo 4"/>
          <p:cNvSpPr/>
          <p:nvPr/>
        </p:nvSpPr>
        <p:spPr>
          <a:xfrm>
            <a:off x="3995936" y="1164303"/>
            <a:ext cx="1008112" cy="684077"/>
          </a:xfrm>
          <a:prstGeom prst="down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eta para baixo 5"/>
          <p:cNvSpPr/>
          <p:nvPr/>
        </p:nvSpPr>
        <p:spPr>
          <a:xfrm>
            <a:off x="7207072" y="1164303"/>
            <a:ext cx="936104" cy="973852"/>
          </a:xfrm>
          <a:prstGeom prst="down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Arredondar Retângulo em um Canto Único 6"/>
          <p:cNvSpPr/>
          <p:nvPr/>
        </p:nvSpPr>
        <p:spPr>
          <a:xfrm>
            <a:off x="507709" y="2690872"/>
            <a:ext cx="2520280" cy="1782243"/>
          </a:xfrm>
          <a:prstGeom prst="round1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Equipe</a:t>
            </a:r>
          </a:p>
          <a:p>
            <a:pPr algn="ctr"/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Mais unida </a:t>
            </a:r>
          </a:p>
          <a:p>
            <a:pPr algn="ctr"/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Mais organizada</a:t>
            </a:r>
          </a:p>
          <a:p>
            <a:pPr algn="ctr"/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Mais capacitada  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rredondar Retângulo em um Canto Único 7"/>
          <p:cNvSpPr/>
          <p:nvPr/>
        </p:nvSpPr>
        <p:spPr>
          <a:xfrm>
            <a:off x="3347864" y="2564904"/>
            <a:ext cx="2520280" cy="367240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</a:rPr>
              <a:t>Serviço</a:t>
            </a:r>
          </a:p>
          <a:p>
            <a:pPr algn="ctr"/>
            <a:r>
              <a:rPr lang="pt-BR" sz="2400" b="1" dirty="0" smtClean="0">
                <a:solidFill>
                  <a:srgbClr val="C00000"/>
                </a:solidFill>
              </a:rPr>
              <a:t>Acolhimento </a:t>
            </a:r>
            <a:r>
              <a:rPr lang="pt-BR" sz="2400" b="1" dirty="0" smtClean="0">
                <a:solidFill>
                  <a:srgbClr val="C00000"/>
                </a:solidFill>
              </a:rPr>
              <a:t>mais </a:t>
            </a:r>
            <a:r>
              <a:rPr lang="pt-BR" sz="2400" b="1" dirty="0" smtClean="0">
                <a:solidFill>
                  <a:srgbClr val="C00000"/>
                </a:solidFill>
              </a:rPr>
              <a:t>eficaz</a:t>
            </a:r>
          </a:p>
          <a:p>
            <a:pPr algn="ctr"/>
            <a:r>
              <a:rPr lang="pt-BR" sz="2400" b="1" dirty="0" smtClean="0">
                <a:solidFill>
                  <a:srgbClr val="C00000"/>
                </a:solidFill>
              </a:rPr>
              <a:t>Agendamento adequado das consultas</a:t>
            </a:r>
          </a:p>
          <a:p>
            <a:pPr algn="ctr"/>
            <a:r>
              <a:rPr lang="pt-BR" sz="2400" b="1" dirty="0" smtClean="0">
                <a:solidFill>
                  <a:srgbClr val="C00000"/>
                </a:solidFill>
              </a:rPr>
              <a:t>Definição do papel </a:t>
            </a:r>
            <a:r>
              <a:rPr lang="pt-BR" sz="2400" b="1" dirty="0" smtClean="0">
                <a:solidFill>
                  <a:srgbClr val="C00000"/>
                </a:solidFill>
              </a:rPr>
              <a:t>de </a:t>
            </a:r>
            <a:r>
              <a:rPr lang="pt-BR" sz="2400" b="1" dirty="0" smtClean="0">
                <a:solidFill>
                  <a:srgbClr val="C00000"/>
                </a:solidFill>
              </a:rPr>
              <a:t>cada profissional</a:t>
            </a:r>
          </a:p>
          <a:p>
            <a:pPr algn="ctr"/>
            <a:endParaRPr lang="pt-BR" sz="2400" b="1" dirty="0"/>
          </a:p>
        </p:txBody>
      </p:sp>
      <p:sp>
        <p:nvSpPr>
          <p:cNvPr id="9" name="Arredondar Retângulo em um Canto Único 8"/>
          <p:cNvSpPr/>
          <p:nvPr/>
        </p:nvSpPr>
        <p:spPr>
          <a:xfrm>
            <a:off x="6228184" y="2764248"/>
            <a:ext cx="2592288" cy="2032903"/>
          </a:xfrm>
          <a:prstGeom prst="round1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Comunidade</a:t>
            </a:r>
          </a:p>
          <a:p>
            <a:pPr algn="ctr"/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Mais perto da equipe </a:t>
            </a:r>
          </a:p>
          <a:p>
            <a:pPr algn="ctr"/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Mais e melhor atendida </a:t>
            </a:r>
            <a:endParaRPr lang="pt-BR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800" dirty="0" smtClean="0"/>
              <a:t/>
            </a:r>
            <a:br>
              <a:rPr lang="pt-BR" sz="4800" dirty="0" smtClean="0"/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Discussão </a:t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Intervenção incorporada na rotina do serviço.</a:t>
            </a:r>
            <a:r>
              <a:rPr lang="pt-BR" sz="4800" dirty="0" smtClean="0"/>
              <a:t/>
            </a:r>
            <a:br>
              <a:rPr lang="pt-BR" sz="4800" dirty="0" smtClean="0"/>
            </a:br>
            <a:endParaRPr lang="pt-BR" sz="4800" dirty="0"/>
          </a:p>
        </p:txBody>
      </p:sp>
      <p:sp>
        <p:nvSpPr>
          <p:cNvPr id="4" name="Arredondar Retângulo em um Canto Único 3"/>
          <p:cNvSpPr/>
          <p:nvPr/>
        </p:nvSpPr>
        <p:spPr>
          <a:xfrm>
            <a:off x="467544" y="1844824"/>
            <a:ext cx="2917188" cy="208823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Novas informações registradas e monitoradas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6" name="Arredondar Retângulo em um Canto Único 5"/>
          <p:cNvSpPr/>
          <p:nvPr/>
        </p:nvSpPr>
        <p:spPr>
          <a:xfrm>
            <a:off x="3347864" y="4149080"/>
            <a:ext cx="2880320" cy="1872208"/>
          </a:xfrm>
          <a:prstGeom prst="round1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Divulga-se atendimentos </a:t>
            </a: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atividades educativas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eta para baixo 6"/>
          <p:cNvSpPr/>
          <p:nvPr/>
        </p:nvSpPr>
        <p:spPr>
          <a:xfrm>
            <a:off x="4211960" y="1628800"/>
            <a:ext cx="864096" cy="18722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Arredondar Retângulo em um Canto Único 7"/>
          <p:cNvSpPr/>
          <p:nvPr/>
        </p:nvSpPr>
        <p:spPr>
          <a:xfrm>
            <a:off x="6012160" y="1916832"/>
            <a:ext cx="2808312" cy="201622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Novos </a:t>
            </a: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protocolos </a:t>
            </a: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à </a:t>
            </a: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rotina do serviço  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pt-PT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Caracterização do município </a:t>
            </a:r>
            <a:r>
              <a:rPr lang="pt-P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de Paes Landim/PI</a:t>
            </a:r>
            <a:endParaRPr lang="es-E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703237"/>
            <a:ext cx="4618856" cy="4525963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q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Área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de 349,679 km²,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com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4.074 pessoas (estimada, 2014); </a:t>
            </a:r>
          </a:p>
          <a:p>
            <a:pPr>
              <a:buClr>
                <a:srgbClr val="00B0F0"/>
              </a:buClr>
              <a:buFont typeface="Wingdings" pitchFamily="2" charset="2"/>
              <a:buChar char="q"/>
            </a:pP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1 UBS urbana – 1 ESF urbana e 1 rural, 1 SAMU, 1 NASF;  </a:t>
            </a:r>
          </a:p>
          <a:p>
            <a:pPr>
              <a:buClr>
                <a:srgbClr val="00B0F0"/>
              </a:buClr>
              <a:buFont typeface="Wingdings" pitchFamily="2" charset="2"/>
              <a:buChar char="q"/>
            </a:pPr>
            <a:r>
              <a:rPr lang="pt-PT" sz="2200" b="1" dirty="0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1 pronto-socorro, 1 hospital </a:t>
            </a:r>
            <a:r>
              <a:rPr lang="pt-PT" sz="2200" b="1" dirty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de referência </a:t>
            </a:r>
            <a:r>
              <a:rPr lang="pt-PT" sz="2200" b="1" dirty="0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em Simplício Mendes a 50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km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de viagem de Paes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Landim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836712"/>
            <a:ext cx="3890578" cy="220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73016"/>
            <a:ext cx="75533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6739750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ducacaopublica.rj.gov.br/biblioteca/educacao/img/0394_clip_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05065"/>
            <a:ext cx="3744416" cy="2808312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F0"/>
                </a:solidFill>
              </a:rPr>
              <a:t>Reflexão crítica sobre </a:t>
            </a:r>
            <a:r>
              <a:rPr lang="pt-BR" b="1" dirty="0" smtClean="0">
                <a:solidFill>
                  <a:srgbClr val="00B0F0"/>
                </a:solidFill>
              </a:rPr>
              <a:t>processo </a:t>
            </a:r>
            <a:r>
              <a:rPr lang="pt-BR" b="1" dirty="0" smtClean="0">
                <a:solidFill>
                  <a:srgbClr val="00B0F0"/>
                </a:solidFill>
              </a:rPr>
              <a:t>pessoal de </a:t>
            </a:r>
            <a:r>
              <a:rPr lang="pt-BR" b="1" dirty="0" smtClean="0">
                <a:solidFill>
                  <a:srgbClr val="00B0F0"/>
                </a:solidFill>
              </a:rPr>
              <a:t>aprendizagem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>
              <a:buClr>
                <a:srgbClr val="00B0F0"/>
              </a:buClr>
              <a:buFont typeface="Wingdings" pitchFamily="2" charset="2"/>
              <a:buChar char="q"/>
            </a:pPr>
            <a:r>
              <a:rPr lang="pt-BR" dirty="0" smtClean="0"/>
              <a:t>Desenvolvimento </a:t>
            </a:r>
            <a:r>
              <a:rPr lang="pt-BR" dirty="0" smtClean="0"/>
              <a:t>do curso em relação às </a:t>
            </a:r>
            <a:r>
              <a:rPr lang="pt-BR" dirty="0" smtClean="0"/>
              <a:t>expectativas </a:t>
            </a:r>
            <a:r>
              <a:rPr lang="pt-BR" dirty="0" smtClean="0"/>
              <a:t>iniciais </a:t>
            </a:r>
            <a:endParaRPr lang="pt-BR" dirty="0" smtClean="0"/>
          </a:p>
          <a:p>
            <a:pPr>
              <a:buClr>
                <a:srgbClr val="00B0F0"/>
              </a:buClr>
              <a:buNone/>
            </a:pPr>
            <a:endParaRPr lang="pt-BR" dirty="0" smtClean="0"/>
          </a:p>
          <a:p>
            <a:pPr>
              <a:buClr>
                <a:srgbClr val="00B0F0"/>
              </a:buClr>
              <a:buFont typeface="Wingdings" pitchFamily="2" charset="2"/>
              <a:buChar char="q"/>
            </a:pPr>
            <a:r>
              <a:rPr lang="pt-BR" dirty="0" smtClean="0"/>
              <a:t>Significado </a:t>
            </a:r>
            <a:r>
              <a:rPr lang="pt-BR" dirty="0" smtClean="0"/>
              <a:t>do curso para a </a:t>
            </a:r>
            <a:r>
              <a:rPr lang="pt-BR" dirty="0" smtClean="0"/>
              <a:t>prática profissional</a:t>
            </a:r>
          </a:p>
          <a:p>
            <a:pPr>
              <a:buClr>
                <a:srgbClr val="00B0F0"/>
              </a:buClr>
              <a:buNone/>
            </a:pPr>
            <a:endParaRPr lang="pt-BR" dirty="0" smtClean="0"/>
          </a:p>
          <a:p>
            <a:pPr>
              <a:buClr>
                <a:srgbClr val="00B0F0"/>
              </a:buClr>
              <a:buFont typeface="Wingdings" pitchFamily="2" charset="2"/>
              <a:buChar char="q"/>
            </a:pPr>
            <a:r>
              <a:rPr lang="pt-BR" dirty="0" smtClean="0"/>
              <a:t>Aprendizados </a:t>
            </a:r>
            <a:r>
              <a:rPr lang="pt-BR" dirty="0" smtClean="0"/>
              <a:t>mais relevantes 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4" y="0"/>
            <a:ext cx="10306964" cy="6858000"/>
          </a:xfrm>
        </p:spPr>
      </p:pic>
    </p:spTree>
    <p:extLst>
      <p:ext uri="{BB962C8B-B14F-4D97-AF65-F5344CB8AC3E}">
        <p14:creationId xmlns="" xmlns:p14="http://schemas.microsoft.com/office/powerpoint/2010/main" val="4831245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4168" cy="6858000"/>
          </a:xfrm>
        </p:spPr>
      </p:pic>
    </p:spTree>
    <p:extLst>
      <p:ext uri="{BB962C8B-B14F-4D97-AF65-F5344CB8AC3E}">
        <p14:creationId xmlns="" xmlns:p14="http://schemas.microsoft.com/office/powerpoint/2010/main" val="112159321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 OBRIGADO !!!!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Hipertensão Arterial Sistêmica e Diabetes Mellitus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dirty="0" smtClean="0"/>
          </a:p>
          <a:p>
            <a:pPr algn="just">
              <a:buNone/>
            </a:pPr>
            <a:r>
              <a:rPr lang="pt-PT" sz="2400" dirty="0" smtClean="0"/>
              <a:t>Grande morbimortalidade e </a:t>
            </a:r>
            <a:r>
              <a:rPr lang="pt-BR" sz="2400" dirty="0" smtClean="0"/>
              <a:t>principais</a:t>
            </a:r>
            <a:r>
              <a:rPr lang="pt-PT" sz="2400" dirty="0" smtClean="0"/>
              <a:t> problemas de saúde </a:t>
            </a:r>
          </a:p>
          <a:p>
            <a:pPr algn="just">
              <a:buNone/>
            </a:pPr>
            <a:endParaRPr lang="pt-PT" sz="2400" dirty="0" smtClean="0"/>
          </a:p>
          <a:p>
            <a:pPr algn="just">
              <a:buNone/>
            </a:pPr>
            <a:endParaRPr lang="pt-PT" sz="2400" dirty="0" smtClean="0"/>
          </a:p>
          <a:p>
            <a:pPr algn="just">
              <a:buNone/>
            </a:pPr>
            <a:endParaRPr lang="pt-PT" sz="2400" dirty="0" smtClean="0"/>
          </a:p>
          <a:p>
            <a:pPr algn="just">
              <a:buNone/>
            </a:pPr>
            <a:r>
              <a:rPr lang="pt-PT" sz="2400" dirty="0" smtClean="0"/>
              <a:t>Necessidade de um acompanhamento clínico adequado e ações de prevenção e promoção.</a:t>
            </a:r>
          </a:p>
          <a:p>
            <a:pPr algn="just">
              <a:buNone/>
            </a:pPr>
            <a:endParaRPr lang="pt-PT" sz="2400" dirty="0" smtClean="0"/>
          </a:p>
          <a:p>
            <a:pPr algn="just">
              <a:buNone/>
            </a:pPr>
            <a:endParaRPr lang="pt-PT" sz="2400" dirty="0" smtClean="0"/>
          </a:p>
          <a:p>
            <a:pPr algn="just">
              <a:buNone/>
            </a:pPr>
            <a:r>
              <a:rPr lang="pt-PT" sz="2400" dirty="0" smtClean="0"/>
              <a:t>Evitar complicações e proporcionar melhor qualidade de vida os usuarios </a:t>
            </a:r>
            <a:r>
              <a:rPr lang="pt-PT" sz="1700" dirty="0" smtClean="0"/>
              <a:t>(BRASIL, 2013).</a:t>
            </a:r>
            <a:endParaRPr lang="pt-PT" sz="2400" dirty="0"/>
          </a:p>
        </p:txBody>
      </p:sp>
      <p:sp>
        <p:nvSpPr>
          <p:cNvPr id="7" name="Seta em curva para baixo 6"/>
          <p:cNvSpPr/>
          <p:nvPr/>
        </p:nvSpPr>
        <p:spPr>
          <a:xfrm>
            <a:off x="3491880" y="2204864"/>
            <a:ext cx="1080120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Seta em curva para a esquerda 8"/>
          <p:cNvSpPr/>
          <p:nvPr/>
        </p:nvSpPr>
        <p:spPr>
          <a:xfrm>
            <a:off x="4139952" y="3429000"/>
            <a:ext cx="432048" cy="3600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0" name="Seta em curva para a direita 9"/>
          <p:cNvSpPr/>
          <p:nvPr/>
        </p:nvSpPr>
        <p:spPr>
          <a:xfrm>
            <a:off x="3347864" y="3429000"/>
            <a:ext cx="504056" cy="3600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Seta para baixo 10"/>
          <p:cNvSpPr/>
          <p:nvPr/>
        </p:nvSpPr>
        <p:spPr>
          <a:xfrm>
            <a:off x="3995936" y="4653136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 para cima e para baixo 11"/>
          <p:cNvSpPr/>
          <p:nvPr/>
        </p:nvSpPr>
        <p:spPr>
          <a:xfrm>
            <a:off x="3995936" y="3717032"/>
            <a:ext cx="72008" cy="21602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1506" name="Picture 2" descr="http://www.jornalsc.com/img/detail/2183-encontro-orienta-hipertensos-e-diabetic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578" y="0"/>
            <a:ext cx="2286422" cy="13760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pt-BR" sz="5800" b="1" dirty="0"/>
              <a:t>Unidade Saúde da Família Maria Borges, Paes Landim/PI</a:t>
            </a:r>
            <a:endParaRPr lang="pt-PT" sz="5800" b="1" dirty="0" smtClean="0">
              <a:latin typeface="Arial" pitchFamily="34" charset="0"/>
              <a:cs typeface="Arial" pitchFamily="34" charset="0"/>
            </a:endParaRPr>
          </a:p>
          <a:p>
            <a:endParaRPr lang="pt-PT" sz="2400" dirty="0" smtClean="0"/>
          </a:p>
          <a:p>
            <a:endParaRPr lang="pt-PT" sz="2400" dirty="0" smtClean="0"/>
          </a:p>
          <a:p>
            <a:endParaRPr lang="pt-PT" sz="2400" dirty="0" smtClean="0"/>
          </a:p>
          <a:p>
            <a:endParaRPr lang="pt-PT" sz="2400" dirty="0" smtClean="0"/>
          </a:p>
          <a:p>
            <a:endParaRPr lang="pt-PT" sz="2400" dirty="0" smtClean="0"/>
          </a:p>
          <a:p>
            <a:pPr>
              <a:buNone/>
            </a:pPr>
            <a:endParaRPr lang="pt-PT" sz="2400" dirty="0" smtClean="0"/>
          </a:p>
          <a:p>
            <a:endParaRPr lang="pt-PT" sz="2400" dirty="0" smtClean="0"/>
          </a:p>
          <a:p>
            <a:endParaRPr lang="pt-PT" sz="2400" dirty="0" smtClean="0"/>
          </a:p>
          <a:p>
            <a:endParaRPr lang="pt-PT" sz="2400" dirty="0" smtClean="0"/>
          </a:p>
          <a:p>
            <a:endParaRPr lang="pt-PT" sz="2400" dirty="0" smtClean="0"/>
          </a:p>
          <a:p>
            <a:endParaRPr lang="pt-PT" sz="2400" dirty="0" smtClean="0"/>
          </a:p>
          <a:p>
            <a:endParaRPr lang="pt-PT" sz="2400" dirty="0" smtClean="0"/>
          </a:p>
          <a:p>
            <a:endParaRPr lang="pt-PT" sz="2400" dirty="0" smtClean="0"/>
          </a:p>
          <a:p>
            <a:endParaRPr lang="pt-PT" sz="2400" dirty="0" smtClean="0"/>
          </a:p>
          <a:p>
            <a:endParaRPr lang="pt-PT" sz="2400" dirty="0" smtClean="0"/>
          </a:p>
          <a:p>
            <a:endParaRPr lang="pt-PT" sz="2400" dirty="0" smtClean="0"/>
          </a:p>
          <a:p>
            <a:endParaRPr lang="pt-PT" sz="2400" dirty="0" smtClean="0"/>
          </a:p>
          <a:p>
            <a:endParaRPr lang="pt-PT" sz="2400" dirty="0" smtClean="0"/>
          </a:p>
          <a:p>
            <a:endParaRPr lang="pt-PT" sz="2400" dirty="0" smtClean="0"/>
          </a:p>
          <a:p>
            <a:endParaRPr lang="pt-PT" sz="2400" dirty="0" smtClean="0"/>
          </a:p>
          <a:p>
            <a:endParaRPr lang="pt-PT" sz="2400" dirty="0" smtClean="0"/>
          </a:p>
          <a:p>
            <a:endParaRPr lang="pt-PT" sz="2400" dirty="0" smtClean="0"/>
          </a:p>
          <a:p>
            <a:endParaRPr lang="pt-PT" sz="2400" dirty="0" smtClean="0"/>
          </a:p>
          <a:p>
            <a:endParaRPr lang="pt-PT" sz="2400" dirty="0" smtClean="0"/>
          </a:p>
          <a:p>
            <a:endParaRPr lang="pt-PT" sz="2400" dirty="0" smtClean="0"/>
          </a:p>
          <a:p>
            <a:endParaRPr lang="pt-PT" sz="2400" dirty="0" smtClean="0"/>
          </a:p>
          <a:p>
            <a:endParaRPr lang="pt-PT" sz="2400" dirty="0" smtClean="0"/>
          </a:p>
          <a:p>
            <a:endParaRPr lang="pt-PT" sz="2400" dirty="0" smtClean="0"/>
          </a:p>
          <a:p>
            <a:endParaRPr lang="pt-PT" sz="2400" b="1" dirty="0" smtClean="0"/>
          </a:p>
          <a:p>
            <a:r>
              <a:rPr lang="es-ES" sz="5100" b="1" dirty="0">
                <a:ea typeface="Calibri"/>
                <a:cs typeface="Times New Roman"/>
              </a:rPr>
              <a:t>326</a:t>
            </a:r>
            <a:r>
              <a:rPr lang="pt-PT" sz="5100" b="1" dirty="0" smtClean="0">
                <a:latin typeface="Arial" pitchFamily="34" charset="0"/>
                <a:cs typeface="Arial" pitchFamily="34" charset="0"/>
              </a:rPr>
              <a:t> hipertensos e </a:t>
            </a:r>
            <a:r>
              <a:rPr lang="es-ES" sz="5100" b="1" dirty="0">
                <a:ea typeface="Calibri"/>
                <a:cs typeface="Times New Roman"/>
              </a:rPr>
              <a:t>302</a:t>
            </a:r>
            <a:r>
              <a:rPr lang="pt-PT" sz="5100" b="1" dirty="0" smtClean="0">
                <a:latin typeface="Arial" pitchFamily="34" charset="0"/>
                <a:cs typeface="Arial" pitchFamily="34" charset="0"/>
              </a:rPr>
              <a:t> diabeticos na área adscrita da equipe.</a:t>
            </a:r>
          </a:p>
          <a:p>
            <a:endParaRPr lang="pt-PT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uxograma: Processo alternativo 8"/>
          <p:cNvSpPr/>
          <p:nvPr/>
        </p:nvSpPr>
        <p:spPr>
          <a:xfrm>
            <a:off x="755576" y="2924944"/>
            <a:ext cx="2448272" cy="10081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ESF</a:t>
            </a:r>
            <a:endParaRPr lang="pt-P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luxograma: Processo alternativo 9"/>
          <p:cNvSpPr/>
          <p:nvPr/>
        </p:nvSpPr>
        <p:spPr>
          <a:xfrm>
            <a:off x="683568" y="4221088"/>
            <a:ext cx="2520280" cy="10801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regular</a:t>
            </a:r>
            <a:endParaRPr lang="pt-P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luxograma: Processo alternativo 10"/>
          <p:cNvSpPr/>
          <p:nvPr/>
        </p:nvSpPr>
        <p:spPr>
          <a:xfrm>
            <a:off x="755576" y="1700808"/>
            <a:ext cx="2448272" cy="9361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Urbana</a:t>
            </a:r>
            <a:endParaRPr lang="pt-P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luxograma: Fita perfurada 11"/>
          <p:cNvSpPr/>
          <p:nvPr/>
        </p:nvSpPr>
        <p:spPr>
          <a:xfrm>
            <a:off x="3491880" y="1556792"/>
            <a:ext cx="2808312" cy="187220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consultório médico </a:t>
            </a:r>
            <a:endParaRPr lang="pt-P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uxograma: Fita perfurada 12"/>
          <p:cNvSpPr/>
          <p:nvPr/>
        </p:nvSpPr>
        <p:spPr>
          <a:xfrm>
            <a:off x="3563888" y="3356992"/>
            <a:ext cx="2736304" cy="144016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Consultório Odontológico</a:t>
            </a:r>
            <a:endParaRPr lang="pt-P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uxograma: Fita perfurada 13"/>
          <p:cNvSpPr/>
          <p:nvPr/>
        </p:nvSpPr>
        <p:spPr>
          <a:xfrm>
            <a:off x="3635896" y="4797152"/>
            <a:ext cx="2664296" cy="86409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smtClean="0">
                <a:solidFill>
                  <a:schemeClr val="tx1"/>
                </a:solidFill>
              </a:rPr>
              <a:t>Sala de curativos</a:t>
            </a:r>
            <a:endParaRPr lang="pt-PT" sz="2800" dirty="0">
              <a:solidFill>
                <a:schemeClr val="tx1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588224" y="1700808"/>
            <a:ext cx="2304256" cy="936104"/>
          </a:xfrm>
          <a:prstGeom prst="roundRect">
            <a:avLst>
              <a:gd name="adj" fmla="val 12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>
              <a:solidFill>
                <a:schemeClr val="tx1"/>
              </a:solidFill>
            </a:endParaRPr>
          </a:p>
          <a:p>
            <a:pPr algn="ctr"/>
            <a:r>
              <a:rPr lang="pt-P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Sala de vacina</a:t>
            </a:r>
          </a:p>
          <a:p>
            <a:pPr algn="ctr"/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732240" y="2924944"/>
            <a:ext cx="216024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Farmácia </a:t>
            </a:r>
            <a:endParaRPr lang="pt-P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804248" y="4149080"/>
            <a:ext cx="216024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Recepção</a:t>
            </a:r>
            <a:endParaRPr lang="pt-P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Antes da intervenção...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9" name="Elipse 8"/>
          <p:cNvSpPr/>
          <p:nvPr/>
        </p:nvSpPr>
        <p:spPr>
          <a:xfrm>
            <a:off x="5724128" y="1772816"/>
            <a:ext cx="3179921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/>
              <a:t>Baixa adesão</a:t>
            </a:r>
            <a:endParaRPr lang="pt-PT" sz="2800" b="1" dirty="0"/>
          </a:p>
        </p:txBody>
      </p:sp>
      <p:sp>
        <p:nvSpPr>
          <p:cNvPr id="10" name="Elipse 9"/>
          <p:cNvSpPr/>
          <p:nvPr/>
        </p:nvSpPr>
        <p:spPr>
          <a:xfrm>
            <a:off x="395536" y="2276872"/>
            <a:ext cx="3520627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/>
              <a:t>Baixa cobertura</a:t>
            </a:r>
            <a:endParaRPr lang="pt-PT" sz="2800" b="1" dirty="0"/>
          </a:p>
        </p:txBody>
      </p:sp>
      <p:sp>
        <p:nvSpPr>
          <p:cNvPr id="11" name="Elipse 10"/>
          <p:cNvSpPr/>
          <p:nvPr/>
        </p:nvSpPr>
        <p:spPr>
          <a:xfrm>
            <a:off x="5580112" y="3501008"/>
            <a:ext cx="3293490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/>
              <a:t>Registros insuficientes</a:t>
            </a:r>
            <a:endParaRPr lang="pt-PT" sz="2800" b="1" dirty="0"/>
          </a:p>
        </p:txBody>
      </p:sp>
      <p:sp>
        <p:nvSpPr>
          <p:cNvPr id="12" name="Elipse 11"/>
          <p:cNvSpPr/>
          <p:nvPr/>
        </p:nvSpPr>
        <p:spPr>
          <a:xfrm>
            <a:off x="323528" y="3861048"/>
            <a:ext cx="446449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/>
              <a:t>Acompanhamento inadequado</a:t>
            </a:r>
            <a:endParaRPr lang="pt-PT" sz="2800" b="1" dirty="0"/>
          </a:p>
        </p:txBody>
      </p:sp>
      <p:sp>
        <p:nvSpPr>
          <p:cNvPr id="13" name="Elipse 12"/>
          <p:cNvSpPr/>
          <p:nvPr/>
        </p:nvSpPr>
        <p:spPr>
          <a:xfrm>
            <a:off x="3203848" y="5057800"/>
            <a:ext cx="4235380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/>
              <a:t>Falta de monitoramento</a:t>
            </a:r>
            <a:endParaRPr lang="pt-PT" sz="2800" b="1" dirty="0"/>
          </a:p>
        </p:txBody>
      </p:sp>
      <p:sp>
        <p:nvSpPr>
          <p:cNvPr id="15" name="Elipse 14"/>
          <p:cNvSpPr/>
          <p:nvPr/>
        </p:nvSpPr>
        <p:spPr>
          <a:xfrm>
            <a:off x="2843808" y="1052736"/>
            <a:ext cx="3293490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/>
              <a:t>Ausência de protocolo</a:t>
            </a:r>
            <a:endParaRPr lang="pt-PT" sz="2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pt-PT" sz="3200" b="1" dirty="0" smtClean="0"/>
              <a:t>Objetivo Geral</a:t>
            </a:r>
            <a:endParaRPr lang="pt-PT" sz="3200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172819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Melhoria da Atenção à Saúde das Pessoas com Hipertensão e/ou Diabetes 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 Unidade 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Saúde da Família Maria Borges, Paes Landim/PI.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 smtClean="0">
                <a:solidFill>
                  <a:srgbClr val="00B0F0"/>
                </a:solidFill>
              </a:rPr>
              <a:t>Metodologia</a:t>
            </a:r>
            <a:endParaRPr lang="pt-PT" sz="2800" b="1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073427"/>
          </a:xfrm>
        </p:spPr>
        <p:txBody>
          <a:bodyPr>
            <a:normAutofit/>
          </a:bodyPr>
          <a:lstStyle/>
          <a:p>
            <a:r>
              <a:rPr lang="pt-P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Trata-se de uma intervenção realizada na UBS Maria </a:t>
            </a:r>
            <a:r>
              <a:rPr lang="pt-P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Borges, Paes </a:t>
            </a:r>
            <a:r>
              <a:rPr lang="pt-P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Landim/PI, </a:t>
            </a:r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durante 12 semanas.</a:t>
            </a:r>
          </a:p>
          <a:p>
            <a:pPr algn="ctr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Ações</a:t>
            </a:r>
          </a:p>
          <a:p>
            <a:pPr>
              <a:buFont typeface="Wingdings" pitchFamily="2" charset="2"/>
              <a:buChar char="v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Capacitação da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equipe;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Acolhimento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;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Rastreamento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população maior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20 anos;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Realização de exames clínicos e complementares;</a:t>
            </a:r>
          </a:p>
          <a:p>
            <a:pPr>
              <a:buFont typeface="Wingdings" pitchFamily="2" charset="2"/>
              <a:buChar char="v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Orientações à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população sobre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importância sobre a HAS 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DM;</a:t>
            </a:r>
          </a:p>
          <a:p>
            <a:pPr>
              <a:buFont typeface="Wingdings" pitchFamily="2" charset="2"/>
              <a:buChar char="v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Registro adequado;</a:t>
            </a:r>
          </a:p>
          <a:p>
            <a:pPr>
              <a:buFont typeface="Wingdings" pitchFamily="2" charset="2"/>
              <a:buChar char="v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Monitoramento quinzenalmente do cadastro de hipertensos 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diabético;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Busca ativa de faltosos.</a:t>
            </a:r>
          </a:p>
          <a:p>
            <a:pPr marL="0" indent="0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sz="2400" dirty="0" smtClean="0"/>
          </a:p>
          <a:p>
            <a:pPr>
              <a:buFont typeface="Wingdings" pitchFamily="2" charset="2"/>
              <a:buChar char="q"/>
            </a:pPr>
            <a:endParaRPr lang="pt-PT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Logística </a:t>
            </a:r>
            <a:endParaRPr lang="pt-PT" sz="28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600200"/>
            <a:ext cx="8446313" cy="4525963"/>
          </a:xfrm>
        </p:spPr>
        <p:txBody>
          <a:bodyPr/>
          <a:lstStyle/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5" name="Retângulo com Canto Diagonal Aparado 4"/>
          <p:cNvSpPr/>
          <p:nvPr/>
        </p:nvSpPr>
        <p:spPr>
          <a:xfrm>
            <a:off x="456511" y="1772816"/>
            <a:ext cx="3240360" cy="122413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Preenchimento e monitoramento da ficha de acompanhamento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com Canto Diagonal Aparado 5"/>
          <p:cNvSpPr/>
          <p:nvPr/>
        </p:nvSpPr>
        <p:spPr>
          <a:xfrm>
            <a:off x="3984903" y="1988840"/>
            <a:ext cx="2304256" cy="100811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Busca ativa dos faltosos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com Canto Diagonal Aparado 7"/>
          <p:cNvSpPr/>
          <p:nvPr/>
        </p:nvSpPr>
        <p:spPr>
          <a:xfrm>
            <a:off x="6660232" y="1988840"/>
            <a:ext cx="2160240" cy="100811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Palestras educativas 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com Canto Diagonal Aparado 8"/>
          <p:cNvSpPr/>
          <p:nvPr/>
        </p:nvSpPr>
        <p:spPr>
          <a:xfrm>
            <a:off x="467544" y="3573016"/>
            <a:ext cx="3312368" cy="100811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Agendamento das consultas priorizando os de maior risco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com Canto Diagonal Aparado 9"/>
          <p:cNvSpPr/>
          <p:nvPr/>
        </p:nvSpPr>
        <p:spPr>
          <a:xfrm>
            <a:off x="4067944" y="3429000"/>
            <a:ext cx="2232248" cy="122413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Informação à comunidade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com Canto Diagonal Aparado 10"/>
          <p:cNvSpPr/>
          <p:nvPr/>
        </p:nvSpPr>
        <p:spPr>
          <a:xfrm>
            <a:off x="6516216" y="3212976"/>
            <a:ext cx="2459305" cy="1512168"/>
          </a:xfrm>
          <a:prstGeom prst="snip2DiagRect">
            <a:avLst>
              <a:gd name="adj1" fmla="val 0"/>
              <a:gd name="adj2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Orientação nas consultas e visitas domiciliares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rredondar Retângulo em um Canto Diagonal 11"/>
          <p:cNvSpPr/>
          <p:nvPr/>
        </p:nvSpPr>
        <p:spPr>
          <a:xfrm>
            <a:off x="827584" y="5157192"/>
            <a:ext cx="7776864" cy="57606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Capacitação da equipe utilizando o  protocolo de atendimento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1608" cy="1143000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Objetivos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, Metas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42656"/>
            <a:ext cx="4139952" cy="321727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42656"/>
            <a:ext cx="3528392" cy="321727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1921</TotalTime>
  <Words>722</Words>
  <Application>Microsoft Office PowerPoint</Application>
  <PresentationFormat>Apresentação na tela (4:3)</PresentationFormat>
  <Paragraphs>187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Melhoria da Atenção à Saúde das Pessoas com Hipertensão e/ou Diabetes na Unidade Saúde da Família Maria Borges, Paes Landim/PI</vt:lpstr>
      <vt:lpstr>Caracterização do município de Paes Landim/PI</vt:lpstr>
      <vt:lpstr>Slide 3</vt:lpstr>
      <vt:lpstr>Slide 4</vt:lpstr>
      <vt:lpstr>Antes da intervenção... </vt:lpstr>
      <vt:lpstr>Objetivo Geral</vt:lpstr>
      <vt:lpstr>Metodologia</vt:lpstr>
      <vt:lpstr>Logística </vt:lpstr>
      <vt:lpstr>Objetivos, Metas e Resultados </vt:lpstr>
      <vt:lpstr>Resultados  Indicador de cobertura</vt:lpstr>
      <vt:lpstr>  Objetivo 1: Ampliar a cobertura aos hipertensos Meta 1: Cadastrar 90% dos Hipertensos da área de abrangência    </vt:lpstr>
      <vt:lpstr>Objetivo 2: Ampliar a cobertura aos Diabéticos Meta 2.1: Cadastrar 90% dos Diabéticos da área de abrangência  </vt:lpstr>
      <vt:lpstr>Objetivo 3: Melhorar a qualidade da atenção a Hipertensos e/ou Diabéticos.  Meta 3.1 e 2. Realizar exame clínico apropriado em 100% a hipertensos e/ou diabéticos de acordo com o protocolo. Meta 3.3 e 4. Garantir a 100% a hipertensos e/ou diabéticos a realização de exames complementares em dia de acordo com o protocolo.  Meta 3.5 e 6.  Priorizar a prescrição de medicamentos da farmácia popular para 100% aos hipertensos e diabéticos.  Meta 3.7 e 8. Realizar avaliação da necessidade de atendimento odontológico em 100% aos hipertensos e diabéticos.    </vt:lpstr>
      <vt:lpstr>Slide 14</vt:lpstr>
      <vt:lpstr> </vt:lpstr>
      <vt:lpstr>     </vt:lpstr>
      <vt:lpstr> </vt:lpstr>
      <vt:lpstr>Discussão Importância da intervenção  </vt:lpstr>
      <vt:lpstr> Discussão  Intervenção incorporada na rotina do serviço. </vt:lpstr>
      <vt:lpstr>Reflexão crítica sobre processo pessoal de aprendizagem</vt:lpstr>
      <vt:lpstr>Slide 21</vt:lpstr>
      <vt:lpstr>Slide 22</vt:lpstr>
      <vt:lpstr>MUITO OBRIGADO !!!!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 de terminação de curso para  estrategia de saúde da familia</dc:title>
  <dc:creator>HP</dc:creator>
  <cp:lastModifiedBy>Adrize</cp:lastModifiedBy>
  <cp:revision>208</cp:revision>
  <dcterms:created xsi:type="dcterms:W3CDTF">2015-03-18T17:27:39Z</dcterms:created>
  <dcterms:modified xsi:type="dcterms:W3CDTF">2015-08-28T16:02:15Z</dcterms:modified>
</cp:coreProperties>
</file>