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58" r:id="rId4"/>
    <p:sldId id="259" r:id="rId5"/>
    <p:sldId id="293" r:id="rId6"/>
    <p:sldId id="260" r:id="rId7"/>
    <p:sldId id="262" r:id="rId8"/>
    <p:sldId id="267" r:id="rId9"/>
    <p:sldId id="315" r:id="rId10"/>
    <p:sldId id="268" r:id="rId11"/>
    <p:sldId id="300" r:id="rId12"/>
    <p:sldId id="272" r:id="rId13"/>
    <p:sldId id="301" r:id="rId14"/>
    <p:sldId id="302" r:id="rId15"/>
    <p:sldId id="304" r:id="rId16"/>
    <p:sldId id="303" r:id="rId17"/>
    <p:sldId id="305" r:id="rId18"/>
    <p:sldId id="306" r:id="rId19"/>
    <p:sldId id="274" r:id="rId20"/>
    <p:sldId id="307" r:id="rId21"/>
    <p:sldId id="308" r:id="rId22"/>
    <p:sldId id="309" r:id="rId23"/>
    <p:sldId id="310" r:id="rId24"/>
    <p:sldId id="311" r:id="rId25"/>
    <p:sldId id="313" r:id="rId26"/>
    <p:sldId id="314" r:id="rId27"/>
    <p:sldId id="316" r:id="rId28"/>
    <p:sldId id="297" r:id="rId29"/>
    <p:sldId id="317" r:id="rId30"/>
    <p:sldId id="318" r:id="rId31"/>
    <p:sldId id="295" r:id="rId32"/>
    <p:sldId id="319" r:id="rId33"/>
    <p:sldId id="320" r:id="rId34"/>
    <p:sldId id="283" r:id="rId35"/>
    <p:sldId id="285" r:id="rId36"/>
    <p:sldId id="322" r:id="rId37"/>
    <p:sldId id="321" r:id="rId38"/>
    <p:sldId id="326" r:id="rId39"/>
    <p:sldId id="325" r:id="rId40"/>
    <p:sldId id="324" r:id="rId41"/>
    <p:sldId id="323" r:id="rId42"/>
    <p:sldId id="287" r:id="rId43"/>
    <p:sldId id="289" r:id="rId44"/>
    <p:sldId id="290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ilton\Desktop\Tarefas%20para%20dar%20feedback\Tarefas%20para%20postar\Renan%20-%20Planilha%2013%20pn%20nova%20corrigid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layout>
                <c:manualLayout>
                  <c:x val="-2.5195613185836504E-3"/>
                  <c:y val="1.2929981266798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4830634509177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0.89473684210526339</c:v>
                </c:pt>
                <c:pt idx="1">
                  <c:v>0.94736842105263097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83456"/>
        <c:axId val="33887360"/>
      </c:barChart>
      <c:catAx>
        <c:axId val="3328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887360"/>
        <c:crosses val="autoZero"/>
        <c:auto val="1"/>
        <c:lblAlgn val="ctr"/>
        <c:lblOffset val="100"/>
        <c:noMultiLvlLbl val="0"/>
      </c:catAx>
      <c:valAx>
        <c:axId val="338873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283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7C40-D04E-46EA-A8C3-653E6A922C3E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6EB1-30F8-40A3-A33A-A6B5881C775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C9FE-CA00-4283-BDC7-5A2DAAD81829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FA9E-60E3-4DD6-81EA-160A6E5EE6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6FD0-84C0-4DB7-A527-5FD97667908F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2BCD-DA84-45A4-9E92-BFB8F2B3833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B9A2-D809-49FB-8161-156FC923CC1B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D902-8738-4EA7-8B00-BF8B072A62F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C6AF-E0E3-46A1-973E-D9C78EC0345F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D1EC6-0B29-4C7A-9467-34880E8DBC7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95D1-28A5-4596-8548-4C3080A74BAC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CF99-CC04-4CFD-B12E-E9911C3994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E344-61B5-41C1-8BC9-C82E8966286D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A703-6403-4783-8B2E-01577FD0243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F19B-83AC-4EE7-A794-7BFE9416CC9D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FAFF-DBD7-46FE-853A-5D5FDD13429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9B71-0841-49FA-B351-B14FB3B271C5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D05-7959-4A45-9524-7BF622394B2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CA1B8-982A-4F37-8FDA-0A3FBAD59C20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8349-A4D8-4A10-943C-2FF2F802344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67F1-8AAB-4C66-BE1D-1714DE39FFF3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5ED2-A723-4A3B-8C51-CD7997BD3A8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DC28E9-9228-40F9-B3F7-3043CA9EF0F2}" type="datetimeFigureOut">
              <a:rPr lang="pt-BR"/>
              <a:pPr>
                <a:defRPr/>
              </a:pPr>
              <a:t>25/01/2015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A4C7D-56F2-4431-9932-18ACF56D2C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3"/>
          <p:cNvSpPr txBox="1">
            <a:spLocks noChangeArrowheads="1"/>
          </p:cNvSpPr>
          <p:nvPr/>
        </p:nvSpPr>
        <p:spPr bwMode="auto">
          <a:xfrm>
            <a:off x="2214563" y="285750"/>
            <a:ext cx="46005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latin typeface="Arial" charset="0"/>
              </a:rPr>
              <a:t>UNIVERSIDADE FEDERAL DE PELOTAS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UNIVERSIDADE ABERTA </a:t>
            </a:r>
            <a:r>
              <a:rPr lang="pt-BR" b="1" dirty="0" smtClean="0">
                <a:latin typeface="Arial" charset="0"/>
              </a:rPr>
              <a:t> DO </a:t>
            </a:r>
            <a:r>
              <a:rPr lang="pt-BR" b="1" dirty="0">
                <a:latin typeface="Arial" charset="0"/>
              </a:rPr>
              <a:t>SUS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Faculdade de Medicina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Especialização em Saúde da Família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Turma VI</a:t>
            </a:r>
            <a:endParaRPr lang="pt-BR" dirty="0">
              <a:latin typeface="Arial" charset="0"/>
            </a:endParaRPr>
          </a:p>
        </p:txBody>
      </p:sp>
      <p:sp>
        <p:nvSpPr>
          <p:cNvPr id="2051" name="Retângulo 66"/>
          <p:cNvSpPr>
            <a:spLocks noChangeArrowheads="1"/>
          </p:cNvSpPr>
          <p:nvPr/>
        </p:nvSpPr>
        <p:spPr bwMode="auto">
          <a:xfrm>
            <a:off x="3779912" y="2060848"/>
            <a:ext cx="1362447" cy="1211014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2" name="Retângulo 5"/>
          <p:cNvSpPr>
            <a:spLocks noChangeArrowheads="1"/>
          </p:cNvSpPr>
          <p:nvPr/>
        </p:nvSpPr>
        <p:spPr bwMode="auto">
          <a:xfrm>
            <a:off x="683568" y="2947988"/>
            <a:ext cx="777686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Melhoria da Atenção ao Pré-Natal e Puerpério na Unidade Básica de Saúde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Eduwiges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Gonçalves Costa, União - PI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 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 </a:t>
            </a:r>
            <a:endParaRPr lang="pt-BR" sz="20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3" name="Retângulo 8"/>
          <p:cNvSpPr>
            <a:spLocks noChangeArrowheads="1"/>
          </p:cNvSpPr>
          <p:nvPr/>
        </p:nvSpPr>
        <p:spPr bwMode="auto">
          <a:xfrm>
            <a:off x="1691680" y="5661248"/>
            <a:ext cx="58098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 smtClean="0">
                <a:latin typeface="Arial" charset="0"/>
              </a:rPr>
              <a:t>Orientador:  AILTON GOMES BRANT </a:t>
            </a:r>
            <a:endParaRPr lang="pt-BR" sz="1600" dirty="0">
              <a:latin typeface="Arial" charset="0"/>
            </a:endParaRPr>
          </a:p>
        </p:txBody>
      </p:sp>
      <p:sp>
        <p:nvSpPr>
          <p:cNvPr id="2054" name="Retângulo 9"/>
          <p:cNvSpPr>
            <a:spLocks noChangeArrowheads="1"/>
          </p:cNvSpPr>
          <p:nvPr/>
        </p:nvSpPr>
        <p:spPr bwMode="auto">
          <a:xfrm>
            <a:off x="2267744" y="6309320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Arial" charset="0"/>
              </a:rPr>
              <a:t>Teresina, 2015</a:t>
            </a:r>
          </a:p>
        </p:txBody>
      </p:sp>
      <p:sp>
        <p:nvSpPr>
          <p:cNvPr id="2055" name="Retângulo 10"/>
          <p:cNvSpPr>
            <a:spLocks noChangeArrowheads="1"/>
          </p:cNvSpPr>
          <p:nvPr/>
        </p:nvSpPr>
        <p:spPr bwMode="auto">
          <a:xfrm>
            <a:off x="2339752" y="4653136"/>
            <a:ext cx="482453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RENAN GONÇALVES BESSA</a:t>
            </a:r>
            <a:endParaRPr lang="pt-BR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" y="115888"/>
            <a:ext cx="7620000" cy="838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545138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Relativos ao objetivo 1: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Ampliar a cobertura de Pré-natal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Meta 1.1: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Alcançar 100% de cobertura das gestantes cadastradas no Programa de Pré-natal da unidade de saúde</a:t>
            </a: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14341" name="Retângulo 5"/>
          <p:cNvSpPr>
            <a:spLocks noChangeArrowheads="1"/>
          </p:cNvSpPr>
          <p:nvPr/>
        </p:nvSpPr>
        <p:spPr bwMode="auto">
          <a:xfrm>
            <a:off x="2123728" y="5733256"/>
            <a:ext cx="52565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7463" algn="just"/>
            <a:r>
              <a:rPr lang="pt-BR" sz="1400" dirty="0">
                <a:solidFill>
                  <a:srgbClr val="000000"/>
                </a:solidFill>
                <a:latin typeface="Arial" charset="0"/>
              </a:rPr>
              <a:t>Figura 1: Proporção de gestantes cadastradas no </a:t>
            </a:r>
            <a:r>
              <a:rPr lang="pt-BR" sz="1400" dirty="0" smtClean="0">
                <a:solidFill>
                  <a:srgbClr val="000000"/>
                </a:solidFill>
                <a:latin typeface="Arial" charset="0"/>
              </a:rPr>
              <a:t>programa de pré natal.</a:t>
            </a:r>
            <a:endParaRPr lang="pt-BR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195736" y="2780928"/>
          <a:ext cx="5040560" cy="294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392488" cy="1143000"/>
          </a:xfrm>
        </p:spPr>
        <p:txBody>
          <a:bodyPr/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1728191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Relativos ao objetivo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ao pré-natal realizado na Unidade de Saúde;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a 100% das gestantes o ingresso no Programa de Pré-Natal no primeiro trimestre de gestação;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12976"/>
            <a:ext cx="4714875" cy="27051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07704" y="5967137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2: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ingresso no Programa de Pré-Natal no primeiro trimestre de gestação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.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576064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267744" y="5507940"/>
            <a:ext cx="48965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t-B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Figura 3</a:t>
            </a:r>
            <a:r>
              <a:rPr lang="pt-B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Proporção de gestantes com pelo menos um exame ginecológico por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trimestre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390" name="Gráfico 1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797968" cy="265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0" y="980728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</a:rPr>
              <a:t>Meta 2.2: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pelo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menos um exame ginecológico por trimestre em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2980928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pelo menos um exame de mamas em 100% das gestantes;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Indicador 2.3: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gestantes com pelo menos um exame das mamas durante o pré-natal.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Atingimos em todos os três meses de intervenção 100% do grupo alvo.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251520" y="33338"/>
            <a:ext cx="7978080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2448619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2.4: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Garantir a 100% das gestantes a solicitação de exames.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Indicador 2.4: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gestantes com solicitação de exames laboratoriais de acordo com o protocolo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Foram alcançados 100% das solicitações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0" y="3789040"/>
            <a:ext cx="8820472" cy="259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Meta 2.5: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Garantir a 100% das gestantes a prescrição de suplementação de Sulfato Ferroso e Ácido Fólico conforme protocolo.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Foi prescrito para 100% das gestantes o Sulfato Ferroso e o Ácido Fólico.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611560" y="7938"/>
            <a:ext cx="7625978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1152475"/>
          </a:xfrm>
        </p:spPr>
        <p:txBody>
          <a:bodyPr/>
          <a:lstStyle/>
          <a:p>
            <a:pPr marL="107950" indent="0" algn="just" eaLnBrk="1" hangingPunct="1">
              <a:tabLst>
                <a:tab pos="600075" algn="l"/>
              </a:tabLst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cs typeface="Calibri" pitchFamily="34" charset="0"/>
              </a:rPr>
              <a:t>Meta 2.6: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Calibri" pitchFamily="34" charset="0"/>
              </a:rPr>
              <a:t> Garantir que 100% das gestantes completem o esquema da vacina antitetânica.  </a:t>
            </a: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" indent="0" algn="just" eaLnBrk="1" hangingPunct="1">
              <a:buFont typeface="Arial" charset="0"/>
              <a:buNone/>
              <a:tabLst>
                <a:tab pos="60007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Calibri" pitchFamily="34" charset="0"/>
              </a:rPr>
              <a:t>	</a:t>
            </a:r>
          </a:p>
          <a:p>
            <a:pPr marL="107950" indent="0" algn="just" eaLnBrk="1" hangingPunct="1">
              <a:buFont typeface="Arial" charset="0"/>
              <a:buNone/>
              <a:tabLst>
                <a:tab pos="60007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Calibri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5057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4714875" cy="253365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35696" y="5517232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4: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o esquema da vacina antitetânica completo.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2808312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 2.7: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Garantir que 100% das gestantes completem o esquema da vacina de Hepatite B.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608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64904"/>
            <a:ext cx="4667250" cy="259080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691680" y="5183033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5: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o esquema da vacina de Hepatite B completo.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7"/>
            <a:ext cx="8783960" cy="1008112"/>
          </a:xfrm>
        </p:spPr>
        <p:txBody>
          <a:bodyPr/>
          <a:lstStyle/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Meta 2.8: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avaliação da necessidade de atendimento odontológico em 100% das gestantes durante o pré-natal;</a:t>
            </a: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" indent="0" algn="just" eaLnBrk="1" hangingPunct="1">
              <a:spcBef>
                <a:spcPct val="0"/>
              </a:spcBef>
              <a:buNone/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2987824" cy="7920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19461" name="Retângulo 1"/>
          <p:cNvSpPr>
            <a:spLocks noChangeArrowheads="1"/>
          </p:cNvSpPr>
          <p:nvPr/>
        </p:nvSpPr>
        <p:spPr bwMode="auto">
          <a:xfrm>
            <a:off x="2699792" y="5877272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solidFill>
                  <a:srgbClr val="000000"/>
                </a:solidFill>
                <a:latin typeface="Arial" charset="0"/>
              </a:rPr>
              <a:t>Figura </a:t>
            </a:r>
            <a:r>
              <a:rPr lang="pt-BR" sz="1400" dirty="0" smtClean="0">
                <a:solidFill>
                  <a:srgbClr val="000000"/>
                </a:solidFill>
                <a:latin typeface="Arial" charset="0"/>
              </a:rPr>
              <a:t>6: Proporção de Gestantes Com avaliação de Necessidade de Atendimento Odontológico.</a:t>
            </a:r>
            <a:endParaRPr lang="pt-BR" sz="1400" dirty="0"/>
          </a:p>
        </p:txBody>
      </p:sp>
      <p:pic>
        <p:nvPicPr>
          <p:cNvPr id="19462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12976"/>
            <a:ext cx="466725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1008112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2.9: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primeira consulta odontológica programática para 100% das gestantes cadastradas;</a:t>
            </a:r>
          </a:p>
          <a:p>
            <a:pPr marL="0" indent="0" algn="just">
              <a:spcBef>
                <a:spcPts val="0"/>
              </a:spcBef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674640" cy="576064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8129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4714875" cy="270510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763688" y="4980166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7: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primeira consulta odontológica programática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70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8964488" cy="2736081"/>
          </a:xfrm>
        </p:spPr>
        <p:txBody>
          <a:bodyPr/>
          <a:lstStyle/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Objetivo 3: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Melhorar a adesão ao pré-natal</a:t>
            </a:r>
            <a:endParaRPr lang="pt-BR" sz="2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Meta 3.1: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Realizar busca ativa de 100% das gestantes e faltosas às consultas de pré-natal.</a:t>
            </a:r>
            <a:endParaRPr lang="pt-BR" sz="2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10795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marL="10795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Nos três meses de intervenção as gestantes faltosas foram buscadas por meio de visitas domiciliares pelos ACS em 100% dos casos.</a:t>
            </a:r>
            <a:endParaRPr lang="pt-BR" sz="2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2479005" cy="964853"/>
          </a:xfrm>
        </p:spPr>
        <p:txBody>
          <a:bodyPr/>
          <a:lstStyle/>
          <a:p>
            <a:pPr algn="l"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413"/>
            <a:ext cx="8964613" cy="4857750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 atenção pré-natal é reconhecida como etapa fundamental que tem como objetivo monitorar e acompanhar a gestação para identificar e intervir nas situações de risco à saúde materna e fetal (BRASIL, 2006);</a:t>
            </a:r>
          </a:p>
          <a:p>
            <a:endParaRPr lang="pt-BR" sz="2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ação programática foi importante para a comunidade, equipe e gestores;</a:t>
            </a:r>
          </a:p>
          <a:p>
            <a:endParaRPr lang="pt-BR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116832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Relativos ao objetivo 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do programa de pré-natal;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registro na ficha espelho de pré-natal/vacinação em 100% das gestantes;</a:t>
            </a:r>
          </a:p>
          <a:p>
            <a:pPr marL="0" indent="0" algn="just">
              <a:spcBef>
                <a:spcPts val="0"/>
              </a:spcBef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0177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140968"/>
            <a:ext cx="4686300" cy="2638425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339752" y="5733256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8: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registro na ficha espelho de pré-natal/vacinação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116832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Relativos ao objetivo 5: </a:t>
            </a:r>
            <a:r>
              <a:rPr lang="pt-BR" sz="2400" dirty="0" smtClean="0"/>
              <a:t>Realizar avaliação de risco;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5.1: </a:t>
            </a:r>
            <a:r>
              <a:rPr lang="pt-BR" sz="2400" dirty="0" smtClean="0"/>
              <a:t>Avaliar risco gestacional em 100% das gestantes;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0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4686300" cy="249555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35696" y="5014918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9: P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roporção de gestantes com avaliação de risco gestacional.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050088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5538"/>
            <a:ext cx="9036050" cy="57324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 6: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Promover a saúde no pré-natal.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6.1: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Garantir a 100% das gestantes orientação nutricional durante a gestação;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6.2: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Promover o aleitamento materno junto a 100% das gestantes.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6.3: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100% das gestantes sobre os cuidados com o recém-nascido (teste do pezinho, decúbito dorsal para dormir);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Ao longo destes três meses de intervenção 100% das gestantes foram orientadas quanto alimentação, quanto ao aleitamento materno, quanto aos cuidados com o recém-nascido.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1108720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6.4: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100% das gestantes sobre anticoncepção após o parto.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2225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36912"/>
            <a:ext cx="4619625" cy="2867025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195736" y="5457174"/>
            <a:ext cx="4608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10: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orientação sobre anticoncepção após o parto.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892695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Meta 6.5: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 Orientar 100% das gestantes sobre os riscos do tabagismo e do uso de álcool e drogas na gestação</a:t>
            </a:r>
          </a:p>
          <a:p>
            <a:pPr marL="0" indent="0" algn="just"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4273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4800600" cy="2819400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051720" y="5340497"/>
            <a:ext cx="48245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11: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orientação sobre os riscos do tabagismo e do uso de álcool e drogas na gestação.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179511" y="12700"/>
            <a:ext cx="8054851" cy="1143000"/>
          </a:xfrm>
        </p:spPr>
        <p:txBody>
          <a:bodyPr/>
          <a:lstStyle/>
          <a:p>
            <a:pPr algn="l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sz="3200" dirty="0" smtClean="0">
              <a:solidFill>
                <a:schemeClr val="tx2"/>
              </a:solidFill>
            </a:endParaRP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719857"/>
          </a:xfrm>
        </p:spPr>
        <p:txBody>
          <a:bodyPr/>
          <a:lstStyle/>
          <a:p>
            <a:pPr marL="107950" indent="449263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Meta 6.6: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 Orientar 100% das gestantes sobre higiene bucal.</a:t>
            </a:r>
            <a:endParaRPr lang="pt-BR" sz="2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107950" indent="449263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 </a:t>
            </a:r>
          </a:p>
          <a:p>
            <a:pPr marL="107950" indent="449263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838700" cy="238125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79712" y="4332094"/>
            <a:ext cx="4896544" cy="5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12: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e puérperas com orientação sobre higiene bucal.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pt-BR" sz="4000" b="1" dirty="0" smtClean="0"/>
              <a:t>Resultados Referente ao Puerpério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218884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Relativos ao objetivo 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da atenção a puérperas;</a:t>
            </a:r>
          </a:p>
          <a:p>
            <a:pPr marL="0" indent="0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a 100% das puérperas cadastradas no programa de Pré-Natal e Puerpério da Unidade de Saúde consulta puerperal antes dos 42 dias após o parto.</a:t>
            </a:r>
          </a:p>
          <a:p>
            <a:pPr marL="0" indent="0">
              <a:spcBef>
                <a:spcPts val="0"/>
              </a:spcBef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sz="3200" dirty="0" smtClean="0">
              <a:solidFill>
                <a:schemeClr val="tx2"/>
              </a:solidFill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5297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4733925" cy="2667000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051720" y="5805264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13: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puérperas com consulta até 42 dias após o parto.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1728093"/>
          </a:xfrm>
        </p:spPr>
        <p:txBody>
          <a:bodyPr/>
          <a:lstStyle/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Objetivo 2: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Melhorar a qualidade da atenção as  puérperas na unidade de saúde.</a:t>
            </a: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Meta 2.1: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Examinar as mamas em 100% das puérperas cadastradas no Programa;</a:t>
            </a: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" indent="0" eaLnBrk="1" hangingPunct="1">
              <a:spcBef>
                <a:spcPct val="0"/>
              </a:spcBef>
              <a:buFont typeface="Arial" charset="0"/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284984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</a:rPr>
              <a:t> Meta 2.2: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 Examinar o abdome em 100% de puérperas cadastradas no Programa.</a:t>
            </a:r>
            <a:endParaRPr lang="pt-BR" sz="2400" b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Nos três meses da intervenção 100% das puérperas nos três meses da intervenção tiveram suas mamas e abdomens examinados.</a:t>
            </a:r>
            <a:endParaRPr lang="pt-BR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864096"/>
          </a:xfrm>
        </p:spPr>
        <p:txBody>
          <a:bodyPr/>
          <a:lstStyle/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Meta 2.3: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Realizar exame ginecológico em 100% das puérperas;</a:t>
            </a:r>
          </a:p>
          <a:p>
            <a:pPr marL="107950" indent="0" algn="just" eaLnBrk="1" hangingPunct="1">
              <a:spcBef>
                <a:spcPct val="0"/>
              </a:spcBef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107950" indent="0" algn="just" eaLnBrk="1" hangingPunct="1">
              <a:spcBef>
                <a:spcPct val="0"/>
              </a:spcBef>
              <a:buFont typeface="Arial" charset="0"/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88235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6385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733925" cy="28003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95736" y="5971538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14: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puérperas que receberam exame ginecológico.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2411760" cy="620688"/>
          </a:xfrm>
        </p:spPr>
        <p:txBody>
          <a:bodyPr>
            <a:normAutofit fontScale="90000"/>
          </a:bodyPr>
          <a:lstStyle/>
          <a:p>
            <a:pPr marL="342900" indent="-342900" algn="l" eaLnBrk="1" hangingPunct="1">
              <a:lnSpc>
                <a:spcPct val="150000"/>
              </a:lnSpc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Introdução</a:t>
            </a:r>
            <a:endParaRPr lang="pt-BR" sz="3600" b="1" dirty="0" smtClean="0">
              <a:solidFill>
                <a:srgbClr val="558ED5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613"/>
            <a:ext cx="8964613" cy="6021387"/>
          </a:xfrm>
        </p:spPr>
        <p:txBody>
          <a:bodyPr/>
          <a:lstStyle/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No município de União, no Piauí, situado há  55 km da capital Teresina-PI, possui uma população de 42.654  habitantes.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10  Equipes de Saúde Bucal (ESB), </a:t>
            </a:r>
          </a:p>
          <a:p>
            <a:pPr marL="107950" indent="431800" algn="just" eaLnBrk="1" hangingPunct="1">
              <a:spcBef>
                <a:spcPct val="0"/>
              </a:spcBef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16 Equipes de Saúde da Família (ESF);</a:t>
            </a:r>
          </a:p>
          <a:p>
            <a:pPr marL="107950" indent="431800" algn="just" eaLnBrk="1" hangingPunct="1">
              <a:spcBef>
                <a:spcPct val="0"/>
              </a:spcBef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01 Centro de Especialidades Odontológicas (CEO);</a:t>
            </a:r>
          </a:p>
          <a:p>
            <a:pPr marL="107950" indent="431800" algn="just" eaLnBrk="1" hangingPunct="1">
              <a:spcBef>
                <a:spcPct val="0"/>
              </a:spcBef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01 Núcleo de Atenção Integral a Saúde da Família (NASF);</a:t>
            </a:r>
          </a:p>
          <a:p>
            <a:pPr marL="107950" indent="431800" algn="just" eaLnBrk="1" hangingPunct="1">
              <a:spcBef>
                <a:spcPct val="0"/>
              </a:spcBef>
              <a:defRPr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spcBef>
                <a:spcPct val="0"/>
              </a:spcBef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Equipe especializada: 01 médico cardiologista, 01 ginecologista, 01 dermatologista, 01 oftalmologista, 01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nutricionista, 01 psicólogo, 01 terapeuta, 01 psiquiatra e 01 pediatra.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904656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Avaliar o estado psíquico em 100% das puérperas cadastradas no Programa.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Indicador 2.4: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puérperas com avaliação do estado psíquico.</a:t>
            </a:r>
          </a:p>
          <a:p>
            <a:pPr marL="0" indent="0" algn="just">
              <a:spcBef>
                <a:spcPts val="0"/>
              </a:spcBef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2.5: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Avaliar intercorrências em 100% das puérperas cadastradas no Programa.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Indicador 2.5: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puérperas com avaliação para intercorrências.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2.6: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Prescrever a 100% das puérperas um dos métodos de anticoncepção.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Indicador 2.6: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puérperas com prescrição de algum método de anticoncepção.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Alcançamos os 100% para todas as metas acima.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2008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64807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1295921"/>
          </a:xfrm>
          <a:noFill/>
        </p:spPr>
        <p:txBody>
          <a:bodyPr/>
          <a:lstStyle/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Objetivo 3: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Melhorar a adesão ao pré-natal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0795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Meta 3.1: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busca ativa em 100% das puérperas que não realizaram a consulta de puerpério até 30 dias após o parto.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8433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800600" cy="255270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23728" y="5909692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15: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puérperas faltosas à consulta que receberam busca ativa.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251520" y="3175"/>
            <a:ext cx="8001893" cy="545505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8928100" cy="525621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Melhorar registro das informações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 4.1: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registro na ficha de acompanhamento do Programa 100% das puérperas. 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saúde das puérperas;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os cuidados do recém-nascido;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 5.2: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aleitamento materno exclusivo;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 5.3: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planejamento familiar.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Nos três meses de intervenção alçamos 100% para todas as metas acima.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068960"/>
            <a:ext cx="8784976" cy="1143000"/>
          </a:xfrm>
        </p:spPr>
        <p:txBody>
          <a:bodyPr/>
          <a:lstStyle/>
          <a:p>
            <a:r>
              <a:rPr lang="pt-BR" sz="4000" b="1" dirty="0" smtClean="0"/>
              <a:t>Resultados Referente a Saúde Bucal no Pré-natal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251519" y="0"/>
            <a:ext cx="8001893" cy="836712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764705"/>
            <a:ext cx="8640960" cy="1944216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primeira consulta odontológica no pré-natal;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primeira consulta odontológica programática para 100% das gestantes cadastradas.</a:t>
            </a:r>
          </a:p>
          <a:p>
            <a:pPr marL="0" indent="0" algn="just">
              <a:spcBef>
                <a:spcPts val="0"/>
              </a:spcBef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72" y="3284984"/>
            <a:ext cx="5041007" cy="290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27672" y="6189840"/>
            <a:ext cx="5037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16: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primeira consulta odontológica programática.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-3175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1"/>
            <a:ext cx="9036050" cy="1728192"/>
          </a:xfrm>
        </p:spPr>
        <p:txBody>
          <a:bodyPr/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saúde bucal durante o pré-natal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consultas subsequentes em 100% das gestantes durante o pré-natal.</a:t>
            </a:r>
          </a:p>
          <a:p>
            <a:pPr marL="107950" indent="449263" algn="just" eaLnBrk="1" hangingPunct="1">
              <a:spcBef>
                <a:spcPct val="0"/>
              </a:spcBef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7529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60397" y="5208420"/>
            <a:ext cx="4772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17: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avaliação da necessidade de consultas subsequentes.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-3175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036050" cy="1439937"/>
          </a:xfrm>
        </p:spPr>
        <p:txBody>
          <a:bodyPr/>
          <a:lstStyle/>
          <a:p>
            <a:pPr marL="107950" indent="449263" algn="just" eaLnBrk="1" hangingPunct="1">
              <a:spcBef>
                <a:spcPct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2.2: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Realizar as consultas subsequentes para 100% das gestantes que necessitam pertencentes a área de abrangência e cadastradas no programa de Pré-Natal da unidade.</a:t>
            </a:r>
          </a:p>
          <a:p>
            <a:pPr marL="107950" indent="449263" algn="just" eaLnBrk="1" hangingPunct="1">
              <a:spcBef>
                <a:spcPct val="0"/>
              </a:spcBef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3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5076601" cy="281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95736" y="5877272"/>
            <a:ext cx="5076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18: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consultas subsequentes realizadas.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-3175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036050" cy="935881"/>
          </a:xfrm>
        </p:spPr>
        <p:txBody>
          <a:bodyPr/>
          <a:lstStyle/>
          <a:p>
            <a:pPr marL="107950" indent="449263" algn="just" eaLnBrk="1" hangingPunct="1">
              <a:spcBef>
                <a:spcPct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Concluir o tratamento odontológico em 100% das gestantes com primeira consulta odontológica programática</a:t>
            </a:r>
          </a:p>
          <a:p>
            <a:pPr marL="107950" indent="449263" algn="just" eaLnBrk="1" hangingPunct="1">
              <a:spcBef>
                <a:spcPct val="0"/>
              </a:spcBef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097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6913"/>
            <a:ext cx="5313915" cy="345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6011409"/>
            <a:ext cx="529376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19: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Proporção de gestantes com primeira consulta odontológica programática com tratamento odontológico concluído.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8892480" cy="3096344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Melhorar a adesão ao atendimento odontológico no pré-natal;</a:t>
            </a:r>
          </a:p>
          <a:p>
            <a:pPr marL="0" indent="0" algn="just">
              <a:spcBef>
                <a:spcPts val="0"/>
              </a:spcBef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de 100% das gestantes que não realizaram a primeira consulta odontológica programática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Indicador 3.1: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Proporção de busca ativa realizada às gestantes que não realizaram a primeira consulta odontológica programática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3.2: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de 100% das gestantes, com primeira consulta odontológica programática, faltosas às consultas subsequentes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Indicador 3.2: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Proporção de busca ativa realizada às gestantes faltosas às consultas subsequentes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1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4892142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-3175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036050" cy="5661025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Relativos ao objetivo 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registro atualizado em planilha/prontuário/ficha de 100% das gestantes com primeira consulta odontológica programática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4.1: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registro adequado do atendimento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odontológico.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no pré-natal;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orientações sobre dieta durante a gestação.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5.1: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orientação sobre dieta.</a:t>
            </a:r>
          </a:p>
          <a:p>
            <a:pPr marL="107950" indent="0" algn="just" eaLnBrk="1" hangingPunct="1">
              <a:spcBef>
                <a:spcPts val="0"/>
              </a:spcBef>
              <a:buNone/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0" algn="ctr" eaLnBrk="1" hangingPunct="1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Alcançamos os 100% em todos os meses da intervenção</a:t>
            </a:r>
          </a:p>
        </p:txBody>
      </p:sp>
    </p:spTree>
    <p:extLst>
      <p:ext uri="{BB962C8B-B14F-4D97-AF65-F5344CB8AC3E}">
        <p14:creationId xmlns:p14="http://schemas.microsoft.com/office/powerpoint/2010/main" val="9259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3"/>
            <a:ext cx="9144000" cy="5545609"/>
          </a:xfrm>
        </p:spPr>
        <p:txBody>
          <a:bodyPr/>
          <a:lstStyle/>
          <a:p>
            <a:pPr marL="10795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Caracterização do município: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pt-BR" sz="2400" b="1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pt-BR" sz="2400" b="1" dirty="0" smtClean="0">
                <a:latin typeface="Arial" charset="0"/>
                <a:ea typeface="Times New Roman" pitchFamily="18" charset="0"/>
                <a:cs typeface="Arial" charset="0"/>
              </a:rPr>
              <a:t>No que tange aos exames complementares: 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sz="2400" dirty="0" smtClean="0">
                <a:latin typeface="Arial" charset="0"/>
                <a:ea typeface="Times New Roman" pitchFamily="18" charset="0"/>
                <a:cs typeface="Arial" charset="0"/>
              </a:rPr>
              <a:t> A grande maioria são realizados no próprio município;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Dispõe dos serviços hospitalares de urgência e emergência;</a:t>
            </a:r>
            <a:endParaRPr lang="pt-BR" sz="2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Estrutura Física: 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Condicionador de ar em todas as salas (dentista, médico e enfermeira), dois banheiros, copa, recepção, sala de vacina e farmácia. </a:t>
            </a:r>
          </a:p>
          <a:p>
            <a:pPr marL="107950" indent="0" algn="just"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Não possui sala de nebulização, curativos e de coleta de exames.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07950" indent="0" eaLnBrk="1" hangingPunct="1">
              <a:lnSpc>
                <a:spcPct val="120000"/>
              </a:lnSpc>
              <a:spcBef>
                <a:spcPct val="0"/>
              </a:spcBef>
            </a:pPr>
            <a:endParaRPr lang="pt-BR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-9525"/>
            <a:ext cx="2339752" cy="846237"/>
          </a:xfrm>
        </p:spPr>
        <p:txBody>
          <a:bodyPr>
            <a:normAutofit fontScale="90000"/>
          </a:bodyPr>
          <a:lstStyle/>
          <a:p>
            <a:pPr marL="342900" indent="-342900" algn="l" eaLnBrk="1" hangingPunct="1">
              <a:lnSpc>
                <a:spcPct val="150000"/>
              </a:lnSpc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Introdução</a:t>
            </a:r>
            <a:endParaRPr lang="pt-BR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8001893" cy="576064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11832" y="764705"/>
            <a:ext cx="9036050" cy="4752528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5.2: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Promover o aleitamento materno junto a 100% das gestantes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5.2: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promoção de aleitamento materno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os cuidados com a higiene bucal do recém-nascido.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5.3: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orientação sobre os cuidados com o a higiene bucal do recém-nascido. 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5.4: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Orientar 100% das gestantes sobre os riscos do tabagismo e do uso de álcool e drogas na gestação.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5.4: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orientação sobre os riscos do tabagismo e do uso de álcool e drogas na gestação. 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63804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indent="0" algn="ctr" eaLnBrk="1" hangingPunct="1"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Alcançamos os 100% em todos os meses da intervenção</a:t>
            </a:r>
          </a:p>
        </p:txBody>
      </p:sp>
    </p:spTree>
    <p:extLst>
      <p:ext uri="{BB962C8B-B14F-4D97-AF65-F5344CB8AC3E}">
        <p14:creationId xmlns:p14="http://schemas.microsoft.com/office/powerpoint/2010/main" val="2362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251519" y="-3175"/>
            <a:ext cx="8001893" cy="1143000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Resultados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975"/>
            <a:ext cx="9036050" cy="5661025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higiene bucal.</a:t>
            </a:r>
          </a:p>
          <a:p>
            <a:pPr marL="0" indent="0" algn="just">
              <a:spcBef>
                <a:spcPts val="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5.5: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orientação sobre higiene bucal.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3105835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indent="0" algn="ctr" eaLnBrk="1" hangingPunct="1"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Alcançamos os 100% em todos os meses da intervenção</a:t>
            </a:r>
          </a:p>
        </p:txBody>
      </p:sp>
    </p:spTree>
    <p:extLst>
      <p:ext uri="{BB962C8B-B14F-4D97-AF65-F5344CB8AC3E}">
        <p14:creationId xmlns:p14="http://schemas.microsoft.com/office/powerpoint/2010/main" val="14583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-100013"/>
            <a:ext cx="7620000" cy="93662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7"/>
            <a:ext cx="8820472" cy="46085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proporcionou melhorias diretas em relação à cobertura das gestantes e puérperas da UBS em questão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Importância da intervenção para a equipe;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Importância da Intervenção para a serviço;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Importância da intervenção para a comunidade;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As ações executadas já fazem parte da rotina do serviço.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Próximas mudanças a serem feitas nessa ação programática e em outros serviços oferecidos na unidade.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07950" indent="449263" algn="just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9080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104775" y="1124744"/>
            <a:ext cx="9039225" cy="4824536"/>
          </a:xfrm>
        </p:spPr>
        <p:txBody>
          <a:bodyPr/>
          <a:lstStyle/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Crescimento pessoal e profissional;</a:t>
            </a:r>
          </a:p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Ações em saúde devem ser programadas baseando-se em informações qualitativas e quantitativas;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Aproximação das necessidades da população assistida;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Percebeu-se o funcionamento e importância da atenção ao Programa de Pré-natal e Puerpério. </a:t>
            </a:r>
          </a:p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Visão mais humanizada. 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-17463"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atenção qualificada depende da provisão de recursos e da organização de rotinas com ações comprovadamente benéficas.</a:t>
            </a:r>
            <a:endParaRPr lang="pt-BR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26369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Grato por sua atenção!!!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2323877" cy="980728"/>
          </a:xfrm>
        </p:spPr>
        <p:txBody>
          <a:bodyPr/>
          <a:lstStyle/>
          <a:p>
            <a:pPr algn="l"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513"/>
            <a:ext cx="8686800" cy="432070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Pré-natal de alto risco, os casos são referenciados para o setor de ginecologia em União-PI.</a:t>
            </a:r>
          </a:p>
          <a:p>
            <a:pPr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Não fazia parte da rotina ações de promoção e prevenção da saúde a este público;</a:t>
            </a:r>
          </a:p>
          <a:p>
            <a:pPr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Reformas eram necessárias; </a:t>
            </a:r>
          </a:p>
          <a:p>
            <a:pPr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Reestruturação da UBS;</a:t>
            </a: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existência de protocolos específicos para cada programa implantado na UBS afim de facilitar o atendimento, monitorização;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851920" cy="8651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513"/>
            <a:ext cx="8136260" cy="93632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Melhorar a atenção ao pré-natal e puerpério na Unidade Básica de Saúde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Eduwiges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Gonçalves Costa, União – PI.</a:t>
            </a:r>
            <a:endParaRPr lang="pt-BR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211960" cy="64807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Metodologia - Ações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413"/>
            <a:ext cx="8568506" cy="3024683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r>
              <a:rPr lang="pt-BR" sz="2400" dirty="0" smtClean="0">
                <a:latin typeface="Arial" charset="0"/>
                <a:ea typeface="Calibri" pitchFamily="34" charset="0"/>
                <a:cs typeface="Calibri" pitchFamily="34" charset="0"/>
              </a:rPr>
              <a:t>Ações organizadas em 04 eixos:</a:t>
            </a:r>
          </a:p>
          <a:p>
            <a:pPr marL="114300" indent="0" eaLnBrk="1" hangingPunct="1">
              <a:buFont typeface="Arial" charset="0"/>
              <a:buNone/>
            </a:pPr>
            <a:endParaRPr lang="pt-BR" sz="2400" dirty="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114300" indent="0" eaLnBrk="1" hangingPunct="1"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- Monitoramento e avaliação (</a:t>
            </a:r>
            <a:r>
              <a:rPr lang="pt-BR" sz="24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M&amp;A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- Organização e Gestão do Serviço (</a:t>
            </a:r>
            <a:r>
              <a:rPr lang="pt-BR" sz="24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OGS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- Engajamento Público (</a:t>
            </a:r>
            <a:r>
              <a:rPr lang="pt-BR" sz="24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EP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- Qualificação da Prática Clínica (</a:t>
            </a:r>
            <a:r>
              <a:rPr lang="pt-BR" sz="24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QPC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4788024" cy="10081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Metodologia - Logística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4536504"/>
          </a:xfrm>
        </p:spPr>
        <p:txBody>
          <a:bodyPr rtlCol="0">
            <a:normAutofit/>
          </a:bodyPr>
          <a:lstStyle/>
          <a:p>
            <a:pPr marL="0" indent="540385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O registro dos dados foram obtidos através do cartão do Pré-Natal e do livro de registros;</a:t>
            </a:r>
          </a:p>
          <a:p>
            <a:pPr marL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Registro e monitoramento realizado por enfermeira e médico da equipe;</a:t>
            </a:r>
          </a:p>
          <a:p>
            <a:pPr marL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Mobilização da comunidade. </a:t>
            </a: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Ficha Espelho;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Planilha de pré-natal;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Reuniões e capacitações da equipe.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t-BR" sz="4000" b="1" dirty="0" smtClean="0"/>
              <a:t>Resultados Referente ao Pré-natal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2138</Words>
  <Application>Microsoft Office PowerPoint</Application>
  <PresentationFormat>Apresentação na tela (4:3)</PresentationFormat>
  <Paragraphs>230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Apresentação do PowerPoint</vt:lpstr>
      <vt:lpstr>Introdução</vt:lpstr>
      <vt:lpstr>Introdução</vt:lpstr>
      <vt:lpstr>Introdução</vt:lpstr>
      <vt:lpstr>Introdução</vt:lpstr>
      <vt:lpstr>OBJETIVO GERAL</vt:lpstr>
      <vt:lpstr>Metodologia - Ações</vt:lpstr>
      <vt:lpstr>Metodologia - Logística</vt:lpstr>
      <vt:lpstr>Resultados Referente ao Pré-natal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 Referente ao Puerpério</vt:lpstr>
      <vt:lpstr>Resultados</vt:lpstr>
      <vt:lpstr>Resultados</vt:lpstr>
      <vt:lpstr>Resultados</vt:lpstr>
      <vt:lpstr>Resultados</vt:lpstr>
      <vt:lpstr>Resultados</vt:lpstr>
      <vt:lpstr>Resultados</vt:lpstr>
      <vt:lpstr>Resultados Referente a Saúde Bucal no Pré-natal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91</cp:revision>
  <dcterms:created xsi:type="dcterms:W3CDTF">2015-01-19T19:48:35Z</dcterms:created>
  <dcterms:modified xsi:type="dcterms:W3CDTF">2015-01-25T13:29:08Z</dcterms:modified>
</cp:coreProperties>
</file>