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7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8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notesMasterIdLst>
    <p:notesMasterId r:id="rId27"/>
  </p:notesMasterIdLst>
  <p:sldIdLst>
    <p:sldId id="256" r:id="rId2"/>
    <p:sldId id="308" r:id="rId3"/>
    <p:sldId id="370" r:id="rId4"/>
    <p:sldId id="357" r:id="rId5"/>
    <p:sldId id="358" r:id="rId6"/>
    <p:sldId id="311" r:id="rId7"/>
    <p:sldId id="312" r:id="rId8"/>
    <p:sldId id="359" r:id="rId9"/>
    <p:sldId id="313" r:id="rId10"/>
    <p:sldId id="360" r:id="rId11"/>
    <p:sldId id="314" r:id="rId12"/>
    <p:sldId id="376" r:id="rId13"/>
    <p:sldId id="377" r:id="rId14"/>
    <p:sldId id="378" r:id="rId15"/>
    <p:sldId id="361" r:id="rId16"/>
    <p:sldId id="362" r:id="rId17"/>
    <p:sldId id="363" r:id="rId18"/>
    <p:sldId id="372" r:id="rId19"/>
    <p:sldId id="373" r:id="rId20"/>
    <p:sldId id="374" r:id="rId21"/>
    <p:sldId id="375" r:id="rId22"/>
    <p:sldId id="369" r:id="rId23"/>
    <p:sldId id="347" r:id="rId24"/>
    <p:sldId id="371" r:id="rId25"/>
    <p:sldId id="353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1829" autoAdjust="0"/>
  </p:normalViewPr>
  <p:slideViewPr>
    <p:cSldViewPr>
      <p:cViewPr>
        <p:scale>
          <a:sx n="74" d="100"/>
          <a:sy n="74" d="100"/>
        </p:scale>
        <p:origin x="-12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s\Desktop\TABELAS\PLANILHAS\TABELA%20SEM%2016-%20MES%204%20-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s\Desktop\TABELAS\PLANILHAS\TABELA%20SEM%2016-%20MES%204%20-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s\Desktop\TABELAS\PLANILHAS\TABELA%20SEM%2016-%20MES%204%20-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s\Desktop\TABELAS\PLANILHAS\TABELA%20SEM%2016-%20MES%204%20-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s\Desktop\TABELAS\PLANILHAS\TABELA%20SEM%2016-%20MES%204%20-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\Dropbox\EaD\TURMA%205-MAIS%20M&#201;DICOS\RENAN\planilha%20final%20renan%20has%20e%20dm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s\Desktop\TABELAS\PLANILHAS\TABELA%20SEM%2016-%20MES%204%20-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s\Desktop\TABELAS\PLANILHAS\TABELA%20SEM%2016-%20MES%204%20-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s\Desktop\TABELAS\PLANILHAS\TABELA%20SEM%2016-%20MES%204%20-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s\Desktop\TABELAS\PLANILHAS\TABELA%20SEM%2016-%20MES%204%20-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s\Desktop\TABELAS\PLANILHAS\TABELA%20SEM%2016-%20MES%204%20-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s\Desktop\TABELAS\PLANILHAS\TABELA%20SEM%2016-%20MES%204%20-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s\Desktop\TABELAS\PLANILHAS\TABELA%20SEM%2016-%20MES%204%20-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s\Desktop\TABELAS\PLANILHAS\TABELA%20SEM%2016-%20MES%204%20-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s\Desktop\TABELAS\PLANILHAS\TABELA%20SEM%2016-%20MES%204%20-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s\Desktop\TABELAS\PLANILHAS\TABELA%20SEM%2016-%20MES%204%20-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s\Desktop\TABELAS\PLANILHAS\TABELA%20SEM%2016-%20MES%204%20-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s\Desktop\TABELAS\PLANILHAS\TABELA%20SEM%2016-%20MES%204%20-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s\Desktop\TABELAS\PLANILHAS\TABELA%20SEM%2016-%20MES%204%20-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s\Desktop\TABELAS\PLANILHAS\TABELA%20SEM%2016-%20MES%204%20-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s\Desktop\TABELAS\PLANILHAS\TABELA%20SEM%2016-%20MES%204%20-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s\Desktop\TABELAS\PLANILHAS\TABELA%20SEM%2016-%20MES%204%20-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s\Desktop\TABELAS\PLANILHAS\TABELA%20SEM%2016-%20MES%204%20-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s\Desktop\TABELAS\PLANILHAS\TABELA%20SEM%2016-%20MES%204%20-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36947974844606"/>
          <c:y val="0.1194436724821169"/>
          <c:w val="0.85569274676259843"/>
          <c:h val="0.74949976841130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2.8282828282828291E-2</c:v>
                </c:pt>
                <c:pt idx="1">
                  <c:v>0.10101010101010102</c:v>
                </c:pt>
                <c:pt idx="2">
                  <c:v>0.14646464646464646</c:v>
                </c:pt>
                <c:pt idx="3">
                  <c:v>0.19898989898989988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00-46DA-9A22-4B2D886AF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00896"/>
        <c:axId val="23202432"/>
      </c:barChart>
      <c:catAx>
        <c:axId val="2320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02432"/>
        <c:crosses val="autoZero"/>
        <c:auto val="1"/>
        <c:lblAlgn val="ctr"/>
        <c:lblOffset val="100"/>
        <c:noMultiLvlLbl val="0"/>
      </c:catAx>
      <c:valAx>
        <c:axId val="2320243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008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08305852714667"/>
          <c:y val="0.16037247182337502"/>
          <c:w val="0.84265180725084476"/>
          <c:h val="0.722079110972055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Indicadores!$T$27:$W$27</c:f>
              <c:numCache>
                <c:formatCode>0.0%</c:formatCode>
                <c:ptCount val="4"/>
                <c:pt idx="0">
                  <c:v>0</c:v>
                </c:pt>
                <c:pt idx="1">
                  <c:v>1.5873015873015872E-2</c:v>
                </c:pt>
                <c:pt idx="2">
                  <c:v>0.16842105263157894</c:v>
                </c:pt>
                <c:pt idx="3">
                  <c:v>0.2076923076923077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79-4FDA-9300-1DB0DD2F9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45184"/>
        <c:axId val="23246720"/>
      </c:barChart>
      <c:catAx>
        <c:axId val="2324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46720"/>
        <c:crosses val="autoZero"/>
        <c:auto val="1"/>
        <c:lblAlgn val="ctr"/>
        <c:lblOffset val="100"/>
        <c:noMultiLvlLbl val="0"/>
      </c:catAx>
      <c:valAx>
        <c:axId val="232467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451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46609184019642"/>
          <c:y val="0.11077382568558262"/>
          <c:w val="0.84739121994073963"/>
          <c:h val="0.75487732708110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</c:v>
                </c:pt>
                <c:pt idx="1">
                  <c:v>0.85</c:v>
                </c:pt>
                <c:pt idx="2">
                  <c:v>0.89189189189189189</c:v>
                </c:pt>
                <c:pt idx="3">
                  <c:v>0.94915254237288138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04-4AE9-9526-1F17B8889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978880"/>
        <c:axId val="79980416"/>
      </c:barChart>
      <c:catAx>
        <c:axId val="7997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980416"/>
        <c:crosses val="autoZero"/>
        <c:auto val="1"/>
        <c:lblAlgn val="ctr"/>
        <c:lblOffset val="100"/>
        <c:noMultiLvlLbl val="0"/>
      </c:catAx>
      <c:valAx>
        <c:axId val="7998041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9788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7327766179578"/>
          <c:y val="0.15039920413174232"/>
          <c:w val="0.83924843423799833"/>
          <c:h val="0.71521286928625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Indicadores!$T$31:$W$31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Indicadores!$T$32:$W$32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0.96153846153846156</c:v>
                </c:pt>
                <c:pt idx="3">
                  <c:v>0.93181818181818177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97-47A8-AF0B-E825C3225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012800"/>
        <c:axId val="80014336"/>
      </c:barChart>
      <c:catAx>
        <c:axId val="8001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014336"/>
        <c:crosses val="autoZero"/>
        <c:auto val="1"/>
        <c:lblAlgn val="ctr"/>
        <c:lblOffset val="100"/>
        <c:noMultiLvlLbl val="0"/>
      </c:catAx>
      <c:valAx>
        <c:axId val="800143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0128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40890688259108"/>
          <c:y val="0.13282368439577236"/>
          <c:w val="0.84615384615384892"/>
          <c:h val="0.74343480592087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Indicadores!$D$37:$G$37</c:f>
              <c:numCache>
                <c:formatCode>0.0%</c:formatCode>
                <c:ptCount val="4"/>
                <c:pt idx="0">
                  <c:v>1</c:v>
                </c:pt>
                <c:pt idx="1">
                  <c:v>0.96000000000000063</c:v>
                </c:pt>
                <c:pt idx="2">
                  <c:v>0.71724137931034482</c:v>
                </c:pt>
                <c:pt idx="3">
                  <c:v>0.59390862944162437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21-4E48-812C-FF4730608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949824"/>
        <c:axId val="79951360"/>
      </c:barChart>
      <c:catAx>
        <c:axId val="7994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951360"/>
        <c:crosses val="autoZero"/>
        <c:auto val="1"/>
        <c:lblAlgn val="ctr"/>
        <c:lblOffset val="100"/>
        <c:noMultiLvlLbl val="0"/>
      </c:catAx>
      <c:valAx>
        <c:axId val="799513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9498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7327766179559"/>
          <c:y val="0.13227638211890191"/>
          <c:w val="0.83924843423799678"/>
          <c:h val="0.740155398893932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Indicadores!$T$36:$W$36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Indicadores!$T$37:$W$37</c:f>
              <c:numCache>
                <c:formatCode>0.0%</c:formatCode>
                <c:ptCount val="4"/>
                <c:pt idx="0">
                  <c:v>1</c:v>
                </c:pt>
                <c:pt idx="1">
                  <c:v>0.93650793650793651</c:v>
                </c:pt>
                <c:pt idx="2">
                  <c:v>0.70526315789473659</c:v>
                </c:pt>
                <c:pt idx="3">
                  <c:v>0.5692307692307681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9F-4064-9132-6619928B0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69088"/>
        <c:axId val="79959936"/>
      </c:barChart>
      <c:catAx>
        <c:axId val="2976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959936"/>
        <c:crosses val="autoZero"/>
        <c:auto val="1"/>
        <c:lblAlgn val="ctr"/>
        <c:lblOffset val="100"/>
        <c:noMultiLvlLbl val="0"/>
      </c:catAx>
      <c:valAx>
        <c:axId val="799599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7690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5251946812433"/>
          <c:y val="0.16232775829138069"/>
          <c:w val="0.84426229508196415"/>
          <c:h val="0.70338527197760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0.17766497461928935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13-471D-A3F3-4AF0E8DA4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28992"/>
        <c:axId val="29830528"/>
      </c:barChart>
      <c:catAx>
        <c:axId val="2982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830528"/>
        <c:crosses val="autoZero"/>
        <c:auto val="1"/>
        <c:lblAlgn val="ctr"/>
        <c:lblOffset val="100"/>
        <c:noMultiLvlLbl val="0"/>
      </c:catAx>
      <c:valAx>
        <c:axId val="298305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8289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66124717918371"/>
          <c:y val="0.11514668486885676"/>
          <c:w val="0.83991769254898618"/>
          <c:h val="0.748568451897484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Indicadores!$T$42:$W$42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Indicadores!$T$43:$W$43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0.21538461538461537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30-4986-9AE1-5300EB4CB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56416"/>
        <c:axId val="29840128"/>
      </c:barChart>
      <c:catAx>
        <c:axId val="2975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840128"/>
        <c:crosses val="autoZero"/>
        <c:auto val="1"/>
        <c:lblAlgn val="ctr"/>
        <c:lblOffset val="100"/>
        <c:noMultiLvlLbl val="0"/>
      </c:catAx>
      <c:valAx>
        <c:axId val="298401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7564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5245901639344"/>
          <c:y val="0.13797429167507921"/>
          <c:w val="0.84426229508196415"/>
          <c:h val="0.7444494627334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1</c:v>
                </c:pt>
                <c:pt idx="1">
                  <c:v>0.87000000000000177</c:v>
                </c:pt>
                <c:pt idx="2">
                  <c:v>0.72413793103448365</c:v>
                </c:pt>
                <c:pt idx="3">
                  <c:v>0.66497461928934343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39-4CD5-9AFB-6B55624CA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031744"/>
        <c:axId val="80033280"/>
      </c:barChart>
      <c:catAx>
        <c:axId val="8003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033280"/>
        <c:crosses val="autoZero"/>
        <c:auto val="1"/>
        <c:lblAlgn val="ctr"/>
        <c:lblOffset val="100"/>
        <c:noMultiLvlLbl val="0"/>
      </c:catAx>
      <c:valAx>
        <c:axId val="8003328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0317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66124717918371"/>
          <c:y val="0.1423361495871418"/>
          <c:w val="0.83991769254898618"/>
          <c:h val="0.74051671313459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Indicadores!$S$49</c:f>
              <c:strCache>
                <c:ptCount val="1"/>
                <c:pt idx="0">
                  <c:v>Proporção de diabéticos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Indicadores!$T$48:$W$48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Indicadores!$T$49:$W$49</c:f>
              <c:numCache>
                <c:formatCode>0.0%</c:formatCode>
                <c:ptCount val="4"/>
                <c:pt idx="0">
                  <c:v>1</c:v>
                </c:pt>
                <c:pt idx="1">
                  <c:v>0.88888888888888884</c:v>
                </c:pt>
                <c:pt idx="2">
                  <c:v>0.71578947368421375</c:v>
                </c:pt>
                <c:pt idx="3">
                  <c:v>0.74615384615384872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EE-420C-ACC5-7E3C40A15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065664"/>
        <c:axId val="80067200"/>
      </c:barChart>
      <c:catAx>
        <c:axId val="8006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067200"/>
        <c:crosses val="autoZero"/>
        <c:auto val="1"/>
        <c:lblAlgn val="ctr"/>
        <c:lblOffset val="100"/>
        <c:noMultiLvlLbl val="0"/>
      </c:catAx>
      <c:valAx>
        <c:axId val="8006720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0656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08060562677596"/>
          <c:y val="0.13260364003075217"/>
          <c:w val="0.84836065573770458"/>
          <c:h val="0.76975012893293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Indicadores!$D$54:$G$54</c:f>
              <c:numCache>
                <c:formatCode>0.0%</c:formatCode>
                <c:ptCount val="4"/>
                <c:pt idx="0">
                  <c:v>1</c:v>
                </c:pt>
                <c:pt idx="1">
                  <c:v>0.87000000000000177</c:v>
                </c:pt>
                <c:pt idx="2">
                  <c:v>0.71724137931034482</c:v>
                </c:pt>
                <c:pt idx="3">
                  <c:v>0.65989847715736272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6E-481E-9E06-FC8FAD726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377728"/>
        <c:axId val="80379264"/>
      </c:barChart>
      <c:catAx>
        <c:axId val="8037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379264"/>
        <c:crosses val="autoZero"/>
        <c:auto val="1"/>
        <c:lblAlgn val="ctr"/>
        <c:lblOffset val="100"/>
        <c:noMultiLvlLbl val="0"/>
      </c:catAx>
      <c:valAx>
        <c:axId val="803792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3777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71311086903636"/>
          <c:y val="0.10504807726997882"/>
          <c:w val="0.87123965131729664"/>
          <c:h val="0.77658340228132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5.9748427672955982E-2</c:v>
                </c:pt>
                <c:pt idx="1">
                  <c:v>0.19811320754717143</c:v>
                </c:pt>
                <c:pt idx="2">
                  <c:v>0.29874213836477986</c:v>
                </c:pt>
                <c:pt idx="3">
                  <c:v>0.4088050314465409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89-4F24-850F-AFDF6AA33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63904"/>
        <c:axId val="64921600"/>
      </c:barChart>
      <c:catAx>
        <c:axId val="2396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921600"/>
        <c:crosses val="autoZero"/>
        <c:auto val="1"/>
        <c:lblAlgn val="ctr"/>
        <c:lblOffset val="100"/>
        <c:noMultiLvlLbl val="0"/>
      </c:catAx>
      <c:valAx>
        <c:axId val="6492160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639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91691674177399"/>
          <c:y val="0.14498141263940567"/>
          <c:w val="0.83958504147347535"/>
          <c:h val="0.7366071428571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Indicadores!$S$54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Indicadores!$T$53:$W$53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Indicadores!$T$54:$W$54</c:f>
              <c:numCache>
                <c:formatCode>0.0%</c:formatCode>
                <c:ptCount val="4"/>
                <c:pt idx="0">
                  <c:v>1</c:v>
                </c:pt>
                <c:pt idx="1">
                  <c:v>0.88888888888888884</c:v>
                </c:pt>
                <c:pt idx="2">
                  <c:v>0.72631578947368425</c:v>
                </c:pt>
                <c:pt idx="3">
                  <c:v>0.73846153846153861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94-4D9A-A0EC-9BBD7ABD92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399360"/>
        <c:axId val="82334464"/>
      </c:barChart>
      <c:catAx>
        <c:axId val="8039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334464"/>
        <c:crosses val="autoZero"/>
        <c:auto val="1"/>
        <c:lblAlgn val="ctr"/>
        <c:lblOffset val="100"/>
        <c:noMultiLvlLbl val="0"/>
      </c:catAx>
      <c:valAx>
        <c:axId val="823344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3993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5245901639344"/>
          <c:y val="0.15206850968446506"/>
          <c:w val="0.84426229508196415"/>
          <c:h val="0.73167877390052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invertIfNegative val="0"/>
          <c:cat>
            <c:strRef>
              <c:f>Indicadores!$D$58:$G$58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Indicadores!$D$59:$G$59</c:f>
              <c:numCache>
                <c:formatCode>0.0%</c:formatCode>
                <c:ptCount val="4"/>
                <c:pt idx="0">
                  <c:v>1</c:v>
                </c:pt>
                <c:pt idx="1">
                  <c:v>0.87000000000000177</c:v>
                </c:pt>
                <c:pt idx="2">
                  <c:v>0.71724137931034482</c:v>
                </c:pt>
                <c:pt idx="3">
                  <c:v>0.67005076142131981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3D-4075-A0DC-B354F5092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413056"/>
        <c:axId val="80414592"/>
      </c:barChart>
      <c:catAx>
        <c:axId val="8041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414592"/>
        <c:crosses val="autoZero"/>
        <c:auto val="1"/>
        <c:lblAlgn val="ctr"/>
        <c:lblOffset val="100"/>
        <c:noMultiLvlLbl val="0"/>
      </c:catAx>
      <c:valAx>
        <c:axId val="80414592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41305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66124717918371"/>
          <c:y val="0.15335868187579282"/>
          <c:w val="0.83991769254898618"/>
          <c:h val="0.72552004058853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Indicadores!$S$59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Indicadores!$T$58:$W$58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Indicadores!$T$59:$W$59</c:f>
              <c:numCache>
                <c:formatCode>0.0%</c:formatCode>
                <c:ptCount val="4"/>
                <c:pt idx="0">
                  <c:v>1</c:v>
                </c:pt>
                <c:pt idx="1">
                  <c:v>0.88888888888888884</c:v>
                </c:pt>
                <c:pt idx="2">
                  <c:v>0.71578947368421375</c:v>
                </c:pt>
                <c:pt idx="3">
                  <c:v>0.71538461538461562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2A-45CC-8930-3D60F5E89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430592"/>
        <c:axId val="80432128"/>
      </c:barChart>
      <c:catAx>
        <c:axId val="8043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432128"/>
        <c:crosses val="autoZero"/>
        <c:auto val="1"/>
        <c:lblAlgn val="ctr"/>
        <c:lblOffset val="100"/>
        <c:noMultiLvlLbl val="0"/>
      </c:catAx>
      <c:valAx>
        <c:axId val="804321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4305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chemeClr val="tx1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15001879934775"/>
          <c:y val="0.1356554875085059"/>
          <c:w val="0.84188996114801362"/>
          <c:h val="0.74538543793136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hipertensos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0</c:v>
                </c:pt>
                <c:pt idx="1">
                  <c:v>0.13</c:v>
                </c:pt>
                <c:pt idx="2">
                  <c:v>0.14482758620689656</c:v>
                </c:pt>
                <c:pt idx="3">
                  <c:v>0.23857868020304568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A1-496F-BF67-982CAE616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462976"/>
        <c:axId val="82464768"/>
      </c:barChart>
      <c:catAx>
        <c:axId val="8246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464768"/>
        <c:crosses val="autoZero"/>
        <c:auto val="1"/>
        <c:lblAlgn val="ctr"/>
        <c:lblOffset val="100"/>
        <c:noMultiLvlLbl val="0"/>
      </c:catAx>
      <c:valAx>
        <c:axId val="824647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4629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5245901639344"/>
          <c:y val="0.16277544254336687"/>
          <c:w val="0.84426229508196415"/>
          <c:h val="0.71647149369486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Indicadores!$S$65</c:f>
              <c:strCache>
                <c:ptCount val="1"/>
                <c:pt idx="0">
                  <c:v>Proporção de diabéticos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Indicadores!$T$64:$W$64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Indicadores!$T$65:$W$65</c:f>
              <c:numCache>
                <c:formatCode>0.0%</c:formatCode>
                <c:ptCount val="4"/>
                <c:pt idx="0">
                  <c:v>0</c:v>
                </c:pt>
                <c:pt idx="1">
                  <c:v>0.12698412698412698</c:v>
                </c:pt>
                <c:pt idx="2">
                  <c:v>0.14736842105263218</c:v>
                </c:pt>
                <c:pt idx="3">
                  <c:v>0.26923076923076938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DE-4F79-9770-D2DACD5DE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472320"/>
        <c:axId val="82494592"/>
      </c:barChart>
      <c:catAx>
        <c:axId val="8247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494592"/>
        <c:crosses val="autoZero"/>
        <c:auto val="1"/>
        <c:lblAlgn val="ctr"/>
        <c:lblOffset val="100"/>
        <c:noMultiLvlLbl val="0"/>
      </c:catAx>
      <c:valAx>
        <c:axId val="824945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4723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5245901639344"/>
          <c:y val="0.12254901960784284"/>
          <c:w val="0.84426229508196371"/>
          <c:h val="0.76036301201864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0.17857142857142944</c:v>
                </c:pt>
                <c:pt idx="1">
                  <c:v>0.29000000000000031</c:v>
                </c:pt>
                <c:pt idx="2">
                  <c:v>0.29655172413793102</c:v>
                </c:pt>
                <c:pt idx="3">
                  <c:v>0.30456852791878325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54-4172-A854-BFADA2E59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558848"/>
        <c:axId val="28560384"/>
      </c:barChart>
      <c:catAx>
        <c:axId val="2855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560384"/>
        <c:crosses val="autoZero"/>
        <c:auto val="1"/>
        <c:lblAlgn val="ctr"/>
        <c:lblOffset val="100"/>
        <c:noMultiLvlLbl val="0"/>
      </c:catAx>
      <c:valAx>
        <c:axId val="285603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5588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0.15789473684210636</c:v>
                </c:pt>
                <c:pt idx="1">
                  <c:v>0.31746031746031844</c:v>
                </c:pt>
                <c:pt idx="2">
                  <c:v>0.37894736842105281</c:v>
                </c:pt>
                <c:pt idx="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60-4AE2-852C-DD1781715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8568192"/>
        <c:axId val="46481792"/>
      </c:barChart>
      <c:catAx>
        <c:axId val="2856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6481792"/>
        <c:crosses val="autoZero"/>
        <c:auto val="1"/>
        <c:lblAlgn val="ctr"/>
        <c:lblOffset val="100"/>
        <c:noMultiLvlLbl val="0"/>
      </c:catAx>
      <c:valAx>
        <c:axId val="464817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5681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27489642307108"/>
          <c:y val="8.8217177543089442E-2"/>
          <c:w val="0.84426229508196315"/>
          <c:h val="0.76036301201864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0.17857142857142858</c:v>
                </c:pt>
                <c:pt idx="1">
                  <c:v>0.28999999999999998</c:v>
                </c:pt>
                <c:pt idx="2">
                  <c:v>0.29655172413793102</c:v>
                </c:pt>
                <c:pt idx="3">
                  <c:v>0.30456852791878175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38-416A-841E-D43295736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509440"/>
        <c:axId val="67437696"/>
      </c:barChart>
      <c:catAx>
        <c:axId val="4650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437696"/>
        <c:crosses val="autoZero"/>
        <c:auto val="1"/>
        <c:lblAlgn val="ctr"/>
        <c:lblOffset val="100"/>
        <c:noMultiLvlLbl val="0"/>
      </c:catAx>
      <c:valAx>
        <c:axId val="674376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65094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0.15789473684210525</c:v>
                </c:pt>
                <c:pt idx="1">
                  <c:v>0.31746031746031744</c:v>
                </c:pt>
                <c:pt idx="2">
                  <c:v>0.37894736842105264</c:v>
                </c:pt>
                <c:pt idx="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67-4494-BF7D-082DA2CA5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7453696"/>
        <c:axId val="67455232"/>
      </c:barChart>
      <c:catAx>
        <c:axId val="6745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455232"/>
        <c:crosses val="autoZero"/>
        <c:auto val="1"/>
        <c:lblAlgn val="ctr"/>
        <c:lblOffset val="100"/>
        <c:noMultiLvlLbl val="0"/>
      </c:catAx>
      <c:valAx>
        <c:axId val="6745523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4536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73720472440959"/>
          <c:y val="0.11058056175813842"/>
          <c:w val="0.86040398613351265"/>
          <c:h val="0.73921967619216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0.9285714285714286</c:v>
                </c:pt>
                <c:pt idx="1">
                  <c:v>0.967741935483871</c:v>
                </c:pt>
                <c:pt idx="2">
                  <c:v>0.96183206106870234</c:v>
                </c:pt>
                <c:pt idx="3">
                  <c:v>0.93220338983050843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EF-4162-BC63-CB03B1598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008640"/>
        <c:axId val="73010176"/>
      </c:barChart>
      <c:catAx>
        <c:axId val="7300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010176"/>
        <c:crosses val="autoZero"/>
        <c:auto val="1"/>
        <c:lblAlgn val="ctr"/>
        <c:lblOffset val="100"/>
        <c:noMultiLvlLbl val="0"/>
      </c:catAx>
      <c:valAx>
        <c:axId val="730101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0086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   </a:t>
            </a:r>
          </a:p>
        </c:rich>
      </c:tx>
      <c:layout>
        <c:manualLayout>
          <c:xMode val="edge"/>
          <c:yMode val="edge"/>
          <c:x val="0.18435505303149333"/>
          <c:y val="3.96039603960396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450579358389792"/>
          <c:y val="0.13739819651256563"/>
          <c:w val="0.84815470696561135"/>
          <c:h val="0.73024765468673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0.93333333333333335</c:v>
                </c:pt>
                <c:pt idx="1">
                  <c:v>0.98076923076923073</c:v>
                </c:pt>
                <c:pt idx="2">
                  <c:v>0.9726027397260274</c:v>
                </c:pt>
                <c:pt idx="3">
                  <c:v>0.92553191489361697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1F-472D-91B7-6E28EEDE8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026176"/>
        <c:axId val="73056640"/>
      </c:barChart>
      <c:catAx>
        <c:axId val="7302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056640"/>
        <c:crosses val="autoZero"/>
        <c:auto val="1"/>
        <c:lblAlgn val="ctr"/>
        <c:lblOffset val="100"/>
        <c:noMultiLvlLbl val="0"/>
      </c:catAx>
      <c:valAx>
        <c:axId val="730566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0261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5245901639344"/>
          <c:y val="0.13096070711749364"/>
          <c:w val="0.84426229508196315"/>
          <c:h val="0.75151251788890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0.1310344827586207</c:v>
                </c:pt>
                <c:pt idx="3">
                  <c:v>0.14213197969543148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D2-4BB9-ACB1-0193ADFB3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407552"/>
        <c:axId val="79835904"/>
      </c:barChart>
      <c:catAx>
        <c:axId val="8040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835904"/>
        <c:crosses val="autoZero"/>
        <c:auto val="1"/>
        <c:lblAlgn val="ctr"/>
        <c:lblOffset val="100"/>
        <c:noMultiLvlLbl val="0"/>
      </c:catAx>
      <c:valAx>
        <c:axId val="798359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4075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2838D-111C-421F-87AE-5D5C98B532AD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2F09E-54CE-4C0D-9334-A727B19CE5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98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556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465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122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187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616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3037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026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060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345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983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73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035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987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0C92B4-D81C-4227-ACE6-89F7D06C5173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4182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6613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074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355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322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679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203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45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23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B92FD-A755-4450-B422-F70FE7928CF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917AD-F926-4A02-A17F-D3817455C39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C9592-9AAD-4B26-9297-DCAE442085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55E6E-DF50-4478-8304-32A9F1A13FB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AEFAF-A6BD-404A-B8AF-CC3B224E919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D4C7E-D590-470B-88A0-A794075A175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56694-EF79-4150-8116-47374930851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D795A-DA2B-4FA1-9F85-BC1D531D84D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F7CF8-CC4C-4862-B12C-2083793BB9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3854D-1DDB-4D6A-AF4D-48EC7DBD1EC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B33EB-ED29-444A-828E-4E8931BD079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7787"/>
            <a:ext cx="9104282" cy="1584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27649" name="Picture 12"/>
          <p:cNvPicPr>
            <a:picLocks noChangeAspect="1" noChangeArrowheads="1"/>
          </p:cNvPicPr>
          <p:nvPr/>
        </p:nvPicPr>
        <p:blipFill rotWithShape="1">
          <a:blip r:embed="rId3"/>
          <a:srcRect l="6361" t="17719" r="52043" b="63577"/>
          <a:stretch/>
        </p:blipFill>
        <p:spPr bwMode="auto">
          <a:xfrm>
            <a:off x="50880" y="27787"/>
            <a:ext cx="6136180" cy="1550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671" y="2348880"/>
            <a:ext cx="8982399" cy="2087240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pt-BR" sz="2800" dirty="0" smtClean="0">
                <a:solidFill>
                  <a:schemeClr val="tx2"/>
                </a:solidFill>
              </a:rPr>
              <a:t>MELHORIA DA ATENÇÃO À SAÚDE DOS HIPERTENSOS </a:t>
            </a:r>
            <a:br>
              <a:rPr lang="pt-BR" sz="2800" dirty="0" smtClean="0">
                <a:solidFill>
                  <a:schemeClr val="tx2"/>
                </a:solidFill>
              </a:rPr>
            </a:br>
            <a:r>
              <a:rPr lang="pt-BR" sz="2800" dirty="0" smtClean="0">
                <a:solidFill>
                  <a:schemeClr val="tx2"/>
                </a:solidFill>
              </a:rPr>
              <a:t>E DIABÉTICOS NO CENTRO DE SAÚDE NO </a:t>
            </a:r>
            <a:br>
              <a:rPr lang="pt-BR" sz="2800" dirty="0" smtClean="0">
                <a:solidFill>
                  <a:schemeClr val="tx2"/>
                </a:solidFill>
              </a:rPr>
            </a:br>
            <a:r>
              <a:rPr lang="pt-BR" sz="2800" dirty="0" smtClean="0">
                <a:solidFill>
                  <a:schemeClr val="tx2"/>
                </a:solidFill>
              </a:rPr>
              <a:t>MUNICÍPIO DE ITAQUI-RS. 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1399" y="4797152"/>
            <a:ext cx="91182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schemeClr val="tx2"/>
                </a:solidFill>
                <a:latin typeface="+mj-lt"/>
              </a:rPr>
              <a:t>Renan Lopes de Vargas</a:t>
            </a:r>
            <a:endParaRPr lang="pt-BR" sz="2800" b="1" dirty="0">
              <a:solidFill>
                <a:schemeClr val="tx2"/>
              </a:solidFill>
              <a:latin typeface="+mj-lt"/>
            </a:endParaRPr>
          </a:p>
          <a:p>
            <a:pPr algn="ctr">
              <a:defRPr/>
            </a:pPr>
            <a:endParaRPr lang="pt-BR" sz="2000" dirty="0">
              <a:solidFill>
                <a:schemeClr val="tx2"/>
              </a:solidFill>
              <a:latin typeface="+mj-lt"/>
            </a:endParaRPr>
          </a:p>
          <a:p>
            <a:pPr algn="ctr">
              <a:defRPr/>
            </a:pPr>
            <a:r>
              <a:rPr lang="pt-BR" sz="2000" dirty="0" smtClean="0">
                <a:solidFill>
                  <a:schemeClr val="tx2"/>
                </a:solidFill>
                <a:latin typeface="+mj-lt"/>
              </a:rPr>
              <a:t>Orientador (T5G9): Mateus Casanova Dos Santos</a:t>
            </a:r>
            <a:endParaRPr lang="pt-BR" sz="2000" dirty="0">
              <a:solidFill>
                <a:schemeClr val="tx2"/>
              </a:solidFill>
              <a:latin typeface="+mj-lt"/>
            </a:endParaRPr>
          </a:p>
          <a:p>
            <a:pPr algn="ctr">
              <a:defRPr/>
            </a:pPr>
            <a:endParaRPr lang="pt-BR" sz="2000" dirty="0">
              <a:solidFill>
                <a:srgbClr val="002060"/>
              </a:solidFill>
              <a:latin typeface="+mj-lt"/>
            </a:endParaRPr>
          </a:p>
          <a:p>
            <a:pPr algn="ctr">
              <a:defRPr/>
            </a:pPr>
            <a:r>
              <a:rPr lang="pt-BR" sz="2000" dirty="0" smtClean="0">
                <a:solidFill>
                  <a:srgbClr val="002060"/>
                </a:solidFill>
                <a:latin typeface="+mj-lt"/>
              </a:rPr>
              <a:t>Pelotas, 2015</a:t>
            </a:r>
            <a:endParaRPr lang="pt-BR" sz="2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7652" name="il_fi" descr="http://3.bp.blogspot.com/_TMzEax0xNOA/TOpL8Tn1RfI/AAAAAAAAAEw/3d30uvcmv3I/S220/logo_UFPE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2319" y="312154"/>
            <a:ext cx="12239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4527" y="336447"/>
            <a:ext cx="1548752" cy="103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8964488" cy="5040560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150000"/>
              </a:lnSpc>
              <a:buClr>
                <a:schemeClr val="bg2">
                  <a:lumMod val="25000"/>
                </a:schemeClr>
              </a:buClr>
            </a:pPr>
            <a:r>
              <a:rPr lang="pt-BR" sz="2600" dirty="0" smtClean="0">
                <a:solidFill>
                  <a:srgbClr val="FF0000"/>
                </a:solidFill>
              </a:rPr>
              <a:t>Meta:</a:t>
            </a:r>
          </a:p>
          <a:p>
            <a:pPr marL="800100" lvl="1" indent="-342900" algn="just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</a:rPr>
              <a:t>Realizar </a:t>
            </a:r>
            <a:r>
              <a:rPr lang="pt-BR" dirty="0">
                <a:solidFill>
                  <a:schemeClr val="tx1"/>
                </a:solidFill>
              </a:rPr>
              <a:t>exame clínico apropriado em 100% dos </a:t>
            </a:r>
            <a:r>
              <a:rPr lang="pt-BR" dirty="0" smtClean="0">
                <a:solidFill>
                  <a:schemeClr val="tx1"/>
                </a:solidFill>
              </a:rPr>
              <a:t>hipertensos e </a:t>
            </a:r>
            <a:r>
              <a:rPr lang="pt-BR" dirty="0">
                <a:solidFill>
                  <a:schemeClr val="tx1"/>
                </a:solidFill>
              </a:rPr>
              <a:t>dos diabéticos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  <a:endParaRPr lang="pt-BR" dirty="0">
              <a:solidFill>
                <a:schemeClr val="tx1"/>
              </a:solidFill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</a:rPr>
              <a:t>Garantir </a:t>
            </a:r>
            <a:r>
              <a:rPr lang="pt-BR" dirty="0">
                <a:solidFill>
                  <a:schemeClr val="tx1"/>
                </a:solidFill>
              </a:rPr>
              <a:t>a 100% dos hipertensos </a:t>
            </a:r>
            <a:r>
              <a:rPr lang="pt-BR" dirty="0" smtClean="0">
                <a:solidFill>
                  <a:schemeClr val="tx1"/>
                </a:solidFill>
              </a:rPr>
              <a:t>e </a:t>
            </a:r>
            <a:r>
              <a:rPr lang="pt-BR" dirty="0">
                <a:solidFill>
                  <a:schemeClr val="tx1"/>
                </a:solidFill>
              </a:rPr>
              <a:t>dos diabéticos </a:t>
            </a:r>
            <a:r>
              <a:rPr lang="pt-BR" dirty="0" smtClean="0">
                <a:solidFill>
                  <a:schemeClr val="tx1"/>
                </a:solidFill>
              </a:rPr>
              <a:t>a </a:t>
            </a:r>
            <a:r>
              <a:rPr lang="pt-BR" dirty="0">
                <a:solidFill>
                  <a:schemeClr val="tx1"/>
                </a:solidFill>
              </a:rPr>
              <a:t>realização de exames complementares em dia de acordo com o protocolo.   </a:t>
            </a:r>
          </a:p>
          <a:p>
            <a:pPr marL="800100" lvl="1" indent="-342900" algn="just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</a:rPr>
              <a:t>Priorizar </a:t>
            </a:r>
            <a:r>
              <a:rPr lang="pt-BR" dirty="0">
                <a:solidFill>
                  <a:schemeClr val="tx1"/>
                </a:solidFill>
              </a:rPr>
              <a:t>a prescrição de medicamentos da farmácia popular para 100% dos hipertensos </a:t>
            </a:r>
            <a:r>
              <a:rPr lang="pt-BR" dirty="0" smtClean="0">
                <a:solidFill>
                  <a:schemeClr val="tx1"/>
                </a:solidFill>
              </a:rPr>
              <a:t>e </a:t>
            </a:r>
            <a:r>
              <a:rPr lang="pt-BR" dirty="0">
                <a:solidFill>
                  <a:schemeClr val="tx1"/>
                </a:solidFill>
              </a:rPr>
              <a:t>dos diabéticos </a:t>
            </a:r>
            <a:r>
              <a:rPr lang="pt-BR" dirty="0" smtClean="0">
                <a:solidFill>
                  <a:schemeClr val="tx1"/>
                </a:solidFill>
              </a:rPr>
              <a:t>cadastrados </a:t>
            </a:r>
            <a:r>
              <a:rPr lang="pt-BR" dirty="0">
                <a:solidFill>
                  <a:schemeClr val="tx1"/>
                </a:solidFill>
              </a:rPr>
              <a:t>na unidade de saúde.</a:t>
            </a:r>
          </a:p>
          <a:p>
            <a:pPr marL="800100" lvl="1" indent="-342900" algn="just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</a:rPr>
              <a:t>Realizar </a:t>
            </a:r>
            <a:r>
              <a:rPr lang="pt-BR" dirty="0">
                <a:solidFill>
                  <a:schemeClr val="tx1"/>
                </a:solidFill>
              </a:rPr>
              <a:t>avaliação da necessidade de atendimento odontológico em 100% dos </a:t>
            </a:r>
            <a:r>
              <a:rPr lang="pt-BR" dirty="0" smtClean="0">
                <a:solidFill>
                  <a:schemeClr val="tx1"/>
                </a:solidFill>
              </a:rPr>
              <a:t>hipertensos e </a:t>
            </a:r>
            <a:r>
              <a:rPr lang="pt-BR" dirty="0">
                <a:solidFill>
                  <a:schemeClr val="tx1"/>
                </a:solidFill>
              </a:rPr>
              <a:t>dos diabéticos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  <a:endParaRPr lang="pt-BR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476672"/>
            <a:ext cx="9036496" cy="1152127"/>
          </a:xfrm>
        </p:spPr>
        <p:txBody>
          <a:bodyPr/>
          <a:lstStyle/>
          <a:p>
            <a:pPr marL="182880" indent="0" algn="just">
              <a:buNone/>
            </a:pPr>
            <a:r>
              <a:rPr lang="pt-BR" sz="2400" u="sng" dirty="0">
                <a:effectLst/>
              </a:rPr>
              <a:t>O</a:t>
            </a:r>
            <a:r>
              <a:rPr lang="pt-BR" sz="2400" u="sng" dirty="0" smtClean="0">
                <a:effectLst/>
              </a:rPr>
              <a:t>bjetivo </a:t>
            </a:r>
            <a:r>
              <a:rPr lang="pt-BR" sz="2400" u="sng" dirty="0">
                <a:effectLst/>
              </a:rPr>
              <a:t>2</a:t>
            </a:r>
            <a:r>
              <a:rPr lang="pt-BR" sz="2400" dirty="0">
                <a:effectLst/>
              </a:rPr>
              <a:t>: </a:t>
            </a:r>
            <a:r>
              <a:rPr lang="pt-BR" sz="2400" dirty="0">
                <a:solidFill>
                  <a:schemeClr val="accent1"/>
                </a:solidFill>
                <a:effectLst/>
              </a:rPr>
              <a:t>Melhorar a qualidade da atenção a hipertensos e/ou </a:t>
            </a:r>
            <a:r>
              <a:rPr lang="pt-BR" sz="2400" dirty="0" smtClean="0">
                <a:solidFill>
                  <a:schemeClr val="accent1"/>
                </a:solidFill>
                <a:effectLst/>
              </a:rPr>
              <a:t>diabéticos.</a:t>
            </a:r>
            <a:endParaRPr lang="pt-BR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42767" y="836712"/>
            <a:ext cx="2160240" cy="576064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accent6"/>
                </a:solidFill>
              </a:rPr>
              <a:t>RESULTADOS</a:t>
            </a:r>
            <a:endParaRPr lang="pt-BR" sz="2400" b="1" dirty="0">
              <a:solidFill>
                <a:schemeClr val="accent6"/>
              </a:solidFill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903131016"/>
              </p:ext>
            </p:extLst>
          </p:nvPr>
        </p:nvGraphicFramePr>
        <p:xfrm>
          <a:off x="179512" y="2190549"/>
          <a:ext cx="4142556" cy="2588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07540961"/>
              </p:ext>
            </p:extLst>
          </p:nvPr>
        </p:nvGraphicFramePr>
        <p:xfrm>
          <a:off x="4716016" y="2192831"/>
          <a:ext cx="4144416" cy="2579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Elipse 7"/>
          <p:cNvSpPr/>
          <p:nvPr/>
        </p:nvSpPr>
        <p:spPr>
          <a:xfrm rot="19386858">
            <a:off x="1670080" y="1261602"/>
            <a:ext cx="936104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HAS</a:t>
            </a:r>
            <a:endParaRPr lang="pt-BR" dirty="0"/>
          </a:p>
        </p:txBody>
      </p:sp>
      <p:sp>
        <p:nvSpPr>
          <p:cNvPr id="9" name="Elipse 8"/>
          <p:cNvSpPr/>
          <p:nvPr/>
        </p:nvSpPr>
        <p:spPr>
          <a:xfrm rot="19736094">
            <a:off x="6560486" y="1280584"/>
            <a:ext cx="936104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DM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95019" y="4916085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   Para </a:t>
            </a:r>
            <a:r>
              <a:rPr lang="pt-BR" sz="1200" dirty="0"/>
              <a:t>os hipertensos atingimos 30,5% com exame clínico apropriado ao final dos 4 meses de intervenção (Figura 3). No primeiro mês tivemos 5 de 28 (17,9%) hipertensos cadastrados com exame apropriado, no segundo mês foram 29 de 100 (29,0%) hipertensos, no terceiro mês foram 43 de 145 (29,7%)  hipertensos  e o quarto mês 60 de 197 (30,5%)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742538" y="4916085"/>
            <a:ext cx="41499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    Já </a:t>
            </a:r>
            <a:r>
              <a:rPr lang="pt-BR" sz="1200" dirty="0"/>
              <a:t>nos diabéticos atingimos 40,8% com exames clínicos apropriados conforme relatado na Figura 4. No primeiro mês, tivemos 3 de 19 (15,8%) diabéticos cadastrados com exame apropriado, no segundo mês foram 20 de 63 (31,7%), no terceiro mês foram 36 de 95 (37,9%)  e o quarto mês 57 de 130 (40,8%)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85557" y="738188"/>
            <a:ext cx="8471093" cy="15446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8620" lvl="1" indent="-3429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1"/>
                </a:solidFill>
              </a:rPr>
              <a:t>Garantir a 100% dos hipertensos e dos diabéticos a realização de exames complementares em dia de acordo com o protocolo.   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914060465"/>
              </p:ext>
            </p:extLst>
          </p:nvPr>
        </p:nvGraphicFramePr>
        <p:xfrm>
          <a:off x="214313" y="1772816"/>
          <a:ext cx="3892473" cy="274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447450022"/>
              </p:ext>
            </p:extLst>
          </p:nvPr>
        </p:nvGraphicFramePr>
        <p:xfrm>
          <a:off x="4786313" y="1772817"/>
          <a:ext cx="3867615" cy="273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tângulo 5"/>
          <p:cNvSpPr/>
          <p:nvPr/>
        </p:nvSpPr>
        <p:spPr>
          <a:xfrm>
            <a:off x="214313" y="4857750"/>
            <a:ext cx="4214812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pt-BR" sz="1200" dirty="0" smtClean="0"/>
              <a:t>      Os </a:t>
            </a:r>
            <a:r>
              <a:rPr lang="pt-BR" sz="1200" dirty="0" smtClean="0"/>
              <a:t>usuários hipertensos os resultados foram 5 de 28 (17,9%), 29 de 100 (29,0%), 43 de 145 (29,7%) e 60 de 197 (30,5%) nos meses 1, 2, 3 e 4, respectivamente. </a:t>
            </a:r>
            <a:endParaRPr lang="pt-BR" sz="1200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714876" y="4765427"/>
            <a:ext cx="4143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os usuários diabéticos 3 de 19 (15%) primeiro mês, 20 de 63 (31,7%) segundo mês,36 de 95 (37,9%) terceiro mês, 53 de 130  (40,8%) quarto.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7829" y="209957"/>
            <a:ext cx="237593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</a:rPr>
              <a:t>Meta: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15938" y="731838"/>
            <a:ext cx="8198430" cy="11255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8620" lvl="1" indent="-3429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</a:rPr>
              <a:t>Priorizar a prescrição de medicamentos da farmácia popular para 100% dos hipertensos e dos diabéticos cadastrados na unidade de saúde.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043140119"/>
              </p:ext>
            </p:extLst>
          </p:nvPr>
        </p:nvGraphicFramePr>
        <p:xfrm>
          <a:off x="538163" y="2060848"/>
          <a:ext cx="3716492" cy="2609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744885285"/>
              </p:ext>
            </p:extLst>
          </p:nvPr>
        </p:nvGraphicFramePr>
        <p:xfrm>
          <a:off x="4643438" y="2060848"/>
          <a:ext cx="3929062" cy="2592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tângulo 5"/>
          <p:cNvSpPr/>
          <p:nvPr/>
        </p:nvSpPr>
        <p:spPr>
          <a:xfrm>
            <a:off x="323850" y="4943475"/>
            <a:ext cx="3930805" cy="13849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pt-BR" sz="1200" dirty="0" smtClean="0"/>
              <a:t>     hipertensos </a:t>
            </a:r>
            <a:r>
              <a:rPr lang="pt-BR" sz="1200" dirty="0" smtClean="0"/>
              <a:t>acompanhados tiveram prescrição de medicamentos que constam na rede básica municipal ou farmácia popular, foram 26 de 28 (92,9%) no primeiro mês, 90 de 93 (96,8%) no segundo mês, 126 de 131 (96,2%) no terceiro mês, 165 de 177 (93,2%) no quarto mês.</a:t>
            </a:r>
            <a:endParaRPr lang="pt-BR" sz="1200" dirty="0"/>
          </a:p>
        </p:txBody>
      </p:sp>
      <p:sp>
        <p:nvSpPr>
          <p:cNvPr id="7" name="Retângulo 6"/>
          <p:cNvSpPr/>
          <p:nvPr/>
        </p:nvSpPr>
        <p:spPr>
          <a:xfrm>
            <a:off x="4643438" y="4899219"/>
            <a:ext cx="4286250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pt-BR" sz="1200" dirty="0" smtClean="0"/>
              <a:t>      Para </a:t>
            </a:r>
            <a:r>
              <a:rPr lang="pt-BR" sz="1200" dirty="0" smtClean="0"/>
              <a:t>os diabéticos, alcançamos 92,6% dos usuários cadastrados, conforme Figura 8, ao final da intervenção. Foram 14 de 15 (93,3%) no primeiro mês, 51 de 52 (98,1%) no segundo mês, 71 de 73 (97,3%), no terceiro mês, 87 de 94 (92,6%) no quarto mês.</a:t>
            </a:r>
            <a:endParaRPr lang="pt-BR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7829" y="209957"/>
            <a:ext cx="237593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</a:rPr>
              <a:t>Meta: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8219765" cy="1054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8620" lvl="1" indent="-3429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</a:rPr>
              <a:t>Realizar avaliação da necessidade de atendimento odontológico em 100% dos hipertensos e dos diabéticos.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224852565"/>
              </p:ext>
            </p:extLst>
          </p:nvPr>
        </p:nvGraphicFramePr>
        <p:xfrm>
          <a:off x="285720" y="1988841"/>
          <a:ext cx="3714776" cy="2801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425588155"/>
              </p:ext>
            </p:extLst>
          </p:nvPr>
        </p:nvGraphicFramePr>
        <p:xfrm>
          <a:off x="4617300" y="1988840"/>
          <a:ext cx="4135904" cy="2759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tângulo 5"/>
          <p:cNvSpPr/>
          <p:nvPr/>
        </p:nvSpPr>
        <p:spPr>
          <a:xfrm>
            <a:off x="235221" y="5197939"/>
            <a:ext cx="3817550" cy="120015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pt-BR" sz="1200" dirty="0" smtClean="0"/>
              <a:t>       No </a:t>
            </a:r>
            <a:r>
              <a:rPr lang="pt-BR" sz="1200" dirty="0" smtClean="0"/>
              <a:t>primeiro mês tivemos 0 de 28 (0,0%) hipertensos cadastrados com avaliação odontológica, no segundo mês foram 0 de 100 (0,0%) hipertensos, no terceiro mês foram  19 de 145 (13,1%)  hipertensos  e no quarto mês 28 de 197 (14,2%) hipertensos</a:t>
            </a:r>
            <a:endParaRPr lang="pt-BR" sz="1200" dirty="0"/>
          </a:p>
        </p:txBody>
      </p:sp>
      <p:sp>
        <p:nvSpPr>
          <p:cNvPr id="7" name="Retângulo 6"/>
          <p:cNvSpPr/>
          <p:nvPr/>
        </p:nvSpPr>
        <p:spPr>
          <a:xfrm>
            <a:off x="4342006" y="5178356"/>
            <a:ext cx="4572000" cy="1015663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algn="just"/>
            <a:r>
              <a:rPr lang="pt-BR" sz="1200" dirty="0" smtClean="0"/>
              <a:t>         No </a:t>
            </a:r>
            <a:r>
              <a:rPr lang="pt-BR" sz="1200" dirty="0" smtClean="0"/>
              <a:t>primeiro mês tivemos 0 de 19 (0,0%) diabéticos cadastrados com avaliação odontológica, no segundo mês foram 1 de 63 (1,6%) diabéticos, no terceiro mês foram 16 de 95 (16,8%)  diabéticos  e o quarto mês 27 de 130 (20,8%) diabéticos </a:t>
            </a:r>
            <a:endParaRPr lang="pt-BR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7829" y="209957"/>
            <a:ext cx="237593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</a:rPr>
              <a:t>Meta: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7551" y="1244659"/>
            <a:ext cx="8352928" cy="140880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rgbClr val="FF0000"/>
                </a:solidFill>
              </a:rPr>
              <a:t>Meta: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dirty="0" smtClean="0"/>
              <a:t>Buscar </a:t>
            </a:r>
            <a:r>
              <a:rPr lang="pt-BR" sz="2000" dirty="0"/>
              <a:t>100% dos </a:t>
            </a:r>
            <a:r>
              <a:rPr lang="pt-BR" sz="2000" dirty="0" smtClean="0"/>
              <a:t>hipertensos e </a:t>
            </a:r>
            <a:r>
              <a:rPr lang="pt-BR" sz="2000" dirty="0"/>
              <a:t>dos diabéticos</a:t>
            </a:r>
            <a:r>
              <a:rPr lang="pt-BR" sz="2000" dirty="0" smtClean="0"/>
              <a:t> </a:t>
            </a:r>
            <a:r>
              <a:rPr lang="pt-BR" sz="2000" dirty="0"/>
              <a:t>faltosos às </a:t>
            </a:r>
            <a:r>
              <a:rPr lang="pt-BR" sz="2000" dirty="0" smtClean="0"/>
              <a:t>consultas, </a:t>
            </a:r>
            <a:r>
              <a:rPr lang="pt-BR" sz="2000" dirty="0"/>
              <a:t>na unidade de saúde conforme a periodicidade recomendada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115" y="260648"/>
            <a:ext cx="9036496" cy="1268760"/>
          </a:xfrm>
        </p:spPr>
        <p:txBody>
          <a:bodyPr/>
          <a:lstStyle/>
          <a:p>
            <a:pPr marL="182880" indent="0">
              <a:buNone/>
            </a:pPr>
            <a:r>
              <a:rPr lang="pt-BR" sz="2800" u="sng" dirty="0">
                <a:solidFill>
                  <a:schemeClr val="tx1"/>
                </a:solidFill>
                <a:effectLst/>
              </a:rPr>
              <a:t>O</a:t>
            </a:r>
            <a:r>
              <a:rPr lang="pt-BR" sz="2800" u="sng" dirty="0" smtClean="0">
                <a:solidFill>
                  <a:schemeClr val="tx1"/>
                </a:solidFill>
                <a:effectLst/>
              </a:rPr>
              <a:t>bjetivo </a:t>
            </a:r>
            <a:r>
              <a:rPr lang="pt-BR" sz="2800" u="sng" dirty="0">
                <a:solidFill>
                  <a:schemeClr val="tx1"/>
                </a:solidFill>
                <a:effectLst/>
              </a:rPr>
              <a:t>3: </a:t>
            </a:r>
            <a:r>
              <a:rPr lang="pt-BR" sz="2800" dirty="0">
                <a:solidFill>
                  <a:schemeClr val="accent1"/>
                </a:solidFill>
                <a:effectLst/>
              </a:rPr>
              <a:t>Melhorar a adesão de </a:t>
            </a:r>
            <a:r>
              <a:rPr lang="pt-BR" sz="2800" dirty="0" smtClean="0">
                <a:solidFill>
                  <a:schemeClr val="accent1"/>
                </a:solidFill>
                <a:effectLst/>
              </a:rPr>
              <a:t>hipertensos</a:t>
            </a:r>
            <a:r>
              <a:rPr lang="pt-BR" sz="2800" dirty="0">
                <a:solidFill>
                  <a:schemeClr val="accent1"/>
                </a:solidFill>
                <a:effectLst/>
              </a:rPr>
              <a:t> </a:t>
            </a:r>
            <a:r>
              <a:rPr lang="pt-BR" sz="2800" dirty="0" smtClean="0">
                <a:solidFill>
                  <a:schemeClr val="accent1"/>
                </a:solidFill>
                <a:effectLst/>
              </a:rPr>
              <a:t>e/ou </a:t>
            </a:r>
            <a:r>
              <a:rPr lang="pt-BR" sz="2800" dirty="0">
                <a:solidFill>
                  <a:schemeClr val="accent1"/>
                </a:solidFill>
                <a:effectLst/>
              </a:rPr>
              <a:t>diabéticos ao </a:t>
            </a:r>
            <a:r>
              <a:rPr lang="pt-BR" sz="2800" dirty="0" smtClean="0">
                <a:solidFill>
                  <a:schemeClr val="accent1"/>
                </a:solidFill>
                <a:effectLst/>
              </a:rPr>
              <a:t>programa.</a:t>
            </a:r>
            <a:r>
              <a:rPr lang="pt-BR" sz="2800" dirty="0">
                <a:solidFill>
                  <a:schemeClr val="accent1"/>
                </a:solidFill>
                <a:effectLst/>
              </a:rPr>
              <a:t/>
            </a:r>
            <a:br>
              <a:rPr lang="pt-BR" sz="2800" dirty="0">
                <a:solidFill>
                  <a:schemeClr val="accent1"/>
                </a:solidFill>
                <a:effectLst/>
              </a:rPr>
            </a:br>
            <a:r>
              <a:rPr lang="pt-BR" sz="2800" dirty="0">
                <a:effectLst/>
              </a:rPr>
              <a:t> </a:t>
            </a:r>
            <a:br>
              <a:rPr lang="pt-BR" sz="2800" dirty="0">
                <a:effectLst/>
              </a:rPr>
            </a:b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495911" y="2653461"/>
            <a:ext cx="215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/>
                </a:solidFill>
                <a:latin typeface="+mj-lt"/>
              </a:rPr>
              <a:t>RESULTADOS</a:t>
            </a:r>
            <a:endParaRPr lang="pt-BR" sz="24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512" y="5657671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Para os hipertensos a busca ativa, 0 de 0 de hipertensos tiveram busca ativa no primeiro mês, no segundo mês foram 17 de 20 (85,0%) hipertensos, no terceiro mês foram  33 de 37 (89,2%) hipertensos  e no quarto mês 56 de 59 (94,9%)  hipertensos com busca ativa.</a:t>
            </a:r>
            <a:endParaRPr lang="pt-BR" sz="1200" dirty="0"/>
          </a:p>
        </p:txBody>
      </p:sp>
      <p:sp>
        <p:nvSpPr>
          <p:cNvPr id="11" name="Retângulo 10"/>
          <p:cNvSpPr/>
          <p:nvPr/>
        </p:nvSpPr>
        <p:spPr>
          <a:xfrm>
            <a:off x="4716016" y="5657671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      Já </a:t>
            </a:r>
            <a:r>
              <a:rPr lang="pt-BR" sz="1200" dirty="0"/>
              <a:t>nos </a:t>
            </a:r>
            <a:r>
              <a:rPr lang="pt-BR" sz="1200" dirty="0" smtClean="0"/>
              <a:t>diabéticos, foram 0 de 0 diabéticos com busca ativa no primeiro mês, no segundo mês foram 10 de 10 (100,0%) diabéticos, no terceiro mês foram 25 de 26 (96,2%) diabéticos  e no quarto mês 41 de 44 (93,2%) diabéticos com busca ativa. </a:t>
            </a:r>
          </a:p>
          <a:p>
            <a:pPr algn="just"/>
            <a:endParaRPr lang="pt-BR" sz="1200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Gráfico 9"/>
          <p:cNvGraphicFramePr/>
          <p:nvPr/>
        </p:nvGraphicFramePr>
        <p:xfrm>
          <a:off x="428596" y="3143248"/>
          <a:ext cx="414340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Gráfico 11"/>
          <p:cNvGraphicFramePr/>
          <p:nvPr/>
        </p:nvGraphicFramePr>
        <p:xfrm>
          <a:off x="4857752" y="3214686"/>
          <a:ext cx="4000528" cy="223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0419" y="980728"/>
            <a:ext cx="8712968" cy="1296144"/>
          </a:xfrm>
        </p:spPr>
        <p:txBody>
          <a:bodyPr>
            <a:normAutofit fontScale="92500"/>
          </a:bodyPr>
          <a:lstStyle/>
          <a:p>
            <a:pPr algn="just">
              <a:buClr>
                <a:schemeClr val="accent1"/>
              </a:buClr>
            </a:pPr>
            <a:r>
              <a:rPr lang="pt-BR" sz="2400" dirty="0">
                <a:solidFill>
                  <a:srgbClr val="FF0000"/>
                </a:solidFill>
              </a:rPr>
              <a:t>Meta:</a:t>
            </a:r>
            <a:endParaRPr lang="pt-BR" sz="2400" dirty="0" smtClean="0">
              <a:solidFill>
                <a:srgbClr val="FF0000"/>
              </a:solidFill>
            </a:endParaRPr>
          </a:p>
          <a:p>
            <a:pPr marL="685800" indent="-6858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400" dirty="0" smtClean="0"/>
              <a:t>Manter </a:t>
            </a:r>
            <a:r>
              <a:rPr lang="pt-BR" sz="2400" dirty="0"/>
              <a:t>ficha de acompanhamento de 100% dos hipertensos </a:t>
            </a:r>
            <a:r>
              <a:rPr lang="pt-BR" sz="2400" dirty="0" smtClean="0"/>
              <a:t>e </a:t>
            </a:r>
            <a:r>
              <a:rPr lang="pt-BR" sz="2400" dirty="0"/>
              <a:t>dos diabéticos </a:t>
            </a:r>
            <a:r>
              <a:rPr lang="pt-BR" sz="2400" dirty="0" smtClean="0"/>
              <a:t>cadastrados </a:t>
            </a:r>
            <a:r>
              <a:rPr lang="pt-BR" sz="2400" dirty="0"/>
              <a:t>na unidade de saúde.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936104"/>
          </a:xfrm>
        </p:spPr>
        <p:txBody>
          <a:bodyPr/>
          <a:lstStyle/>
          <a:p>
            <a:pPr marL="182880" indent="0">
              <a:buNone/>
            </a:pPr>
            <a:r>
              <a:rPr lang="pt-BR" sz="2800" u="sng" dirty="0" smtClean="0">
                <a:solidFill>
                  <a:schemeClr val="tx1"/>
                </a:solidFill>
              </a:rPr>
              <a:t>Objetivo </a:t>
            </a:r>
            <a:r>
              <a:rPr lang="pt-BR" sz="2800" u="sng" dirty="0">
                <a:solidFill>
                  <a:schemeClr val="tx1"/>
                </a:solidFill>
              </a:rPr>
              <a:t>4: </a:t>
            </a:r>
            <a:r>
              <a:rPr lang="pt-BR" sz="2800" dirty="0">
                <a:solidFill>
                  <a:schemeClr val="accent1"/>
                </a:solidFill>
              </a:rPr>
              <a:t>Melhorar o registro das </a:t>
            </a:r>
            <a:r>
              <a:rPr lang="pt-BR" sz="2800" dirty="0" smtClean="0">
                <a:solidFill>
                  <a:schemeClr val="accent1"/>
                </a:solidFill>
              </a:rPr>
              <a:t>informações</a:t>
            </a:r>
            <a:r>
              <a:rPr lang="pt-BR" sz="28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658791" y="227687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RESULTADOS</a:t>
            </a:r>
          </a:p>
          <a:p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157609143"/>
              </p:ext>
            </p:extLst>
          </p:nvPr>
        </p:nvGraphicFramePr>
        <p:xfrm>
          <a:off x="439044" y="2780928"/>
          <a:ext cx="4104456" cy="2489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831203166"/>
              </p:ext>
            </p:extLst>
          </p:nvPr>
        </p:nvGraphicFramePr>
        <p:xfrm>
          <a:off x="5076056" y="2780928"/>
          <a:ext cx="3960440" cy="250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tângulo 4"/>
          <p:cNvSpPr/>
          <p:nvPr/>
        </p:nvSpPr>
        <p:spPr>
          <a:xfrm>
            <a:off x="395536" y="5334505"/>
            <a:ext cx="4067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   Para </a:t>
            </a:r>
            <a:r>
              <a:rPr lang="pt-BR" sz="1200" dirty="0"/>
              <a:t>os hipertensos alcançamos 59,4 % dos cadastrados (Figura 13) no final do quarto mês, foram 28 de 28 (100%) de hipertensos com cadastro no primeiro mês, no segundo mês foram 96 de 100 (96,0%) hipertensos, no terceiro mês foram 104 de 145 (71,7%) hipertensos e no quarto mês 117 de 197 (59,4%)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076055" y="5374778"/>
            <a:ext cx="38884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     No </a:t>
            </a:r>
            <a:r>
              <a:rPr lang="pt-BR" sz="1200" dirty="0"/>
              <a:t>primeiro mês foram 19 de 19 (100%), no segundo mês foram 59 de 63 (93,7%) diabéticos, no terceiro mês foram 67 de 95 (70,5%) diabéticos e no quarto mês 74 de 130 (56,9%)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5513" y="1286147"/>
            <a:ext cx="8712968" cy="1133461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solidFill>
                  <a:schemeClr val="accent6"/>
                </a:solidFill>
              </a:rPr>
              <a:t>Meta:</a:t>
            </a:r>
            <a:r>
              <a:rPr lang="pt-BR" dirty="0">
                <a:solidFill>
                  <a:schemeClr val="accent6"/>
                </a:solidFill>
              </a:rPr>
              <a:t> 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dirty="0" smtClean="0"/>
              <a:t>Realizar </a:t>
            </a:r>
            <a:r>
              <a:rPr lang="pt-BR" dirty="0"/>
              <a:t>estratificação do risco cardiovascular em 100% dos hipertensos </a:t>
            </a:r>
            <a:r>
              <a:rPr lang="pt-BR" dirty="0" smtClean="0"/>
              <a:t>e </a:t>
            </a:r>
            <a:r>
              <a:rPr lang="pt-BR" dirty="0"/>
              <a:t>dos diabéticos </a:t>
            </a:r>
            <a:r>
              <a:rPr lang="pt-BR" dirty="0" smtClean="0"/>
              <a:t>cadastrados </a:t>
            </a:r>
            <a:r>
              <a:rPr lang="pt-BR" dirty="0"/>
              <a:t>na unidade de saúde.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507" y="188640"/>
            <a:ext cx="8856984" cy="1793167"/>
          </a:xfrm>
        </p:spPr>
        <p:txBody>
          <a:bodyPr/>
          <a:lstStyle/>
          <a:p>
            <a:pPr marL="182880" indent="0" algn="just">
              <a:buNone/>
            </a:pPr>
            <a:r>
              <a:rPr lang="pt-BR" sz="3200" u="sng" dirty="0">
                <a:solidFill>
                  <a:schemeClr val="tx1"/>
                </a:solidFill>
              </a:rPr>
              <a:t>O</a:t>
            </a:r>
            <a:r>
              <a:rPr lang="pt-BR" sz="3200" u="sng" dirty="0" smtClean="0">
                <a:solidFill>
                  <a:schemeClr val="tx1"/>
                </a:solidFill>
              </a:rPr>
              <a:t>bjetivo </a:t>
            </a:r>
            <a:r>
              <a:rPr lang="pt-BR" sz="3200" u="sng" dirty="0">
                <a:solidFill>
                  <a:schemeClr val="tx1"/>
                </a:solidFill>
              </a:rPr>
              <a:t>5: </a:t>
            </a:r>
            <a:r>
              <a:rPr lang="pt-BR" sz="3200" dirty="0">
                <a:solidFill>
                  <a:schemeClr val="accent1"/>
                </a:solidFill>
              </a:rPr>
              <a:t>Mapear hipertensos e diabéticos de risco para doença cardiovascular</a:t>
            </a:r>
            <a:br>
              <a:rPr lang="pt-BR" sz="3200" dirty="0">
                <a:solidFill>
                  <a:schemeClr val="accent1"/>
                </a:solidFill>
              </a:rPr>
            </a:br>
            <a:endParaRPr lang="pt-BR" sz="3200" dirty="0">
              <a:solidFill>
                <a:schemeClr val="accent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617249" y="2405296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RESULTADOS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14920861"/>
              </p:ext>
            </p:extLst>
          </p:nvPr>
        </p:nvGraphicFramePr>
        <p:xfrm>
          <a:off x="413284" y="2774628"/>
          <a:ext cx="4176463" cy="259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714180985"/>
              </p:ext>
            </p:extLst>
          </p:nvPr>
        </p:nvGraphicFramePr>
        <p:xfrm>
          <a:off x="4860032" y="2774628"/>
          <a:ext cx="4176464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tângulo 8"/>
          <p:cNvSpPr/>
          <p:nvPr/>
        </p:nvSpPr>
        <p:spPr>
          <a:xfrm>
            <a:off x="323528" y="5473005"/>
            <a:ext cx="4355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    Tivemos </a:t>
            </a:r>
            <a:r>
              <a:rPr lang="pt-BR" sz="1200" dirty="0"/>
              <a:t>17,8% do total de hipertensos acompanhados com exame de risco cardiovascular em dia, assim alcançamos 0 de 28  (0,0%) no primeiro mês,  0  de 100 (0,0%) no segundo mês, 0 de 145 (0,0%) no terceiro mês, 35 de 197 (17,8%) no quarto mês de usuários hipertensos com exame cardiovascular em dia.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932039" y="5490418"/>
            <a:ext cx="4104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    Nos </a:t>
            </a:r>
            <a:r>
              <a:rPr lang="pt-BR" sz="1200" dirty="0"/>
              <a:t>usuários diabéticos com exames de risco cardiovascular em dia, ao final dos quatro meses alcançamos 21,5%, foram 0 de 19  (0,0%) no primeiro mês, 0  de 63 (0,0%) no segundo mês, 0 de 95  (0,0%) no terceiro mês e 28 de 130  (21,5%) no quarto mês.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152128"/>
          </a:xfrm>
        </p:spPr>
        <p:txBody>
          <a:bodyPr/>
          <a:lstStyle/>
          <a:p>
            <a:pPr marL="0" indent="0" algn="just">
              <a:buNone/>
            </a:pPr>
            <a:r>
              <a:rPr lang="pt-BR" sz="3600" u="sng" dirty="0">
                <a:solidFill>
                  <a:schemeClr val="tx1"/>
                </a:solidFill>
              </a:rPr>
              <a:t>O</a:t>
            </a:r>
            <a:r>
              <a:rPr lang="pt-BR" sz="3600" u="sng" dirty="0" smtClean="0">
                <a:solidFill>
                  <a:schemeClr val="tx1"/>
                </a:solidFill>
              </a:rPr>
              <a:t>bjetivo </a:t>
            </a:r>
            <a:r>
              <a:rPr lang="pt-BR" sz="3600" u="sng" dirty="0">
                <a:solidFill>
                  <a:schemeClr val="tx1"/>
                </a:solidFill>
              </a:rPr>
              <a:t>6:</a:t>
            </a:r>
            <a:r>
              <a:rPr lang="pt-BR" sz="3600" dirty="0"/>
              <a:t> </a:t>
            </a:r>
            <a:r>
              <a:rPr lang="pt-BR" sz="3600" dirty="0">
                <a:solidFill>
                  <a:schemeClr val="accent1"/>
                </a:solidFill>
              </a:rPr>
              <a:t>Promover a saúde de hipertensos e diabéticos.</a:t>
            </a:r>
            <a:r>
              <a:rPr lang="pt-BR" dirty="0">
                <a:solidFill>
                  <a:schemeClr val="accent1"/>
                </a:solidFill>
              </a:rPr>
              <a:t/>
            </a:r>
            <a:br>
              <a:rPr lang="pt-BR" dirty="0">
                <a:solidFill>
                  <a:schemeClr val="accent1"/>
                </a:solidFill>
              </a:rPr>
            </a:br>
            <a:endParaRPr lang="pt-BR" dirty="0">
              <a:solidFill>
                <a:schemeClr val="accent1"/>
              </a:solidFill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93350838"/>
              </p:ext>
            </p:extLst>
          </p:nvPr>
        </p:nvGraphicFramePr>
        <p:xfrm>
          <a:off x="215517" y="2962112"/>
          <a:ext cx="4032448" cy="2601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262884033"/>
              </p:ext>
            </p:extLst>
          </p:nvPr>
        </p:nvGraphicFramePr>
        <p:xfrm>
          <a:off x="4669497" y="2962112"/>
          <a:ext cx="4248472" cy="261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tângulo 8"/>
          <p:cNvSpPr/>
          <p:nvPr/>
        </p:nvSpPr>
        <p:spPr>
          <a:xfrm>
            <a:off x="151249" y="1484784"/>
            <a:ext cx="9036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r>
              <a:rPr lang="pt-BR" sz="2200" dirty="0" smtClean="0">
                <a:solidFill>
                  <a:schemeClr val="accent6"/>
                </a:solidFill>
                <a:latin typeface="+mj-lt"/>
              </a:rPr>
              <a:t>Meta: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+mj-lt"/>
              </a:rPr>
              <a:t>Garantir </a:t>
            </a:r>
            <a:r>
              <a:rPr lang="pt-BR" sz="2200" u="sng" dirty="0">
                <a:latin typeface="+mj-lt"/>
              </a:rPr>
              <a:t>orientação nutricional </a:t>
            </a:r>
            <a:r>
              <a:rPr lang="pt-BR" sz="2200" dirty="0">
                <a:latin typeface="+mj-lt"/>
              </a:rPr>
              <a:t>sobre alimentação saudável a 100% dos </a:t>
            </a:r>
            <a:r>
              <a:rPr lang="pt-BR" sz="2200" dirty="0" smtClean="0">
                <a:latin typeface="+mj-lt"/>
              </a:rPr>
              <a:t>hipertensos e dos </a:t>
            </a:r>
            <a:r>
              <a:rPr lang="pt-BR" sz="2200" dirty="0">
                <a:latin typeface="+mj-lt"/>
              </a:rPr>
              <a:t>diabéticos.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613828" y="2592780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RESULTADOS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505" y="5558675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     Tivemos </a:t>
            </a:r>
            <a:r>
              <a:rPr lang="pt-BR" sz="1200" dirty="0"/>
              <a:t>um total de 66,5% usuários hipertensos com orientação a alimentação saudável ao final do quarto mês de intervenção, sendo 28 de 28 (100%) no primeiro mês, 87 de 100 (87,0%) no segundo mês, 105 de 145 (72,4%) no terceiro mês e 131 de 197 (66,5%) no quarto mês.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69496" y="5651007"/>
            <a:ext cx="4275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     Para </a:t>
            </a:r>
            <a:r>
              <a:rPr lang="pt-BR" sz="1200" dirty="0"/>
              <a:t>os diabéticos o valor ao final da intervenção foi de 74,6% sendo que no primeiro mês tivemos 19 de 19 (100%), 56 de 63 (88,9%) no segundo mês, 68 de 95 (71,6%) no terceiro mês e 97 de 130 (74,6%) no quarto mês. </a:t>
            </a:r>
          </a:p>
        </p:txBody>
      </p:sp>
    </p:spTree>
    <p:extLst>
      <p:ext uri="{BB962C8B-B14F-4D97-AF65-F5344CB8AC3E}">
        <p14:creationId xmlns:p14="http://schemas.microsoft.com/office/powerpoint/2010/main" val="28136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44027" y="457200"/>
            <a:ext cx="8691288" cy="1545352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</a:rPr>
              <a:t>Garantir </a:t>
            </a:r>
            <a:r>
              <a:rPr lang="pt-BR" dirty="0">
                <a:solidFill>
                  <a:schemeClr val="tx1"/>
                </a:solidFill>
              </a:rPr>
              <a:t>orientação em relação à </a:t>
            </a:r>
            <a:r>
              <a:rPr lang="pt-BR" u="sng" dirty="0">
                <a:solidFill>
                  <a:schemeClr val="tx1"/>
                </a:solidFill>
              </a:rPr>
              <a:t>prática regular de atividade física</a:t>
            </a:r>
            <a:r>
              <a:rPr lang="pt-BR" dirty="0">
                <a:solidFill>
                  <a:schemeClr val="tx1"/>
                </a:solidFill>
              </a:rPr>
              <a:t> a 100% dos pacientes </a:t>
            </a:r>
            <a:r>
              <a:rPr lang="pt-BR" dirty="0" smtClean="0">
                <a:solidFill>
                  <a:schemeClr val="tx1"/>
                </a:solidFill>
              </a:rPr>
              <a:t>hipertensos e dos </a:t>
            </a:r>
            <a:r>
              <a:rPr lang="pt-BR" dirty="0">
                <a:solidFill>
                  <a:schemeClr val="tx1"/>
                </a:solidFill>
              </a:rPr>
              <a:t>diabéticos.</a:t>
            </a:r>
          </a:p>
          <a:p>
            <a:pPr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endParaRPr lang="pt-B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166111628"/>
              </p:ext>
            </p:extLst>
          </p:nvPr>
        </p:nvGraphicFramePr>
        <p:xfrm>
          <a:off x="298922" y="2564904"/>
          <a:ext cx="4273078" cy="260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789298756"/>
              </p:ext>
            </p:extLst>
          </p:nvPr>
        </p:nvGraphicFramePr>
        <p:xfrm>
          <a:off x="4689748" y="2564904"/>
          <a:ext cx="427022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tângulo 9"/>
          <p:cNvSpPr/>
          <p:nvPr/>
        </p:nvSpPr>
        <p:spPr>
          <a:xfrm>
            <a:off x="3599540" y="1926987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RESULTADOS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76014" y="5373216"/>
            <a:ext cx="43959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     Um </a:t>
            </a:r>
            <a:r>
              <a:rPr lang="pt-BR" sz="1200" dirty="0"/>
              <a:t>total de 66,0% de usuários hipertensos com orientação sobre a prática de atividade física ao final da intervenção, sendo 28 de 28 (100%) hipertensos no primeiro mês, 87 de 100 (87,0%) hipertensos no segundo mês, 104 de 145 (71,7%) hipertensos no terceiro mês e 130 de 197(66,0%) hipertensos no quarto mês.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860032" y="5366320"/>
            <a:ext cx="4067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     Já </a:t>
            </a:r>
            <a:r>
              <a:rPr lang="pt-BR" sz="1200" dirty="0"/>
              <a:t>os usuários diabéticos tiveram um total de 73,8% de usuários com orientação na prática de atividade física ao final da intervenção, no primeiro mês 19 de 19 (100%), 56 de 63 (88,9%) no segundo mês, 69 de 95 (72,6%) no terceiro mês e 96 de 130 (73,8%) no quarto mês.</a:t>
            </a:r>
          </a:p>
        </p:txBody>
      </p:sp>
    </p:spTree>
    <p:extLst>
      <p:ext uri="{BB962C8B-B14F-4D97-AF65-F5344CB8AC3E}">
        <p14:creationId xmlns:p14="http://schemas.microsoft.com/office/powerpoint/2010/main" val="27427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OBE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4149080"/>
            <a:ext cx="2428344" cy="247080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6287" y="0"/>
            <a:ext cx="2962672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Introdução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7311" y="758824"/>
            <a:ext cx="88752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doenças crônicas não transmissíveis (DCNT) são prevalentes, têm etiologia multifatorial e se desenvolvem no decorrer da vida e são de longa duração;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consideradas um Problema de Saúde Pública e já são responsáveis por 72% das mortes no Brasil;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 </a:t>
            </a: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DCNT: Diabetes Mellitus, Hipertensão Arterial Sistêmica, Neoplasias, </a:t>
            </a: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Cardiovasculares e Depressão </a:t>
            </a: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todas com tratamentos </a:t>
            </a: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disponíveis;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na qualidade de vida e morbimortalidade.</a:t>
            </a:r>
            <a:endParaRPr lang="pt-B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H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5000636"/>
            <a:ext cx="2828925" cy="1619250"/>
          </a:xfrm>
          <a:prstGeom prst="rect">
            <a:avLst/>
          </a:prstGeom>
        </p:spPr>
      </p:pic>
      <p:pic>
        <p:nvPicPr>
          <p:cNvPr id="9" name="Imagem 8" descr="DIABET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857760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9512" y="252636"/>
            <a:ext cx="8784976" cy="1152128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dirty="0" smtClean="0"/>
              <a:t>Garantir </a:t>
            </a:r>
            <a:r>
              <a:rPr lang="pt-BR" dirty="0"/>
              <a:t>orientação sobre os </a:t>
            </a:r>
            <a:r>
              <a:rPr lang="pt-BR" u="sng" dirty="0"/>
              <a:t>riscos do tabagismo</a:t>
            </a:r>
            <a:r>
              <a:rPr lang="pt-BR" dirty="0"/>
              <a:t> a 100% dos pacientes </a:t>
            </a:r>
            <a:r>
              <a:rPr lang="pt-BR" dirty="0" smtClean="0"/>
              <a:t>hipertensos e dos diabéticos</a:t>
            </a:r>
            <a:r>
              <a:rPr lang="pt-BR" dirty="0"/>
              <a:t>.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endParaRPr lang="pt-B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958002387"/>
              </p:ext>
            </p:extLst>
          </p:nvPr>
        </p:nvGraphicFramePr>
        <p:xfrm>
          <a:off x="251520" y="2420888"/>
          <a:ext cx="3987926" cy="260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109568161"/>
              </p:ext>
            </p:extLst>
          </p:nvPr>
        </p:nvGraphicFramePr>
        <p:xfrm>
          <a:off x="4572000" y="2420887"/>
          <a:ext cx="4214182" cy="259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tângulo 9"/>
          <p:cNvSpPr/>
          <p:nvPr/>
        </p:nvSpPr>
        <p:spPr>
          <a:xfrm>
            <a:off x="3436723" y="1700808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RESULTADOS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34989" y="5131741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     Com hipertensos </a:t>
            </a:r>
            <a:r>
              <a:rPr lang="pt-BR" sz="1200" dirty="0"/>
              <a:t>alcançamos 67,0% ao final da intervenção, sendo 28 de 28  (100%) de hipertensos  no primeiro mês, 87 de 100 (87,0%) de hipertensos no segundo mês, 104 de 145  (71,7%) de hipertensos no terceiro mês e 132 de 197  (67,0%) de hipertensos no quarto mês.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572000" y="5131742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       Já </a:t>
            </a:r>
            <a:r>
              <a:rPr lang="pt-BR" sz="1200" dirty="0"/>
              <a:t>para os usuários diabéticos com orientação ao risco de tabagismo alcançamos 73,8% de usuários ao final da intervenção, no primeiro mês 19 de 19(100%), 56 de 63 (88,9%) no segundo mês, 68 de 95 (71,6%) no terceiro mês e 93 de 130 (71,5%) no quarto mês. </a:t>
            </a:r>
          </a:p>
        </p:txBody>
      </p:sp>
    </p:spTree>
    <p:extLst>
      <p:ext uri="{BB962C8B-B14F-4D97-AF65-F5344CB8AC3E}">
        <p14:creationId xmlns:p14="http://schemas.microsoft.com/office/powerpoint/2010/main" val="40167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97768" y="515496"/>
            <a:ext cx="8748464" cy="1401336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dirty="0"/>
              <a:t>Garantir orientação </a:t>
            </a:r>
            <a:r>
              <a:rPr lang="pt-BR" u="sng" dirty="0"/>
              <a:t>sobre higiene bucal </a:t>
            </a:r>
            <a:r>
              <a:rPr lang="pt-BR" dirty="0"/>
              <a:t>a 100% dos pacientes </a:t>
            </a:r>
            <a:r>
              <a:rPr lang="pt-BR" dirty="0" smtClean="0"/>
              <a:t>hipertensos e dos diabéticos</a:t>
            </a:r>
            <a:r>
              <a:rPr lang="pt-BR" dirty="0"/>
              <a:t>.</a:t>
            </a: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811204846"/>
              </p:ext>
            </p:extLst>
          </p:nvPr>
        </p:nvGraphicFramePr>
        <p:xfrm>
          <a:off x="251520" y="2348880"/>
          <a:ext cx="4176464" cy="2570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83624370"/>
              </p:ext>
            </p:extLst>
          </p:nvPr>
        </p:nvGraphicFramePr>
        <p:xfrm>
          <a:off x="4686845" y="2299881"/>
          <a:ext cx="4342309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tângulo 9"/>
          <p:cNvSpPr/>
          <p:nvPr/>
        </p:nvSpPr>
        <p:spPr>
          <a:xfrm>
            <a:off x="3508730" y="1763048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RESULTADOS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19" y="5062277"/>
            <a:ext cx="4211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       Em </a:t>
            </a:r>
            <a:r>
              <a:rPr lang="pt-BR" sz="1200" dirty="0"/>
              <a:t>hipertensos, no final dos quatro meses alcançamos 23,9%, sendo 0 de 28 (0,0%) no primeiro mês, 13 de 100 (13,0%) no segundo mês, 21 de 145 (14,5%) no terceiro mês e 47 de 197 (23,9%) no quarto mês nos usuários hipertensos.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700537" y="5062276"/>
            <a:ext cx="43359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        Já </a:t>
            </a:r>
            <a:r>
              <a:rPr lang="pt-BR" sz="1200" dirty="0"/>
              <a:t>para os usuários </a:t>
            </a:r>
            <a:r>
              <a:rPr lang="pt-BR" sz="1200" dirty="0" smtClean="0"/>
              <a:t>diabéticos, </a:t>
            </a:r>
            <a:r>
              <a:rPr lang="pt-BR" sz="1200" dirty="0"/>
              <a:t>o total ao final dos quatro meses foram de 26,9%, sendo 0 de 19 (0,0%) no primeiro mês, 8 de 63 (12,7%) no segundo mês,14 de 95 (14,7%) no terceiro mês e 35 de 130 (26,9%) no quarto mês nos usuários diabéticos, nossa meta era 100% dos usuários acompanhados. </a:t>
            </a:r>
          </a:p>
        </p:txBody>
      </p:sp>
    </p:spTree>
    <p:extLst>
      <p:ext uri="{BB962C8B-B14F-4D97-AF65-F5344CB8AC3E}">
        <p14:creationId xmlns:p14="http://schemas.microsoft.com/office/powerpoint/2010/main" val="15813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215008" y="218357"/>
            <a:ext cx="8928992" cy="792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Atividades desenvolvidas durante a INTERVENÇÃO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pt-B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121" name="Imagem 4" descr="1503423_656368764414338_1738601092_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84687"/>
            <a:ext cx="4104456" cy="3004353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0" y="3835786"/>
            <a:ext cx="45720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Grupo HIPERDIA comunidade Ênio </a:t>
            </a:r>
            <a:r>
              <a:rPr kumimoji="0" lang="pt-BR" altLang="pt-BR" sz="1600" b="1" i="0" u="none" strike="noStrike" cap="none" normalizeH="0" baseline="0" dirty="0" err="1" smtClean="0">
                <a:ln>
                  <a:noFill/>
                </a:ln>
                <a:solidFill>
                  <a:schemeClr val="accent5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Sayago</a:t>
            </a:r>
            <a:endParaRPr kumimoji="0" lang="pt-BR" altLang="pt-BR" sz="16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124" name="Imagem 5" descr="NI_2013100118372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70" y="4224423"/>
            <a:ext cx="3707308" cy="2526175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 rot="10800000" flipV="1">
            <a:off x="395536" y="6415607"/>
            <a:ext cx="31737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Grupo de idosos - ASEMI</a:t>
            </a:r>
            <a:endParaRPr kumimoji="0" lang="pt-BR" altLang="pt-BR" sz="16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127" name="Imagem 6" descr="ren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56682"/>
            <a:ext cx="4283968" cy="3248382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95536" y="3932035"/>
            <a:ext cx="28416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Atendimento clínico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na UBS</a:t>
            </a:r>
            <a:endParaRPr kumimoji="0" lang="pt-BR" altLang="pt-BR" sz="16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poderdoclique.com/wp-content/uploads/2014/02/abaixo-assina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108">
            <a:off x="6208481" y="270666"/>
            <a:ext cx="2017236" cy="200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2962672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Discussão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44768" y="1124744"/>
            <a:ext cx="8647712" cy="54005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3300" dirty="0" smtClean="0"/>
              <a:t>Importância para a </a:t>
            </a:r>
            <a:r>
              <a:rPr lang="pt-BR" sz="3300" b="1" u="sng" dirty="0" smtClean="0">
                <a:solidFill>
                  <a:schemeClr val="accent6"/>
                </a:solidFill>
              </a:rPr>
              <a:t>equipe, </a:t>
            </a:r>
          </a:p>
          <a:p>
            <a:pPr marL="0" indent="0" algn="just">
              <a:buNone/>
            </a:pPr>
            <a:r>
              <a:rPr lang="pt-BR" sz="3300" b="1" u="sng" dirty="0" smtClean="0">
                <a:solidFill>
                  <a:schemeClr val="accent6"/>
                </a:solidFill>
              </a:rPr>
              <a:t>serviço e comunidade</a:t>
            </a:r>
          </a:p>
          <a:p>
            <a:endParaRPr lang="pt-BR" dirty="0"/>
          </a:p>
          <a:p>
            <a:pPr marL="457200" indent="-457200" algn="just">
              <a:lnSpc>
                <a:spcPct val="16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800" dirty="0" smtClean="0">
                <a:solidFill>
                  <a:srgbClr val="002060"/>
                </a:solidFill>
              </a:rPr>
              <a:t>Falta de engajamento por parte da equipe médica nas micro áreas, os demais membros tiveram comprometimento;</a:t>
            </a:r>
          </a:p>
          <a:p>
            <a:pPr marL="457200" indent="-457200" algn="just">
              <a:lnSpc>
                <a:spcPct val="16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800" dirty="0" smtClean="0">
                <a:solidFill>
                  <a:srgbClr val="002060"/>
                </a:solidFill>
              </a:rPr>
              <a:t>Nos grupos acompanhados teve relevante repercussão, notando uma positiva diminuição de usuários com crises de HAS e DM;</a:t>
            </a:r>
          </a:p>
          <a:p>
            <a:pPr marL="0" indent="0">
              <a:buNone/>
            </a:pPr>
            <a:endParaRPr lang="pt-BR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00206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44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425">
            <a:off x="6974244" y="233539"/>
            <a:ext cx="2080525" cy="109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57200" y="1234282"/>
            <a:ext cx="8229600" cy="536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altLang="pt-BR" sz="2800" dirty="0" smtClean="0">
                <a:latin typeface="Calibri" panose="020F0502020204030204" pitchFamily="34" charset="0"/>
              </a:rPr>
              <a:t>O atendimento foi reorganizado e muitos usuários eram atendidos durante os grupos, facilitando a adesão;</a:t>
            </a:r>
          </a:p>
          <a:p>
            <a:pPr marL="342900" indent="-342900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altLang="pt-BR" sz="2800" dirty="0" smtClean="0">
                <a:latin typeface="Calibri" panose="020F0502020204030204" pitchFamily="34" charset="0"/>
              </a:rPr>
              <a:t>Criação de um protocolo de atendimento; sala de acolhimento e triagem dos pacientes, finalizando com o agendamento conforme a urgência, distribuindo melhor o tempo das consultas;</a:t>
            </a:r>
          </a:p>
          <a:p>
            <a:pPr marL="342900" indent="-342900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altLang="pt-BR" sz="2800" dirty="0" smtClean="0">
                <a:latin typeface="Calibri" panose="020F0502020204030204" pitchFamily="34" charset="0"/>
              </a:rPr>
              <a:t>Para a comunidade, o projeto teve grande relevância pois o atendimento se qualificou e a organização teve um efeito cascata positivo através da triagem e atendimento agendado.</a:t>
            </a:r>
            <a:endParaRPr lang="pt-BR" altLang="pt-BR" sz="2800" dirty="0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pt-BR" altLang="pt-BR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19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4562"/>
            <a:ext cx="2862341" cy="2133437"/>
          </a:xfrm>
          <a:prstGeom prst="rect">
            <a:avLst/>
          </a:prstGeom>
          <a:effectLst>
            <a:glow rad="127000">
              <a:schemeClr val="bg1">
                <a:lumMod val="85000"/>
              </a:schemeClr>
            </a:glow>
            <a:outerShdw blurRad="50800" dist="50800" dir="5400000" algn="ctr" rotWithShape="0">
              <a:schemeClr val="bg1">
                <a:lumMod val="95000"/>
                <a:alpha val="39000"/>
              </a:schemeClr>
            </a:outerShdw>
          </a:effectLst>
        </p:spPr>
      </p:pic>
      <p:pic>
        <p:nvPicPr>
          <p:cNvPr id="1026" name="Picture 2" descr="https://juhroyal.files.wordpress.com/2013/10/filosofia-juhroy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7114009" cy="684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9128" y="332656"/>
            <a:ext cx="3717032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pt-BR" sz="4000" b="1" dirty="0" smtClean="0">
                <a:solidFill>
                  <a:srgbClr val="002060"/>
                </a:solidFill>
              </a:rPr>
              <a:t>Reflexão Crítica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59732" y="2023138"/>
            <a:ext cx="6948264" cy="4867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>
              <a:lnSpc>
                <a:spcPct val="100000"/>
              </a:lnSpc>
              <a:spcAft>
                <a:spcPts val="1425"/>
              </a:spcAft>
              <a:buSzPct val="45000"/>
            </a:pPr>
            <a:endParaRPr lang="pt-BR" altLang="pt-BR" sz="2800" b="1" dirty="0" smtClean="0">
              <a:solidFill>
                <a:srgbClr val="FF0000"/>
              </a:solidFill>
              <a:latin typeface="+mj-lt"/>
            </a:endParaRP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v"/>
            </a:pPr>
            <a:r>
              <a:rPr lang="pt-BR" altLang="pt-BR" sz="2800" b="1" dirty="0" smtClean="0">
                <a:solidFill>
                  <a:schemeClr val="accent5"/>
                </a:solidFill>
                <a:latin typeface="+mj-lt"/>
              </a:rPr>
              <a:t>Trabalho </a:t>
            </a:r>
            <a:r>
              <a:rPr lang="pt-BR" altLang="pt-BR" sz="2800" b="1" dirty="0">
                <a:solidFill>
                  <a:schemeClr val="accent5"/>
                </a:solidFill>
                <a:latin typeface="+mj-lt"/>
              </a:rPr>
              <a:t>em equipe;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v"/>
            </a:pPr>
            <a:r>
              <a:rPr lang="pt-BR" altLang="pt-BR" sz="2800" b="1" dirty="0" smtClean="0">
                <a:solidFill>
                  <a:schemeClr val="accent5"/>
                </a:solidFill>
                <a:latin typeface="+mj-lt"/>
              </a:rPr>
              <a:t>Desenvolvimento </a:t>
            </a:r>
            <a:r>
              <a:rPr lang="pt-BR" altLang="pt-BR" sz="2800" b="1" dirty="0">
                <a:solidFill>
                  <a:schemeClr val="accent5"/>
                </a:solidFill>
                <a:latin typeface="+mj-lt"/>
              </a:rPr>
              <a:t>profissional e pessoal</a:t>
            </a:r>
            <a:r>
              <a:rPr lang="pt-BR" altLang="pt-BR" sz="2800" b="1" dirty="0" smtClean="0">
                <a:solidFill>
                  <a:schemeClr val="accent5"/>
                </a:solidFill>
                <a:latin typeface="+mj-lt"/>
              </a:rPr>
              <a:t>;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v"/>
            </a:pPr>
            <a:r>
              <a:rPr lang="pt-BR" altLang="pt-BR" sz="2800" b="1" dirty="0" smtClean="0">
                <a:solidFill>
                  <a:schemeClr val="accent5"/>
                </a:solidFill>
                <a:latin typeface="+mj-lt"/>
              </a:rPr>
              <a:t>Envolvimento efetivo do grupo;</a:t>
            </a:r>
            <a:endParaRPr lang="pt-BR" altLang="pt-BR" sz="2800" b="1" dirty="0">
              <a:solidFill>
                <a:schemeClr val="accent5"/>
              </a:solidFill>
              <a:latin typeface="+mj-lt"/>
            </a:endParaRP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v"/>
            </a:pPr>
            <a:r>
              <a:rPr lang="pt-BR" altLang="pt-BR" sz="2800" b="1" dirty="0" smtClean="0">
                <a:solidFill>
                  <a:schemeClr val="accent5"/>
                </a:solidFill>
                <a:latin typeface="+mj-lt"/>
              </a:rPr>
              <a:t>Continuação do projeto e melhoria </a:t>
            </a:r>
            <a:r>
              <a:rPr lang="pt-BR" altLang="pt-BR" sz="2800" b="1" dirty="0">
                <a:solidFill>
                  <a:schemeClr val="accent5"/>
                </a:solidFill>
                <a:latin typeface="+mj-lt"/>
              </a:rPr>
              <a:t>do serviço </a:t>
            </a:r>
            <a:r>
              <a:rPr lang="pt-BR" altLang="pt-BR" sz="2800" b="1" dirty="0" smtClean="0">
                <a:solidFill>
                  <a:schemeClr val="accent5"/>
                </a:solidFill>
                <a:latin typeface="+mj-lt"/>
              </a:rPr>
              <a:t>de saúde;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v"/>
            </a:pPr>
            <a:r>
              <a:rPr lang="pt-BR" sz="2800" b="1" dirty="0" smtClean="0">
                <a:solidFill>
                  <a:schemeClr val="accent5"/>
                </a:solidFill>
                <a:latin typeface="+mj-lt"/>
              </a:rPr>
              <a:t>Agregar a teoria com a prática vivenciada diariamente.</a:t>
            </a:r>
            <a:endParaRPr lang="pt-BR" sz="2800" b="1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39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9561" t="31510" r="22882" b="8915"/>
          <a:stretch/>
        </p:blipFill>
        <p:spPr>
          <a:xfrm>
            <a:off x="179512" y="260648"/>
            <a:ext cx="8780010" cy="489654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Elipse 3"/>
          <p:cNvSpPr/>
          <p:nvPr/>
        </p:nvSpPr>
        <p:spPr>
          <a:xfrm>
            <a:off x="2195736" y="2708920"/>
            <a:ext cx="1800200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537321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Brasil, população com idade de 30 até 70 tem 20 a 24% probabilidade de morte por Doenças Crônicas Não-Transmissíveis.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mais amarelas – maior probabilidade.</a:t>
            </a:r>
          </a:p>
          <a:p>
            <a:pPr algn="r"/>
            <a:r>
              <a:rPr lang="pt-BR" sz="2000" dirty="0" smtClean="0">
                <a:solidFill>
                  <a:schemeClr val="accent1"/>
                </a:solidFill>
                <a:latin typeface="+mn-lt"/>
              </a:rPr>
              <a:t>WHO, 2012</a:t>
            </a:r>
            <a:endParaRPr lang="pt-BR" sz="20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38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770290" y="555772"/>
            <a:ext cx="437370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+mn-lt"/>
              </a:rPr>
              <a:t>População (IBGE, 2015): </a:t>
            </a:r>
            <a:r>
              <a:rPr lang="pt-BR" dirty="0" smtClean="0"/>
              <a:t>39.088 </a:t>
            </a:r>
            <a:r>
              <a:rPr lang="pt-BR" dirty="0" smtClean="0">
                <a:latin typeface="+mn-lt"/>
              </a:rPr>
              <a:t>hab.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/>
              <a:t>19.034 pessoas do sexo Masculino</a:t>
            </a:r>
            <a:endParaRPr lang="pt-BR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/>
              <a:t>19.125 pessoas do sexo feminino </a:t>
            </a:r>
            <a:endParaRPr lang="pt-BR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+mn-lt"/>
              </a:rPr>
              <a:t>IDH: </a:t>
            </a:r>
            <a:r>
              <a:rPr lang="pt-BR" dirty="0" smtClean="0"/>
              <a:t>0,713</a:t>
            </a:r>
            <a:r>
              <a:rPr lang="pt-BR" dirty="0" smtClean="0">
                <a:latin typeface="+mn-lt"/>
              </a:rPr>
              <a:t> (alto);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+mn-lt"/>
              </a:rPr>
              <a:t>71% (idade de 15 e 64 anos)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+mn-lt"/>
              </a:rPr>
              <a:t>4 ESF e 1UBS</a:t>
            </a:r>
            <a:endParaRPr lang="pt-BR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7505" y="4071942"/>
            <a:ext cx="374441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+mn-lt"/>
              </a:rPr>
              <a:t>Localização: Urbana;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+mn-lt"/>
              </a:rPr>
              <a:t>1 equipe, com formação de outra no momento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+mn-lt"/>
              </a:rPr>
              <a:t>População da área de abrangência: 18.000.</a:t>
            </a:r>
            <a:endParaRPr lang="pt-BR" dirty="0">
              <a:latin typeface="+mn-lt"/>
            </a:endParaRPr>
          </a:p>
        </p:txBody>
      </p:sp>
      <p:pic>
        <p:nvPicPr>
          <p:cNvPr id="9" name="Imagem 8" descr="SDC13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4" y="3894206"/>
            <a:ext cx="4821114" cy="2857496"/>
          </a:xfrm>
          <a:prstGeom prst="rect">
            <a:avLst/>
          </a:prstGeom>
        </p:spPr>
      </p:pic>
      <p:pic>
        <p:nvPicPr>
          <p:cNvPr id="10" name="Imagem 9" descr="ITAQU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73" y="565655"/>
            <a:ext cx="4429156" cy="300039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47173" y="196323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Município – </a:t>
            </a:r>
            <a:r>
              <a:rPr lang="pt-BR" b="1" dirty="0" smtClean="0">
                <a:solidFill>
                  <a:srgbClr val="002060"/>
                </a:solidFill>
              </a:rPr>
              <a:t>ITAQUI/RS</a:t>
            </a:r>
            <a:endParaRPr lang="pt-BR" b="1" dirty="0"/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347173" y="3594946"/>
            <a:ext cx="5328592" cy="59852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2400" b="1" dirty="0" smtClean="0">
                <a:solidFill>
                  <a:srgbClr val="002060"/>
                </a:solidFill>
                <a:latin typeface="+mn-lt"/>
              </a:rPr>
              <a:t>UBS CENTRO DE SAÚDE, ITAQUI (RS)</a:t>
            </a:r>
            <a:endParaRPr lang="pt-BR" sz="24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18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231492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664" y="188640"/>
            <a:ext cx="91333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+mn-lt"/>
              </a:rPr>
              <a:t>Por que escolher a ação programática HAS </a:t>
            </a:r>
          </a:p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+mn-lt"/>
              </a:rPr>
              <a:t>e/ou DM para a população</a:t>
            </a:r>
            <a:r>
              <a:rPr lang="pt-BR" sz="32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endParaRPr lang="pt-BR" sz="2400" b="1" dirty="0">
              <a:solidFill>
                <a:srgbClr val="FF0000"/>
              </a:solidFill>
              <a:latin typeface="+mn-lt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1340768"/>
            <a:ext cx="897515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Caderno de Ações Programáticas – </a:t>
            </a:r>
            <a:r>
              <a:rPr lang="pt-B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Pré-Intervenção: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com HAS (cobertura de 25 %) e para usuários com DM (cobertura de 28% );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Registros praticamente inexistentes;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Sem grupos de educação, prevenção e promoção à saúde;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Necessidade de participação de toda a equipe para ofertar atenção e assistência mais qualificadas (conflitos);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Necessidade de capacitar a equipe de acordo com os protocolos oficiais do Ministério da Saúde;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Falta de medicações;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Ausência de efetivo cuidado dos usuários com HAS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e/ou DM. </a:t>
            </a:r>
          </a:p>
        </p:txBody>
      </p:sp>
    </p:spTree>
    <p:extLst>
      <p:ext uri="{BB962C8B-B14F-4D97-AF65-F5344CB8AC3E}">
        <p14:creationId xmlns:p14="http://schemas.microsoft.com/office/powerpoint/2010/main" val="31155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Hipertensão e Diabe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857775" cy="356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425450" y="2204864"/>
            <a:ext cx="110405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602" y="620689"/>
            <a:ext cx="4944518" cy="1159454"/>
          </a:xfrm>
        </p:spPr>
        <p:txBody>
          <a:bodyPr>
            <a:noAutofit/>
          </a:bodyPr>
          <a:lstStyle/>
          <a:p>
            <a:pPr algn="just"/>
            <a:r>
              <a:rPr lang="pt-BR" sz="4000" b="1" dirty="0" smtClean="0">
                <a:solidFill>
                  <a:srgbClr val="002060"/>
                </a:solidFill>
              </a:rPr>
              <a:t>Objetivo Geral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07975" y="1988840"/>
            <a:ext cx="8656513" cy="324035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800" dirty="0" smtClean="0"/>
              <a:t>	   Melhorar a assistência ao programa de </a:t>
            </a:r>
            <a:r>
              <a:rPr lang="pt-BR" sz="2800" b="1" dirty="0" smtClean="0">
                <a:solidFill>
                  <a:schemeClr val="accent6"/>
                </a:solidFill>
              </a:rPr>
              <a:t>Hipertensão e Diabetes </a:t>
            </a:r>
            <a:r>
              <a:rPr lang="pt-BR" sz="2800" dirty="0" smtClean="0"/>
              <a:t>no </a:t>
            </a:r>
            <a:r>
              <a:rPr lang="pt-BR" sz="2800" b="1" dirty="0" smtClean="0">
                <a:solidFill>
                  <a:schemeClr val="accent1"/>
                </a:solidFill>
              </a:rPr>
              <a:t>Centro de Saúde</a:t>
            </a:r>
            <a:r>
              <a:rPr lang="pt-BR" sz="2800" b="1" dirty="0" smtClean="0"/>
              <a:t>, </a:t>
            </a:r>
            <a:r>
              <a:rPr lang="pt-BR" sz="2800" dirty="0" smtClean="0"/>
              <a:t>no município de Itaqui-RS.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 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4" name="AutoShape 2" descr="data:image/jpeg;base64,/9j/4AAQSkZJRgABAQAAAQABAAD/2wCEAAkGBxQSEhUUExQWFRUXFx4ZFxcVGRwgHBwaHhocGBgYGB0YHyggHCAlHBwcITEhJSkrLi46GCAzODMsNygtLisBCgoKDg0OGxAQGzQkICYsLDQ3LC0sLCwsLywsLCwsLDQsNC8sLC8sLDQsLCwsLCwsLCwsLCwsLCwsNCwsLCwsLP/AABEIAMIBAwMBIgACEQEDEQH/xAAcAAABBQEBAQAAAAAAAAAAAAAAAwQFBgcCAQj/xABKEAACAQIEBAQDBQUDCgQHAQABAhEDIQAEEjEFIkFRBhNhcTKBkQcjQlKhFDOxwdFicpIVFmOCk7LT4fDxQ1NzwiRUZKKjs9IX/8QAGgEAAgMBAQAAAAAAAAAAAAAAAAMBAgQFBv/EADQRAAICAQMBBQYFAwUAAAAAAAABAgMRBBIhMQUTQVFhIjJxgZGxM6HB0fAUI/E0QkRS4f/aAAwDAQACEQMRAD8A3HBhnxXidLLUmrVmCU0Ekn6AAdSSQAOs4zrL+NuJ5tmbJZWmKQMDzbnexJNRBPdVmO53xVySGQqlPldPNmo4jhxujq06wDrdDNgGSCwYmwsQb7yMQvhrxPUqVTls5ROXzQXUF/BUXq1MyZjqAT7m4Ew/A6RYtzAkzZjYy5JA2k6yD3CqDIURKeSsouLwxw/E6QgeYlyogMPxfD9emOX4tRClvNQgKzWYGVWdREG8aTt2OI5eEZSiiUJCKqaVVqkEoq01IuZI001BPv3wj/kzInTz0+WXBFRRbTUoljpIERXdZ7uOuJKk7TzaMYV1YxqgMDbvbp647o11cSrBh3Ugi2+2GdHhlMP5qzPMReRzkliPeeltsKcO4bToavLBGtgzEkmSESmu/ZERbfl7ycADovjnzB64SqHFX8S+KRQJp0VFSsN5PKk/mjc9dNvcSMVlJRWWCTk8ItvmjB5oxjmS4xxWtmkQZgaCZb7tVUC8AGNRJIKgbdzbGn5PNFkQkanNmCEWYCSOg6R8xgjJSWUTOLh1JTzRg8weuITP8SZQNFNiS0GF1wNJMxTbuALkb4hM1xnMVAiinUpNqXUTScAcsnUxtp1ELHWDcYmTwEE5dC7CoMdg4jskjKiqzaiBBaIn5En+Jw+Q4krkZ1uJ6WIKnSGCap/EVDAR2g7/APfDdPEVIjVzgQTdGmAhqmBEnkgwPzDrbHdSrlizudJZCA0gzJPlrAi5LLoBWZKlekYSqVsqouFgCPgO2jSQABNkEH8oF4wEi1Tj1JQJ1CWZIg/EoLMD0EAG+3rj2rx2ioQkmHQVBCkwhjSWgcskgCdz7HDfysnVYtppsyswJK3DK0PBPZ2iR19reHMZRtJIX7sQk02spAJCSLqAATEgAA7CcAD+vxSmgDMTBfRt+KSP4jDDK+KKLorEOmrYMpHWAexBO0TME7AnCmafLU4R1UBZccsgE7mdtTFttzqwilLJDyyqUtLqzI6qCmmUnnHKASUiTcgdcAHeb8TUqZpgrUOttNkPLy1GBa1p8tgBvt3wrU8Q0VDE6hpsZUxq1Kmme+p1Hzw1GZyVVg8U2KyVYqN4aYJ2Ma7GDGvpOO6mZyhUhgAt5LIwBhBULSR+VAwJudEiYnABNUKodQy3DAEH0Ikb47wllXVkUp8MWtFuljt7YVwARXHeLfs4nRqAR3YzGkKUEn+zLXPQX6YZU/EwFZ6RSSHIUo0gorBGZiQAGDkjQCTbuCFl8/n6VFdVV1Qd2O/oO/sMUziX2h0EaKVIveSzQonoQBJJ94OIbSH06a278OLZZa/G/LNTWllJCwRJA8sE32Mvt6HHFTxGqGHpupJIGzTpLBo0E7BZv394pbfaS9poU/1/S++Jjh32g0Klq1Nqd5BjUPQmwIPoAcRuRos7M1UFlw+nJdwce4b5LNpVXVTZWXup69R6H0w4xYwNY4YYMGDABmf2xM9Q5TLqYD1JPqxhKcjsJb9MWXwvlQshRpp0gERQbCP495OKp9rymnmMjmCJpq0N2lWWoBHqA30xavD1VJemdLpUEqYBVlI2jaCDtikfeZon+FHHr9T3x1QiimYWA+XqpVUxeNSq6z6oWH07Yn62dpodLMASJAJ3/wCoP0xV/GpZaQoa1jMNTpUkK8yw01X1loKrTvBFtJuZ5ZXystmnNRKq1CoAmlUkL8Wk8pIU3JnrA3i1vEU/dXzEs5VyeZJFSojqyMhpFrMurS0rPNcgf6wPXB+z5JdL61HLCsKh+ElK3KQe+l5HfscO6XAaSyV1AltU62J1Tq1SSSTYC82Ed8Ir4Yo6UU6zoQIOdrgIKd73JVRczcA7gESUHVLiVBAEDqAsIt7dAACd+l/UYkMRicDpj8x92O1uTf4bDl2tiSUQO+ACL4zmjSo1HVS7KhIUAmSBYQJJv2GM0oQav3nNqY6j1Jm5Meu+NRrnFd4zwZazrUXStRTuQYOxBIBuQQD+k4RdXuGU2qD5I85JV52gSNIXvBJWPaW2w44dmF1uGR6jFSYpgQFBhBBiDBPU7WiYwy4lQLvTWppEEr5mpl0cszyFZkhREidY7xiZ4N5SyqOrsTLEdhYfIe/U4TSmpGrVzi68dfsQuaz9O2mm6SSFLE3I6AR/3gxMY64bmy9REDEywlST8MgtY/2ZxY3y1Nt0Q+hUfzGI3hdWm1eoUULChQAANjeANhcfQYc1bvTlY8Z6cfsYl3W1qNaTx15/csVNsPaRxG0WxIUDhyFxEjwumdfL8ZBa5mQxdSDPLDEsIiCSd8B4XSO6zIgySd1Knc9QTJ69cPceHElyHr5bKpUOqPMZgxlm1GXVb3uoYrbYSDAwm1XJFLNTZVTVytfT8NtJm4QrA3AIuJx7xkZam3nZioEsANTAbMrQo+I3UWHra+KhxDxpkgV0DMVSpBVhyiV1BTzEHlDGAVjuCRikrIx6sfTpbrvw4t/Yufm5aqdWoGQt9RAOpVdWWDEwVIcXEWNsdK2WqsqhkdlBCqGm3KxlZg/ha47EYoVPxzlgwYUK6kRdKgmAoSNxMgD6Tia8P8Z4fVdSjmlVDFgtUKplkCGDGk2AsDeATNjiI3QlwmNs0GprW6UHj6/Ytg4VS30zaDJYzaLybmCRJvc98JjgtGQ2nmAInU0wRETPaw7dIw/U46wwxiOVyy00CIAFGwH1PuZvPWcRviPjaZSlqaCxsizuf6DriXOMh8TZ1s7nNKXAby6YMjrE+xNyY29sQ3g26HTK+z2vdXL+AgmXzHEKxM6j1ZjCqCbD09APX1xdeEfZ/l6YHmzVfcm4WfYG95374gc1lWyelD5lEKeSuIKMxgHVEi5/CwmwGyjE/wAH8ZAkU8yAj7Con7tvU9U+cj1G2EK6CnsfU26nU3zh/Z4gvBdcepKt4Uyht5Cfr/XEDxr7PaTKTlz5bflYkqfnuPe+J/McZOqmKdMvq1WlRtF5Jjqfoe2IbxB41OXOgUwagPMuuY9yogG83PT2w54MOnu1Kmu7k8/Eo2VzWY4dXgyrDdTsw6ejD137R01vgfFkzVIVE9iOoPUHGSVzmeJ1iQrVDFgIVUHzsBvuZN98Pvs94uaGZFI2SqdJB6N+E+82+eIizs6/SK6rfx3kVlpeRr2DHgwYueaInxPwGnnqDUKkgEgq6/EjDZl/hHUEjrjJM7xPO8IqfsrtTqKE1UnIYjQSQdFwUIO6yYkQb43LGNfbKnmZ2jT/ANAB/jqMP/bhdnCyupq0ntT2PleRZKPh2u9Opms4VrV3pFVpk6EpIw5gv9uNyY9zuc7SrUos48xlKnmKEiQJ0m243HvONg8YZsin5KIHZiuoNtp1Db+0SLdo22Bptbg6Va4ptIqBjqK63KMN4KCWU2taI6XKsrudcsJZRntq71bm8P8AQtv2bcVq5nJK9c6nVmTX1YCIJjrePli1YYcFyqUqS0qZJCDSSfiLbsW9STPzw/wFQwYMGACLzB3xXfErMEDKxEG8GLHvifz1QKCWMAbmJ/hfEJxOtSqJUps1mBRpVgAbrBJG82jecLmspoituM08FB4lnnRGEB1qnUFY9gqhr/CJEzsfW2OOC+InoDUZLgGWjlInaN7R0J9ziHr1XL6mPIxIUm5DDdv960dB3tyagPoD1nv8729euMXKPVVaamcGnz1RpdPxllzR8wkqbDRBJk2EEDaepiAJMDED4U4dVqVBW1Dy1qsNVw7LAfoIuSAbjqYBxOcP4VlszlqTGmgLUxJpgKZ0hWErE3BEGdsSvCeGU8tT8ukCFkmCSbm3X2xs2t4yedd0K4yjWnl+fPH89CSoNfEnlsQ9OqoN2A94GJbKuDsQfbDEZIjvFX8a+LBkkCqA9Z/hU7AdWbrHYdfriwcSza0aT1W+FFLH5CcY3wbJVOK51mqEgHnqEfhUWVF/QD5nCbrGsRj1Z1uz9LCxytt9yPX19DnhnB83xSoahYkTDVanwj+ygG8flFh6YueS+zHLqPvatVz1iFHysT+uLpksolJFRFCqohVGwGFziIaeK97llr+1rpvFb2R8EjP+J+CeHU4V6tSkzWUawWMmJCkGR6xAviA479ntWkpeg3noN10w4722b9PbD3iYPmVJCh/MYElNbyxuDUYgKCscqiIbrbEwvjdadEOEWqIMsG0y06Ry6TF+UkkXBtAkRKupotRrtbBrD3ej5/n1K74P8cvlyKWYJelsGN2Tp7svpuP0xrVNwwBBkG4I6juMfP3FM6+aq1KxQAnmYU1MAdz/ADY40H7K+Pl1OVc3QaqZP5Juv+qTb0Pphenu52N/A2dq9nru+/gsP/ckXviFUpSqMNwjEfIE4y3wBlg2dp2gIrMP8JUf7wxqeepa6bqN2Uj6gjGV+Bc0EzqSY1Bl+ZFgZ2uAMa2Y9B/prsdcfuX/AMU8Oq5ii9NG0gi8fiF5Q+htikZxaVNVdGp8tMmNmlhEi8nmmFmQNtxi8+IfEdHKLLtLxy0xue09h6nGRVM5VzdVUpU9MWSnTGw6SxubdSe+wtis1HPJXQ6Oy5bm9sfPwH7eIalHUKbQYKA3lRIhUknSLW3iTEdXXhbwdWzZ82uzJSJmT8Tf3Z6H838ceZbw9+z1B56ksFLEEErstxp+OJIPsegJxfuD8RSkoR2hD+7LgiO9Mztp6T0t+HAvU036uGnhs0y69ZePyJPhnDKWXQJSQKvpuT3Y7k++MZ4g5XNVHXSPvNaBTMEw4E2mCca1xvxDl6FMs9SmQY5ZBLAkLYDfcel8ZJmqozOb1Ul0Co8Iu8SYG3fe3fEyaF9kbnZOUum15NzUyARgwKIEDBi5xjrGVfaU6txHLoPiVabN7GowUfocarjHPHNaeNovf9mX61G/rhdvumnSfifJl547QFXN06YaGIWY30qzM36HFiya0wsUwAoMcotI398QHi7hIqaX1FTcQBckKzKA08sxBsZttvix0qQRQqiABAHoNsXSxkzt5wQWc4ylN1YSHNTy3SD8AcprI+Ugje49rCMV3hvB2NZq1Q8oqO1NZmZYw7fI2HTfewsIwLPiDx4HuDBjzEkFd4zUDKVAYzYiLR1BuCQRa2My8RVQrVFeqEblLUyASrLzK4mW0xFxeEmL41bi4O8qOmKjxTwzQzVVarNzxpexuBZfQ2taJi8wMTOndFNFqbVCTTKlk+EpXp0w1daagKSygNLbllE3BPpaemFv8lZBbHMvUYGGIZQJ2NgJHaMPeP8ACHp1H1DXSe6voZhoOykgwhAABkQYkQTaMXh+XBlKYk9AGabzZZImeunGKy5VvCj+Tf6m6iUpr8T484/QnVdaFGmuWcNSQNNF2YH4tWoM5gXJkP6EepkMyWqE1EWii6uXUss2kjnK2Cjfbphk3Aq70+ceTSblVWvUed9KalCSDuQYuSMWluG0aKooo0qgReU1CvmC88r1BzTv8QiT7Clyu299GHtLol+2TJKUFJwUvZ9QoZ2jUqCnpApIBquAKjflUkgEC0+sjFsyDAgFRCnb5GI+UYrK5gNZUp0yd2LI7fIUi0/MjFpyFMBFF7Ab4bo7L7IuV0dvx6/kLmoZxBlZ+1XNFMkFB/eVFU+wlz+qjDf7I8oFy1SpF3qET6KAB+pOPftcozlabflrCfmrC/zj646+ybMhso6dUqm3owBH6zg/5HyOyuOy/Z/7c/z6F1rVAgLMYAuSe2IPiPiWmqny5Zu7KVRd+Zi0WEdJ/nj3xXx6hlqTLVfmdSFRbsZBEgdB6m2MYznFKtVVV25VAsOsdW7+5xGounHCrxn8xGg7Pd/tz4ivHwLTm86P2VqikVGl3GqJb7xgXPpe/v8ALEd4V8H5jNgElqVC8uRGokgtpX8UkC5sMPvBPhPzaVasD94CaQQgaWEK7SSJB5iBBABmZBxYuE5ytVzuWZ6gNKnTqIEpqwJqGAalW5EALp2EM3rilWm2e83y3wNlqlWpRpxLGPa9PRP7llyPh2hRoNQpoArqVcm5aRBLHrjIfB1U0eIUJNxU8tvWQaZ/U43UnGEcBTzuI0ouGzGsR2Dmp/AYtqElKGPMd2VOU6797zmPP0Zu+Mg8ccKOVzJdJAY60jvMmPZvpbGvjEbx/g6Zqkab26q3VW6H19sa2snN0Oq/p7dz6Ph/AyTgHAq2fqsS/Yu7mTe3W5xrXA+B0sqmmmsH8TH4m9z/ACxlWf4fmeH1g0lSDyVEnSw7dvdTi18J+0ZSAK9Mg9Wp3B9dJMgexOKxwup1u0a774qVL3V+S/UkfHmbCoiAAVCdSVGFlCldfuWU6Y9ZvEFrkKFV6Rp5gDWArJq325WeNjqBkD2OHGc8X5CoBqOoqdSzTko0Eal1DlYAm474rvG/Gq1NIo031KCPMcxIJ20obiwPxfxOB4zk5lWi1E8RjB/F8Ej4p4jl6OVKpTVatUaYHxKLamJ3gMIHQkdQDiG+zXghq1/2hhCUtvVyLR/dF/piJ4NwTMcQqEidJs1RvhA2gdzH4RtbYY2PhPDky9JKSCFUfU9SfUm+BLLybdROGjodMZZnL3n5eg8GDBgxc4YYxTxeZ8QU/wD1smP/AL1J/jjV+PeIMvkqfmZiqtMdAfiY9kUXY+wx8+cU8RPXz1TOIpVmqrUpg30CmFFOe55ASNpYi+KzTawh+nmoSy/Jmz+Ps0fuUSoUOoudMTAHLM2iZ6dMVyp4pzp+7WqqmBB8pdQJ5VAvBv6YreT8QV80TVr1tTWVE0qAJ3K6QCd+/T1MzvhegK+bSTI86TB2WkC6/wD5APqcLk3uwViltyzVctRCIqiYUACSSbdybn3wrjhnA3IHucdA4cKPcGDDTO54UiuoGGtqtAgFjqJIgBVJn0wAeZvKBgRpwzyeSZGsFv3GHDcZohS3mCApY+y6iZ7WVrH8p7YWy+fpu2lWBaCYuDAMHfsbEdMWU2lgq4pvIzr8Oe5SoUJMkLse9jIwlS4cxPPVb/VCj9Qs4fVeK0VEmoIiZ3tCtNtrMv8AiHfHa5+mdcMCUsw6i5A95IItvGDcGxEXmeBpIYai2xLEk/U4c5LJhRBSe0nCg4zRsdYg7HoeRakj00MDOwvjyrx3Lq2lqyBjEKTcksqAAb6tTKNO8sO+J7x4wGxI4q8P5tQUDuMP6CkAA9MNE43QInzABLAEyAdJIMTv8JiN4MYDxqiCQzRABBPUH8o3MdbWxDk2SopCfijhn7TlatLqyyv94cy/qMY1wDxDWyJqimAGcaSHHwsp3juLiPXG8BgQCDINwRjMvtG8JEMc1QUkMfvUAmD/AOYAOh6j598Y9TB8Tj1R2+ydRXzp7vdl5+ZWuH8Hr50vmKr6aQvUr1fTcKN2I2gW6emHFDhK5ir5WUpkAIQWqNcib1KkWXcDSP449yPiU1Mr+x1n0KCvl1egAMqlUAElQYMrBsJtOJThfDeLUkb9iOSdXIOvzS6npMeWG26aoH1w7R91GO9PMhfbM9U591JbYeGOjO8pnM3wpijorU6hJ35SwABKPEqYA5WHTbc4sX2f5OqUGZrMh8ykq0hTQJyyWZ2C2LOdNx0Ves4q/GeCcdzAC1RlGg2K1CKc/m06NRMdyfQbzJ5bj7cLy60Kr5evUUHloM8yTMtq1BRfaR6Dph91kNu59Tl0U2Tlsgs/z7Fi8dceGUyzQfvKgKUx6kXb2H9MUn7KeDl8wcwRyUgVU/6RhH6ITP8AeGIQDM8UzX5nO8fBTSf0H6nGzcC4UmVopRp7KLk7kndj6k4wQzbZv8Edy/bodM6E8zn19F/P1JDBjzCdXMIvxMq+5A/jjYcEZ8ZyD1lCqyBb6hUphwbWsSIg/W49RUM19mysLVijTMqg07XGkmd5O9p9MXb9uToS391Wb/dBxyc014pOe06R/Fp/TBjI2rUW1e5Jr4FBp/Ze/wCLN/SkPnu3viQyX2eqjS9QVBOzLb2MG/8A17i55atrWYgyQR2IJBFvUYWGI2obLX6mSw5v6jPheTNJNJIieUKqqqj8oCgYe4MGJMoYMGDABR/tG8FNnwlSmwFWkCFVvhZSQSJiQZAjp/EYs1JsvUZK1MqwlWVhBB9P+riIO2PqHFc8XeEKGfQa5SovwVUjUPQ/mX0PexBvgTa6FsprDMWoeIEpkyLG8qm5JJYEACLAdI7bjEEfETqENLVTdG1ayQJnfbm/li0VPs0z/nNT8saFI+91crA9VHxH2gDoTi5eHPsko0yHzLea35SBpG2y3HTqW+WIws5LdFhsjfA/H6/EabF1ZmQhQwmGtJN7WP8A0ManwbLNTpBX3kn64XymUSkoVFCgdsL4MFGwwhmsqlQQ6hhex9VKH6qxHzwvgxJAxXhVKI0zaLliYhxckybOw+ftjqjw2mlQ1FWHMyZP4jqNpjfrGHmDABWkzWRCQPhYlbipcqFkSb20IPko64VqVsqrVKYDE1CfNA1mP3tS52WSrkARvO18SX+SKMz5Y9ZkzeRMm4HQHbYQMeDg1AGfLWb815M6pJO5PO1zfnbucAEQudyQpU2aEUqQA+qRNJFZTfcU9IO9gexxIUOGUKkv5f8A4pYyTBqU6sh4BidaAg+g9sOk4XSG1NQbX6wCzAFt4Bd7THOw2JGHNKkFmBEkn5kkk/MknABHngFC3IYEwNTwJnbmtuT6EyL3wHgVEmSGLRGrzH1bAEyGkEgAEi5+eJPHhwAeIgAAAgAQANgOgGPSMROZ4s6n90R6tP8ALDU8dqT8K/r/AFw6NE5dBUroLqRXiX7PqNcl6J8mobkAchPWVGxPcfQ4plbwVxCgSaaE/wBqjUAn9Vb9MaO/HKh2Cj6/1wx/zsMwIb1C2+sgfTGe3QxXtS4+eDpabtu6C2L2l6rJRP8AN3ilTlZK5B6PV5fnLxiW4N9mVUkHMOqL+WmZY/MiB+uLzk/ECtuPmP5g3GJahmVf4WB9sL/olHmXPzHy7cumnGGI/BYf5jbhHCKWWpinRQKvXuT3Ym5OH2PceHDUscI5kpOTzJ5ZD8WzlOm33ssDpVR0k6zcbX07nuMccP4gr/u6aqGVjTIA5tB0tIAtciN5Bx3xzh3nFF2F5ntaQPXSWj5YQ4XwsZbQHrgqi2DQOYgBjM7GJjuxv2q9270HRVXd5fvEDmePZhKaVDWBJQkoEAAYbq4IkQSoN+/fHXn1IBdqrawHH3gAIS7juGLhiLQRbpGHOap5VX+8dqzM5IMj+wQhjf8AdqPbDrhWVy1TVGXJiRzSwgzbmsBaY6T64Qnme3dz5Gj+poXCXPov8E9kTZv75P1Ab+eHeGeTpkM7QVDaYBjcLB29hh5jUYAwYMGAAwYMGAAwYiuItX1xSgAKGMiQebmXaSSoIEEQSCZ2wxzHFcxqgU4AuToa/wB2TpHqXKgH0MjY4ALHgxCUuMuVY+WSQ2nSFeQdIIUyL3JGra045PFq4oNUNEaw0BV1mRpDXBUEHVKcurp1JUAE7gxXm4nXBceUW+OCqkAQ1UrNjMoi37slr44fjVdXjydU6YUK9ubSyl4jUJBnYwTtJABZMGK3S4zXDMGprF4ISreKYYgQhNjO/wAUwLg4dPnaxWiwWNU61g/nRBBvAhi3sMAE1gxXsrxisSNdLTborkE62UBdIJuIaTsBcDorw7i9V2QPSKq4a+lgRDNBYGygqF2Ju3sSATmGXEM8acBV1MdhMD3J/oDh5OKfxnPGnWqM0iCAszEQIj8MSZJubm2D4gLcZ8S1suJampETcEfrN8TXA+KjM09enSeomegIg9RBxT+KUczmHpUagX71WKsyqNAWCQwkmSDIA/KfUq8FLMZF8vTV0qCsy0p0MLiSx06+iy0zsjemK71joTtLrjw4b5TMliysNLrEgGRB+FlNpBg9NwR0w4OLEDbPs4Q6In17ek4rOZqOzc5k/L+WJXOcOpXPmQ39pgf43xU/ENXQoQEc7QSD+EXN/Ww9ica6pRrg5+XoY7VKclEZ8Tz/AJnIh+7/ABH83oP7Pr19t2mWzGo6dJCkHS/RoMMB7H+eEMpk2rZpKeo6DzOv9kXIsOu243xaeLcLFUU9MGisDSpUBVEglIXUbRbVHIIWb45dzd73Tfw9DpUQ7leyQuXzwpsOeTPWP4QAfpjQeC5hnRG8pUVlDSCOonb/AJ4pNelSDDLJS0gMvmOSvmMAeUiJ+IizE2g8otjR6KBVCqIAAAHYDYYZSnFYbyil2HLOMCmPDj3Hhw0oRnHM7SpIDVgybL3Mf0/peYxRs14gdqiNl6aIiOFA9OpiASW222HrjvxrmNVQoQWBcAqJkgN07Qom21zhhwxABsLQ+/qT/PfHI1esmm4w8PuUT5SfmPK1djmVSoGBeqi6xEfeGCVJ7Ex8/roeRySUV0oDBMmSSZ264zvjmdE0SANVPMoQZsboQDa1xvffGhcNzYrU1qAEBuh9DB/UYd2d7Ve+XvMdZCMX7JzxPNvT0eXT8wu+mJAgaGab2/DHzxG1/E6qQFRmAaotSIBRqa6nEE80W2sZkE45zHGqVRvLelq+8CQ4tJZkBgr3BuBEdbxjn/OAFULUSxKq1oIkolQ6WIgAalMkjacdEWPqnHFFNH0tzauXlmFYK25uZI5RJPabYlsVhfEVGFHlAKo1LY6VhtANkld4Fgb7QZxYstWDqrCwYAwd7iYMYCRXBgwYADHhx7gwAVzJ8cbyVdl1u4PwBYDCmHZW0s0W1RJ6RYkT1w/xC9UVB5JVqdLUTq5GfQraVtrKy2nVp+KnVXdb2HBgAgRxxlkOihlFyWIBMxK8p5J3YxEiR1wuONfcmqUCiaYGto/eCndiAQADUiRPwnEviNzvE6Yc02Vm0wWIA0qfiWZ62BtMW2tiG0llkpN8IbLx4ktFI8ukmSQQCjuQwCkhgE2vOtb9m9XxE3IRSEEjVLE2OoB5C2pggE1D0B5euJXh/FaVbV5ZnSYMgjuOvth9gTT6A01wxtkM35qK8aZAJU7iRMfwPzGHODCObzS0lLuQqgSScSQLYrfGMt5vmMRIQzHUlTMD/CBj1/F9K/JU6gTpgnTqizEgR1i2E+FuxoHzCS7Es3SBUdoW1xAgekfPC67YTfsvJacJRXKwJZak4qs7VBXds1qoGAIotQc01tuBrqjV1v1wj4WrZ2oKH7egp1lq1G0jTdFpaC3ISI11LekY8p0VoFXJp+YhIRFSHqyDoaQ3MVR2GorAmoSRc4eZWvV8/wAypSYsV0KFKQqjUTzFr6jBNuiiLSWFSVzkjMUI6ioG/u6QZP8ArBPr64fV6YZSDscUThHjYtWzDVsu6hAullIICQSVvF5k8sk2BjSBi85bMrUUOplSJB/77e2Kxsi3hMlxeOUVTMUCpMoVHr/XbELx7I1XNIqsAkrzGLt8NjtcReN/UYu2d4ijcimSTeNoG/veB88V3xSw8gzvqXTB67++07YfdfKS7toppdLFz3ZEMlww5ek7/FWA1bGOUGEWQCR3MSZ6WhLgKOKJ8qnoSTUUVGJOoy2mB+GTPxfKbY5oeKSEGpJcDcGxPc9vljrw1mW0ncBW91aehm40iTaN132OOce7i5S4SOhKicVljLw2XbMCqxXWzBiT8N5Cidt7AT0HXfTxij5h1UTOkAbmJPQlu5P/ACxYPDGcapShwQy9z0Mx/wBdo64zaDW16nf3afD6+fl/gz3wlFpy8fAmceHHuPDjoCSifaFw6ClZFa5KuybiVKjV6Gwn+uIHh7aXFjGkKYmzE2FpOxxd/HFKo+XC05g1FNQruEFyRYwZAv8AW04zz/IWYapBOnL6jFR3ptC35joa7Ra3fpjmanTuViklk0UaSN3MpqKWevX5Fg8T8E0ZA1gGSsvNytPU6W63HLEHoMXvhlFUpU1T4Ao0zvEdfXFE4VR1ZOvl1Z3DKdDVLBjqPwg/CCoX0kk4uPBa5WhRWpOtaSB4uNQUBoPW+NsK1F8LHCFTUVwnnnqSPlDsN5267T9MeLSHYW/7Y9WsDjvDhZx5K7QNo26dvbHYWMe4MBIYMGDAAY8x7jiq0Ak7ATgAzvJeOzXqMiJX1I+lxCQhLFYPNJiDMTscXPg/EjVLKwhl2M/EPzR0vIxSKtaA9VaKU6hY1GCgQxJlpIuSfXti3eHcrANVlgsBFwbEA2IMQbfTGWG9WY8DQ51TqzFrItxrjJoWSi9ZokqhUQP9YyfYAnDHK8TXP5fzaAuG0urWYEXK9ibiPfFZ4ofMetWWpVoSYbzJBRUYzNOryqpH4gRaCN5w7+zviFI1M15dQVEeK0opCg/CdzfUIPyPyne5ScX0LbVGCkuotwqgz5tB+BZfUKhB1f8AlmkEiInmLfLF5GM64LxkU8wKlQKdXKWgAgEz9AcaIrSML0N8LYPb4FtbVOua3HWG+eyaVkKVBqUwYvuDIIIuCDeRhxgxtayYyl+IuCJS8oZfLmQZBphiJUQgcAEXJB1t0WJucOs9TNHndDuFDKZBloXlHUFjc9ziX4rxlKJ0kFnN9K9Be5JsBb39MVrjPF2rqAQtMKdQIYtcAgTIFgTPyGMNmqp00pZfLxx8PgaI02XJcceZIZtyQXekfu1JDFDKiOaCTe09Bvh5wnLM+mpsp5xzTvDWH4R1i+5wx4lxsvlhKafO1U9RbliIJUxzEgmBb4Te10uF8dakgplAwWYIaDpkkCCIsLb9MXs7QqhNRk8ZWSsdLZKO5ckb4y4ZUpVXzCqGpOVZiD+7qBQmt1MalhUg6oBknTGrDz7NK1U0KrVE0US80dRBJH42kWgmDOxJYixGLRw7iKV1lJkfErWI9CP5iRhevRVlIYSvXF66q97tj4kTsnt2PwIatSph/u2m1wDIubfwOKXxhHrV2amrVF+EMoJUQO4kbz164teZzFCm5CtbSCSTbdupwyzfH6SbHUeymf4W/XDpyasfj8S+kntS2pZITLeG6zRq0oPUyfkFkfUjE7lBQFMUhVRihIOl1kNfVabG5kYr/EePVallPlr2Xc+7dPl9cPeEZYLTR0gMRJPQgmdLem30+WLOid0Wn9B+runXFSs8WSFLJu8cti1gTJMAsGJJgAaZtvYwIxauGZU00AMTuYxXRmfN0hJDgyRMEGCIPvP6YsHDKVVQfMaew3j54mqvu6dqSSz0xg5s5KVuevHUfY8OPcUzxD4lzFLPfstEUY/Z0rTUVySWqVEI5XAgBB9cTCDnLbHqWbSWWXKMIvlkO6KfdRimjj+e/wDpf9nU/wCLiJoVf23OOcytNjRo6EamtRRrdg5SdZkgKCRazjebOlprIrLFu2KWTRhkaY/Av0wr5KxEWGMvyHFKmSzL0qYpqtYK6tUV2kqPLZQdY2IBj+2O+LB/l/N98v8A7Op/xcStLa+UgV0Wslu/Z1wqBimHj+b75f8A2dT/AIuGNHxnWNalT8zLVNVZKbqiNqAZ9JM+YdvbEPS2JZaLKyLNCwYMGM5cMGDBgATrV1QSzBR3JAH64h/EHFqYoMFqKS0KApB3N9vScN/HdEvlgo3NRf54zvLZY6ublG0n9Y74yy1Eleq0uH4jp0R/pZW55XgTprAzDLbcHp64mPDPFfLTQxlZ5QbMoPodhP4enfoIbLZZFEgfMi/67Ym/Djr5jBo0lDMxHQ3+U40zTa4eDkaScY2e0s5JDMZKhXqCo7BiABDXWN40Nbqb3wrxBKWWy9TyqVNCw0gIoUMxED4Re38DiGo1svUBZK9PypNy4ECfUz9cdZWoKnNRmrRpnUHbYuDfSIEgd8Zd8knlfQ7rqWU8vC8/sU5GPwsNt/4XxcvCvEaxXy1htA2J3BNonYDaJtbFd4hkGFVioLamLAKO5n9JxOeEeH16dYM9NlQqVk/IifmP1xxNJCyvU4inh9Tq6uUJ0ZbWSwcL41rA86m1B+qOVke5UlfWx2j2xLg4Y5/hwqEMDpYbHv2BHvh3RphRAEeg/lj0cd2Xk4MtuFgYZrIZfMGWCufhlWINpMShB6m2PaXBsuptRpz6qCfq1xhnT4IYSXWVFJW0g8yU9djfrrPpjwcCYKF83YCLGx8opq331nzPf1vidkc5xyV3PGMk1UpqwIYBgdwRIPuDiNr+Hcs29IL/AOmWT/8AWRhGtwioXVjVHK4YAAjlFQvHxbwdE2F9osXQ4bz1G1HnVlIlvxRvB/DptERqPecDipdUCbXQW4fkKVARTXSD3JJPaSxJO+09cOKyhgVPUXHpiBynAqispNYMBEiDsKqVEG8WCaZI/ETa4PWZ4FUZ2cVVEk30tMSzKCdcSpIAIGy/SUkuEQ+eopX4H+Rvk39R/TFc4t4Vrly6lCDvLRGwtIiPp88WjiPDHdmKugn8ysewC2YcoILR3P1aHw6wQKK7Frc7SWMMxJYg3JBUH+4PSHO6TWGFP9mW6HBVU8J5ozyKDtzOP/bP8MWLJcBqpTVWKWtMwN7d/QeuHeS4GyNTY1VJVgxhSNR0KhPxEyYJMk/PcOaHCNJc6yS9RGMsxHJU8z4S2kH8MqBMLMwACNso9BmoslqElPojnK8HUEFm1EXgWxLg4reX8OVFVR58mQXJ1kEgRKhqh0EwCYtv3JMtTybCuamsFCsaYMzyReYgaWIEb1G+dJTlJ5YmMFFYRIYzPxadPGkJPxZED/DWqE/74+mNMxlP2j1fK4pRqRP/AME6qO7ecsD0uwvhmmko2pv+cBNNxwj3jfFhRpM1gbKuogAsx0qCTYXO5sMPPBgo00c1K1G0hSaq6nZoapUdSOUzyrDEQI6CKlQ4d51SGZKtNNLOz1GXkZIZoMESdRVgYgRa+HGW4c1WqUQMtEahrim4t8B1NLNI3Egi2+Mmo7bonLHKS5/njnHhgmfZ96j7GH88C3jCvrZVQBgrh1dGuAdQqNMEaRyDTEk1FaRowwy2aerdc5VCtZdOX1wRM840IPd7YZ5ShWDGtRcUTQHnano1BKidaNBgyPwgEGbGRaffxhXqU3Z8nlKgRgrOr/mjQwGhgQZ6ExB7YfX2hCbcYzw8rz6voVr0tkK/bhjHzGC0XYFa+aYJqgs9J9F/gL+UgLE2lQwRby7fAW/hdWXOUEqFHcVKR1IwIUefAQaQFAKqGAWPiuqm2IhuKVqj1mll0sNC5dFZAIm7eW2ozbTym30lfAuYLtTq1DNc5ilrBif3yASPw8oUaegtjRQm5y3Sy0n1x5fkRLosLHK8Hj/030YMGDGUYGDBgwAVrx2+nLh4kioo+RmR/wA9x0xm9DitevnqVBNOhKbvUAHwqYVSLz8ekXn45jGg/aPXVcsin4nqqqKLlmMwFA3OKu2QGUVmLBMwRGoCdgYQgRqAJJ7X9sc62ThqN8vdx+Z0K4Rt0zrWHLPT0IPO+LcurMreadLFZAUgkGJBDgkHpb5Yiq3i+pVbyqFONfKRu7A2IttIted98NMvwFKSk1DrCiwv7ST1OJr7OvDL1cwatM6UpCSDeSwIVATt1vNo9calqq55UOTNX2VKrF0uMPz6CuQ8LZuszKtEqVFy5AG0hQ0kE+xOFfD/AB6vw+q1NlIGr72i24/tL2aIgiQbehGo+H6tnWCt5uIg7EGetsUf7QsuazPWAWKMAbBmp/iKjdoaW7QDjN3e2ClHqdqGvd9rquS2s0LItTZFakFMgaSLj644fOBP3hIPpJv0gL06ycVz7MOKipQaiSNVI27lDcH5GR9MWvidAvTIWNW4nYx0ONabcN0TjXVd1c65eD/IcUKyuoZSCCJBGPaqyCBuRiO4GzBNLKVIOx+pFvXD/wA9dQXUNRuFm9t7YvGWUmxMlhtFcPhqprVhWbSoAUF6jEnyxTDlmYkMg1kQefzDqvDB1V4RWZgxqAHUCdLOIAeowEgjVpDgQeUxsLDE9iK4nlq7PNNwF0i2qLgkt+Bp1AgTPLEgHFioz4jwKrUqVHWrGuy89UQNKCBpcaYZS3Jp1WB74UHCK2iqvnElmVgzM82Op40kBNWwABA6h15Apl8jmAVLVZiJE2j7uQeUSYFUTAnUpgdPcxksxqdkq7g6VJMCzgbC1zTuPyt3uAMB4dqkpqrsQAgfS1RS5WmEZiVYGSRO+FU4BUJOqvVKwojzag+FkMAqQ2yRq1Etraes9Hh2b0kCqoY7EN8PLF+TnJ7mI3vthTinDcwzzRqmmCqqTquI13AZGWZZTJF9MHAAzHh6sBArMLX01KgJYu7t1KjUWHNpJHl9Q0B/mOG1Hy6UvMZWWAzK7AsAIPNdt7yZJ09Jkd5PJ1w5L1OXSQADMsdPPBUQLHkkgdzNkchw/Mqyl6obmJeD8XIizBW0lWOgQBrsTGADmvwSoxBNUtpLadRYQG06Z0MJKw1xG4iN8JpwOqF/fOWiL1KkFdVVtFiIMOq6wAeQHoAFquRzJqkiqNGolRNxcQY0XgSNMwZubYbNwnNgHTXhiWJJad6SIsE0+lRfM0wBeNicADvh/B3pKq+aeWkKYILGIRVnS5IMFdWoksdRBPfnh/CKqVg5qNoiPLNR2Au0RrMknVJYm2kCDYrNrMX3wkc2mvRrXWdl1DVtO2+2ABbGWfavpXPZNmJWaNVVYFRDeZRAJNTljmvP9MakTiE8ReGaOdam1XVNNXVdMbOULAhgQbov0xMXh8/bP5AY3xDMfsiFHNErWsSpQudN41I66TtHTDihUIo6VpvzxWLK7VKkKAJenUS3KAOY9hewxoY+zfKqDoNRWggGKcT0toviB4T9lmli2bzEr/oSQX7mo7jaB8AtbtbGezSUuOGsyb6rMUvVpSefA1QulhvdjHzb9OnBXv22csFo1SFTVUc13CSh5gR5L69IBkAArsD0GEM7xA1qQpICPJQtWJQIWqBJB0g2EHVtfUpFsadlvAtGkSaVWqjHryEiwUFeSxhQMNV8AZSWQ1qxqOpL/eJrYGzMRpm/fE6fRaWq5WYbw218fUVZqLZwcfMo+RoN+xUiPI0CkhLLWWByg3sACOo6dcRXhyoKmdy7L+L9mPyNZiJ+WLz/AP5rVVQi5mgVUBUNTLkuABA1FagBPsBh/wAA+zyll6gr16pq1QU0lfu6alGJTl1Ek6j1PYR3XpKVTY5bce945zlYNWo1PeU7N2enhjGC+YMeTgnGowHuDBgwAU77UaU5RWDqjpWRqbMypzAzAZiACQDEkXAxSuPcdWtpbyxTVEOpnzdFz7BfNLE+oknsemyMoO98eeWOw+mF21RsjtkTXOVU98HhmM+FOP5QVitapS0OpU+Yyge0k2m/0GNF4Txjh9FNFOvlaY6gVKSye5hrmIviw+WOw+mDyx2H0xFVMKliIyy+y3mb/QovijxPRB008xl9DAEuuYWZBkppUzzQstItq6xiK4DxbKNmNNarT06ZBNSnoJNoa+0dv++n+WOw+mDyx2H0xLry8lYz2pmY8J4dk8lmjXTiNDyQCVQVU1gH/wANrnWv0Nh6nFj4N4gol2q1s5l1DDkp+enKN7jVE/1Pti1imOw+mDyx2H0xKrS6FrLp2cz5fQpPi7xHSKaaGby6B411VrpqTSQYVVaWJFrEesC+OfDOaytNhVqZvLgxCqa9MkCN2OreP6m+Lx5Q7D6YPLHYfTEd2t24jvHs2kZ/nNkv/m8t/tqf/wDWHmR4lRrAmjVp1QLE03VoPSdJMYceWOw+mAIBsMMFnWDBgwAGDBgwAGDBgwAGDBgwAGGPEch5v4ivIy/4ipM9xyQR1BOH2DABAjw2oB52DGeZQAR8EBN9IUKyqLwHIv18fgA8haQqaQrmpPMQDDDl1OWSC2oQ1iOxIxPHEFW8O6qjuX3JKjTtqRllr8zAuSGtAAX1wAd5jgCvVqVNbBniCIlIFMch3FkP+0bvhCl4aQhCH2U6SswJV1mnqZtIIqEmNyFMgCMdZPwytOObVDlpIknmpmTJPMVp6SRE6iYG2G+V8LvTURUplppA/daV0UxpblDEaoZyCdjomdNwD1/Di1VAXMEBSwL0wNclNB1MD8cElpsxgwIGF6fAiYZ2RT5cFVXkB1KxXcaqciIImCbiSMFPw4QynzBat5p5BO6FQpmF/dqGIFwX2m3eZ8Oq7O0gM082m9/NFyCCR94Bv/4Y+QB7nOEK5pg1fhphBrAYkC0i4+IsA/5gQLY9Tw+sAMZIZTMD8LK6qOygryrfTbthqfCoOoGpAamEJVIeZp6iHYkxFNYUzEm52w44dwFqVRanmLITSQtMKCS2poCtAHQAyRvJk4AE8v4XVQQzl5gXUQAEKWF9zDnuwn0DrLcDCVhVDGwIC3AEzZQDp03nSQbgG0Yl8GAAGDBgwAGDBgwAGDBgwAGDBgwAGDBgwAGDBgwAGDBgwAGDBgwAGDBgwAGDBgwAGDBgwAGDBgwAGDBgwAGDBgwAGDBgwAGDBgwAGDBgwAGDBgw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uiratinga.mt.gov.br/arquivos/fotos/noticias/hipertensao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856734"/>
            <a:ext cx="4026743" cy="300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60840" cy="1143000"/>
          </a:xfrm>
        </p:spPr>
        <p:txBody>
          <a:bodyPr>
            <a:normAutofit/>
          </a:bodyPr>
          <a:lstStyle/>
          <a:p>
            <a:pPr algn="just"/>
            <a:r>
              <a:rPr lang="pt-BR" sz="4000" b="1" dirty="0" smtClean="0">
                <a:solidFill>
                  <a:srgbClr val="002060"/>
                </a:solidFill>
              </a:rPr>
              <a:t>Objetivos Específicos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8712968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Ampliar a cobertura a hipertensos e/ou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diabéticos;</a:t>
            </a: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Melhorar a qualidade da atenção a hipertensos e/ou diabéticos;</a:t>
            </a: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Melhorar a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adesão de hipertensos e/ou diabéticos ao programa;</a:t>
            </a: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Melhorar o registro das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informações;</a:t>
            </a: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Mapear hipertensos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e/ou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 de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doença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cardiovascular;</a:t>
            </a: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saúde de hipertensos 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e/ou diabéticos.</a:t>
            </a: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36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s.123rf.com/450wm/blamb/blamb1405/blamb140500016/27976453-um-homem-dos-desenhos-animados-recebeu-conselhos-de-seu-m%C3%A9dico-em-uma-consulta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29200"/>
            <a:ext cx="1763688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179512" y="274638"/>
            <a:ext cx="4608512" cy="1143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50000"/>
              <a:buFont typeface="Trebuchet MS" panose="020B0603020202020204" pitchFamily="34" charset="0"/>
              <a:buChar char="*"/>
            </a:pPr>
            <a:r>
              <a:rPr lang="pt-BR" sz="4000" b="1" dirty="0" smtClean="0">
                <a:solidFill>
                  <a:srgbClr val="002060"/>
                </a:solidFill>
              </a:rPr>
              <a:t>Metodologia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8716" y="1071546"/>
            <a:ext cx="88157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intervenção será realizada num período de 16 semanas, onde serão desempenhadas as ações no Centro de Saúde, através do acompanhamento dos usuários de serviço que possuem hipertensão e diabetes, pertencentes à área de abrangência do Centro de saúde.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Uso da Ficha Espelho, Planilha de Coleta de Dados, Panfletos do Ministério da Saúde e uso de Protocolos Oficiais (Cadernos 36 e 37);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Convite à participação dos membros da equipe;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 e monitoramento (registro) das atividades;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Realização de grupos para educação, prevenção e promoção (palestras, conversas, alimentação saudável);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da atenção e assistência (PA, exames).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1340768"/>
            <a:ext cx="8715436" cy="5302942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Meta: </a:t>
            </a:r>
            <a:r>
              <a:rPr lang="pt-BR" sz="2000" dirty="0" smtClean="0">
                <a:solidFill>
                  <a:schemeClr val="tx1"/>
                </a:solidFill>
              </a:rPr>
              <a:t>Cadastrar 60% dos hipertensos 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</a:rPr>
              <a:t>e </a:t>
            </a:r>
            <a:r>
              <a:rPr lang="pt-BR" sz="2000" dirty="0">
                <a:solidFill>
                  <a:schemeClr val="tx1"/>
                </a:solidFill>
              </a:rPr>
              <a:t>dos diabéticos </a:t>
            </a:r>
            <a:r>
              <a:rPr lang="pt-BR" sz="2000" dirty="0" smtClean="0">
                <a:solidFill>
                  <a:schemeClr val="tx1"/>
                </a:solidFill>
              </a:rPr>
              <a:t>da área de abrangência no Programa de Atenção à Hipertensão Arterial e à Diabetes Mellitus da unidade de saúde.</a:t>
            </a:r>
          </a:p>
          <a:p>
            <a:pPr algn="ctr"/>
            <a:r>
              <a:rPr lang="pt-BR" sz="2400" b="1" dirty="0" smtClean="0">
                <a:solidFill>
                  <a:schemeClr val="accent6"/>
                </a:solidFill>
              </a:rPr>
              <a:t>RESULTADO</a:t>
            </a:r>
            <a:r>
              <a:rPr lang="pt-BR" sz="2400" b="1" dirty="0">
                <a:solidFill>
                  <a:schemeClr val="accent6"/>
                </a:solidFill>
              </a:rPr>
              <a:t>S</a:t>
            </a:r>
            <a:endParaRPr lang="pt-BR" sz="2400" b="1" dirty="0" smtClean="0">
              <a:solidFill>
                <a:schemeClr val="accent6"/>
              </a:solidFill>
            </a:endParaRPr>
          </a:p>
          <a:p>
            <a:r>
              <a:rPr lang="pt-BR" dirty="0" smtClean="0"/>
              <a:t>	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48680"/>
            <a:ext cx="9324528" cy="792088"/>
          </a:xfrm>
          <a:effectLst/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pt-BR" sz="2400" u="sng" dirty="0">
                <a:solidFill>
                  <a:schemeClr val="tx1"/>
                </a:solidFill>
              </a:rPr>
              <a:t>O</a:t>
            </a:r>
            <a:r>
              <a:rPr lang="pt-BR" sz="2400" u="sng" dirty="0" smtClean="0">
                <a:solidFill>
                  <a:schemeClr val="tx1"/>
                </a:solidFill>
              </a:rPr>
              <a:t>bjetivo 1: </a:t>
            </a:r>
            <a:r>
              <a:rPr lang="pt-BR" sz="2400" dirty="0" smtClean="0">
                <a:solidFill>
                  <a:schemeClr val="accent1"/>
                </a:solidFill>
              </a:rPr>
              <a:t>Ampliar a cobertura a hipertensos e/ou diabéticos.</a:t>
            </a: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309473176"/>
              </p:ext>
            </p:extLst>
          </p:nvPr>
        </p:nvGraphicFramePr>
        <p:xfrm>
          <a:off x="4788024" y="2780928"/>
          <a:ext cx="392681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272949434"/>
              </p:ext>
            </p:extLst>
          </p:nvPr>
        </p:nvGraphicFramePr>
        <p:xfrm>
          <a:off x="467544" y="2780928"/>
          <a:ext cx="381642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ângulo 7"/>
          <p:cNvSpPr/>
          <p:nvPr/>
        </p:nvSpPr>
        <p:spPr>
          <a:xfrm>
            <a:off x="4572000" y="5840977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     Tivemos </a:t>
            </a:r>
            <a:r>
              <a:rPr lang="pt-BR" sz="1200" dirty="0"/>
              <a:t>um aumento progressivo dos hipertensos cadastrados com 28 (2,8%), 100 (10,1%), 145 (14,6%) e 197 (19,9%) hipertensos cadastrados nos meses 1, 2, 3 e 4, respectivamente</a:t>
            </a:r>
          </a:p>
        </p:txBody>
      </p:sp>
      <p:sp>
        <p:nvSpPr>
          <p:cNvPr id="9" name="Retângulo 8"/>
          <p:cNvSpPr/>
          <p:nvPr/>
        </p:nvSpPr>
        <p:spPr>
          <a:xfrm>
            <a:off x="179512" y="5840976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   Para </a:t>
            </a:r>
            <a:r>
              <a:rPr lang="pt-BR" sz="1200" dirty="0"/>
              <a:t>os </a:t>
            </a:r>
            <a:r>
              <a:rPr lang="pt-BR" sz="1200" dirty="0" smtClean="0"/>
              <a:t>diabéticos houve </a:t>
            </a:r>
            <a:r>
              <a:rPr lang="pt-BR" sz="1200" dirty="0"/>
              <a:t>um aumento progressivo de 19 usuários (6,0%) no primeiro mês, 63 usuários (19,8%) no segundo mês, 95 usuários (29,9%) no terceiro mês e 130 usuários (40,9%) no quarto mês.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2840</TotalTime>
  <Words>2404</Words>
  <Application>Microsoft Office PowerPoint</Application>
  <PresentationFormat>Apresentação na tela (4:3)</PresentationFormat>
  <Paragraphs>171</Paragraphs>
  <Slides>25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Integração</vt:lpstr>
      <vt:lpstr>MELHORIA DA ATENÇÃO À SAÚDE DOS HIPERTENSOS  E DIABÉTICOS NO CENTRO DE SAÚDE NO  MUNICÍPIO DE ITAQUI-RS. </vt:lpstr>
      <vt:lpstr>Introdução</vt:lpstr>
      <vt:lpstr>Apresentação do PowerPoint</vt:lpstr>
      <vt:lpstr>Apresentação do PowerPoint</vt:lpstr>
      <vt:lpstr>Apresentação do PowerPoint</vt:lpstr>
      <vt:lpstr>Objetivo Geral</vt:lpstr>
      <vt:lpstr>Objetivos Específicos</vt:lpstr>
      <vt:lpstr>Apresentação do PowerPoint</vt:lpstr>
      <vt:lpstr>Objetivo 1: Ampliar a cobertura a hipertensos e/ou diabéticos.</vt:lpstr>
      <vt:lpstr>Objetivo 2: Melhorar a qualidade da atenção a hipertensos e/ou diabéticos.</vt:lpstr>
      <vt:lpstr>Apresentação do PowerPoint</vt:lpstr>
      <vt:lpstr>Apresentação do PowerPoint</vt:lpstr>
      <vt:lpstr>Apresentação do PowerPoint</vt:lpstr>
      <vt:lpstr>Apresentação do PowerPoint</vt:lpstr>
      <vt:lpstr>Objetivo 3: Melhorar a adesão de hipertensos e/ou diabéticos ao programa.   </vt:lpstr>
      <vt:lpstr>Objetivo 4: Melhorar o registro das informações.</vt:lpstr>
      <vt:lpstr>Objetivo 5: Mapear hipertensos e diabéticos de risco para doença cardiovascular </vt:lpstr>
      <vt:lpstr>Objetivo 6: Promover a saúde de hipertensos e diabéticos. 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Apresentação do PowerPoint</vt:lpstr>
      <vt:lpstr>Reflexão Crítica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 atenção aos adultos portadores de Hipertensão Arterial Sistêmica e/ou Diabetes Mellitus na Unidade de Saúde de Nova Natal 2, Natal, Rio Grande do Norte</dc:title>
  <dc:creator>Daniel Gementi</dc:creator>
  <cp:lastModifiedBy>ALINA</cp:lastModifiedBy>
  <cp:revision>278</cp:revision>
  <dcterms:created xsi:type="dcterms:W3CDTF">2012-09-11T02:40:43Z</dcterms:created>
  <dcterms:modified xsi:type="dcterms:W3CDTF">2015-09-28T03:53:17Z</dcterms:modified>
</cp:coreProperties>
</file>