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3"/>
  </p:notesMasterIdLst>
  <p:sldIdLst>
    <p:sldId id="257" r:id="rId2"/>
    <p:sldId id="305" r:id="rId3"/>
    <p:sldId id="274" r:id="rId4"/>
    <p:sldId id="307" r:id="rId5"/>
    <p:sldId id="275" r:id="rId6"/>
    <p:sldId id="277" r:id="rId7"/>
    <p:sldId id="276" r:id="rId8"/>
    <p:sldId id="308" r:id="rId9"/>
    <p:sldId id="278" r:id="rId10"/>
    <p:sldId id="281" r:id="rId11"/>
    <p:sldId id="282" r:id="rId12"/>
    <p:sldId id="284" r:id="rId13"/>
    <p:sldId id="288" r:id="rId14"/>
    <p:sldId id="290" r:id="rId15"/>
    <p:sldId id="291" r:id="rId16"/>
    <p:sldId id="293" r:id="rId17"/>
    <p:sldId id="296" r:id="rId18"/>
    <p:sldId id="298" r:id="rId19"/>
    <p:sldId id="299" r:id="rId20"/>
    <p:sldId id="306" r:id="rId21"/>
    <p:sldId id="309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uglas\AppData\Local\Temp\Planilha%20Final%20Renata-1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uglas\AppData\Local\Temp\Planilha%20Final%20Renata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uglas\AppData\Local\Temp\Planilha%20Final%20Renata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uglas\AppData\Local\Temp\Planilha%20Final%20Renata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rancisca\AppData\Local\Temp\Planilha%20Final%20Renata%20TCC%202014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rancisca\Desktop\Planilha%20Final%20%20TCC%20201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uglas\AppData\Local\Temp\Planilha%20Final%20Ren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rancisca\Desktop\Planilha%20Final%20%20TCC%20201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uglas\AppData\Local\Temp\Planilha%20Final%20Renat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uglas\AppData\Local\Temp\Planilha%20Final%20Renat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uglas\AppData\Local\Temp\Planilha%20Final%20Renat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uglas\AppData\Local\Temp\Planilha%20Final%20Renat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uglas\AppData\Local\Temp\Planilha%20Final%20Renat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uglas\AppData\Local\Temp\Planilha%20Final%20Ren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Final Renata-1.xlsx]Indicadores'!$C$4</c:f>
              <c:strCache>
                <c:ptCount val="1"/>
                <c:pt idx="0">
                  <c:v>Cobertura do Programa de Puericultura na UBS </c:v>
                </c:pt>
              </c:strCache>
            </c:strRef>
          </c:tx>
          <c:spPr>
            <a:gradFill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 scaled="0"/>
            </a:gra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'[Planilha Final Renata-1.xlsx]Indicadores'!$D$3:$G$3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Final Renata-1.xlsx]Indicadores'!$D$4:$G$4</c:f>
              <c:numCache>
                <c:formatCode>0.0%</c:formatCode>
                <c:ptCount val="4"/>
                <c:pt idx="0">
                  <c:v>0.11290322580645161</c:v>
                </c:pt>
                <c:pt idx="1">
                  <c:v>0.26209677419354838</c:v>
                </c:pt>
                <c:pt idx="2">
                  <c:v>0.38306451612903225</c:v>
                </c:pt>
                <c:pt idx="3">
                  <c:v>0.48790322580645162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410304"/>
        <c:axId val="57411840"/>
      </c:barChart>
      <c:catAx>
        <c:axId val="57410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7411840"/>
        <c:crosses val="autoZero"/>
        <c:auto val="1"/>
        <c:lblAlgn val="ctr"/>
        <c:lblOffset val="100"/>
        <c:noMultiLvlLbl val="0"/>
      </c:catAx>
      <c:valAx>
        <c:axId val="5741184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741030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/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Final Renata.xlsx]Indicadores'!$C$52</c:f>
              <c:strCache>
                <c:ptCount val="1"/>
                <c:pt idx="0">
                  <c:v>Proporção de crianças com esquema vacinal em dia de acordo com a idade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'[Planilha Final Renata.xlsx]Indicadores'!$D$51:$G$51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Final Renata.xlsx]Indicadores'!$D$52:$G$52</c:f>
              <c:numCache>
                <c:formatCode>0.0%</c:formatCode>
                <c:ptCount val="4"/>
                <c:pt idx="0">
                  <c:v>0.7142857142857143</c:v>
                </c:pt>
                <c:pt idx="1">
                  <c:v>0.76923076923076927</c:v>
                </c:pt>
                <c:pt idx="2">
                  <c:v>0.74736842105263157</c:v>
                </c:pt>
                <c:pt idx="3">
                  <c:v>0.78512396694214881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795008"/>
        <c:axId val="68809088"/>
      </c:barChart>
      <c:catAx>
        <c:axId val="68795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809088"/>
        <c:crosses val="autoZero"/>
        <c:auto val="1"/>
        <c:lblAlgn val="ctr"/>
        <c:lblOffset val="100"/>
        <c:noMultiLvlLbl val="0"/>
      </c:catAx>
      <c:valAx>
        <c:axId val="6880908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79500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/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Final Renata.xlsx]Indicadores'!$C$57</c:f>
              <c:strCache>
                <c:ptCount val="1"/>
                <c:pt idx="0">
                  <c:v>Proporção de crianças com teste do pezinho nos primeiros 7 dias de vida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'[Planilha Final Renata.xlsx]Indicadores'!$D$56:$G$56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Final Renata.xlsx]Indicadores'!$D$57:$G$57</c:f>
              <c:numCache>
                <c:formatCode>0.0%</c:formatCode>
                <c:ptCount val="4"/>
                <c:pt idx="0">
                  <c:v>0.32142857142857145</c:v>
                </c:pt>
                <c:pt idx="1">
                  <c:v>0.35384615384615387</c:v>
                </c:pt>
                <c:pt idx="2">
                  <c:v>0.42105263157894735</c:v>
                </c:pt>
                <c:pt idx="3">
                  <c:v>0.47107438016528924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123328"/>
        <c:axId val="75157888"/>
      </c:barChart>
      <c:catAx>
        <c:axId val="75123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157888"/>
        <c:crosses val="autoZero"/>
        <c:auto val="1"/>
        <c:lblAlgn val="ctr"/>
        <c:lblOffset val="100"/>
        <c:noMultiLvlLbl val="0"/>
      </c:catAx>
      <c:valAx>
        <c:axId val="7515788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12332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/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Final Renata.xlsx]Indicadores'!$C$92</c:f>
              <c:strCache>
                <c:ptCount val="1"/>
                <c:pt idx="0">
                  <c:v>Proporção de crianças com aleitamento materno exclusivo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'[Planilha Final Renata.xlsx]Indicadores'!$D$91:$G$91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Final Renata.xlsx]Indicadores'!$D$92:$G$92</c:f>
              <c:numCache>
                <c:formatCode>0.0%</c:formatCode>
                <c:ptCount val="4"/>
                <c:pt idx="0">
                  <c:v>0.77777777777777779</c:v>
                </c:pt>
                <c:pt idx="1">
                  <c:v>0.76470588235294112</c:v>
                </c:pt>
                <c:pt idx="2">
                  <c:v>0.7142857142857143</c:v>
                </c:pt>
                <c:pt idx="3">
                  <c:v>0.73684210526315785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172480"/>
        <c:axId val="75194752"/>
      </c:barChart>
      <c:catAx>
        <c:axId val="75172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75194752"/>
        <c:crosses val="autoZero"/>
        <c:auto val="1"/>
        <c:lblAlgn val="ctr"/>
        <c:lblOffset val="100"/>
        <c:noMultiLvlLbl val="0"/>
      </c:catAx>
      <c:valAx>
        <c:axId val="7519475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7517248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Indicadores!$C$119</c:f>
              <c:strCache>
                <c:ptCount val="1"/>
                <c:pt idx="0">
                  <c:v>Proporção de crianças com orientação sobre higiene bucal e prevenção de cárie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Indicadores!$D$118:$G$118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Indicadores!$D$119:$G$119</c:f>
              <c:numCache>
                <c:formatCode>0.0%</c:formatCode>
                <c:ptCount val="4"/>
                <c:pt idx="0">
                  <c:v>0.8214285714285714</c:v>
                </c:pt>
                <c:pt idx="1">
                  <c:v>0.83076923076923082</c:v>
                </c:pt>
                <c:pt idx="2">
                  <c:v>0.77894736842105261</c:v>
                </c:pt>
                <c:pt idx="3">
                  <c:v>0.75206611570247939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223424"/>
        <c:axId val="75224960"/>
      </c:barChart>
      <c:catAx>
        <c:axId val="75223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224960"/>
        <c:crosses val="autoZero"/>
        <c:auto val="1"/>
        <c:lblAlgn val="ctr"/>
        <c:lblOffset val="100"/>
        <c:noMultiLvlLbl val="0"/>
      </c:catAx>
      <c:valAx>
        <c:axId val="7522496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22342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/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Indicadores!$C$112</c:f>
              <c:strCache>
                <c:ptCount val="1"/>
                <c:pt idx="0">
                  <c:v>Proporção de crianças com avaliação de risco para saúde bucal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Indicadores!$D$111:$G$111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Indicadores!$D$112:$G$112</c:f>
              <c:numCache>
                <c:formatCode>0.0%</c:formatCode>
                <c:ptCount val="4"/>
                <c:pt idx="0">
                  <c:v>0.8214285714285714</c:v>
                </c:pt>
                <c:pt idx="1">
                  <c:v>0.83076923076923082</c:v>
                </c:pt>
                <c:pt idx="2">
                  <c:v>0.77894736842105261</c:v>
                </c:pt>
                <c:pt idx="3">
                  <c:v>0.75206611570247939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338112"/>
        <c:axId val="75339648"/>
      </c:barChart>
      <c:catAx>
        <c:axId val="75338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339648"/>
        <c:crosses val="autoZero"/>
        <c:auto val="1"/>
        <c:lblAlgn val="ctr"/>
        <c:lblOffset val="100"/>
        <c:noMultiLvlLbl val="0"/>
      </c:catAx>
      <c:valAx>
        <c:axId val="7533964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33811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/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Final Renata.xlsx]Indicadores'!$C$9</c:f>
              <c:strCache>
                <c:ptCount val="1"/>
                <c:pt idx="0">
                  <c:v>Proporção de crianças captadas entre as que não faziam puericultura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'[Planilha Final Renata.xlsx]Indicadores'!$D$8:$G$8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Final Renata.xlsx]Indicadores'!$D$9:$G$9</c:f>
              <c:numCache>
                <c:formatCode>0.0%</c:formatCode>
                <c:ptCount val="4"/>
                <c:pt idx="0">
                  <c:v>0.11290322580645161</c:v>
                </c:pt>
                <c:pt idx="1">
                  <c:v>0.26209677419354838</c:v>
                </c:pt>
                <c:pt idx="2">
                  <c:v>0.38306451612903225</c:v>
                </c:pt>
                <c:pt idx="3">
                  <c:v>0.48790322580645162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436416"/>
        <c:axId val="57454592"/>
      </c:barChart>
      <c:catAx>
        <c:axId val="57436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57454592"/>
        <c:crosses val="autoZero"/>
        <c:auto val="1"/>
        <c:lblAlgn val="ctr"/>
        <c:lblOffset val="100"/>
        <c:noMultiLvlLbl val="0"/>
      </c:catAx>
      <c:valAx>
        <c:axId val="5745459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5743641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/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Indicadores!$C$15</c:f>
              <c:strCache>
                <c:ptCount val="1"/>
                <c:pt idx="0">
                  <c:v>Cobertura de primeira consulta nos primeiros 15 dias de vida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Indicadores!$D$15:$G$15</c:f>
              <c:numCache>
                <c:formatCode>0.0%</c:formatCode>
                <c:ptCount val="4"/>
                <c:pt idx="0">
                  <c:v>0.5</c:v>
                </c:pt>
                <c:pt idx="1">
                  <c:v>0.4</c:v>
                </c:pt>
                <c:pt idx="2">
                  <c:v>0.5714285714285714</c:v>
                </c:pt>
                <c:pt idx="3">
                  <c:v>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484800"/>
        <c:axId val="57486336"/>
      </c:barChart>
      <c:catAx>
        <c:axId val="57484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57486336"/>
        <c:crosses val="autoZero"/>
        <c:auto val="1"/>
        <c:lblAlgn val="ctr"/>
        <c:lblOffset val="100"/>
        <c:noMultiLvlLbl val="0"/>
      </c:catAx>
      <c:valAx>
        <c:axId val="5748633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5748480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/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Final Renata.xlsx]Indicadores'!$C$20</c:f>
              <c:strCache>
                <c:ptCount val="1"/>
                <c:pt idx="0">
                  <c:v>Proporção de visitas a famílias de crianças com falta às consultas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'[Planilha Final Renata.xlsx]Indicadores'!$D$19:$G$19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Final Renata.xlsx]Indicadores'!$D$20:$G$20</c:f>
              <c:numCache>
                <c:formatCode>0.0%</c:formatCode>
                <c:ptCount val="4"/>
                <c:pt idx="0">
                  <c:v>1</c:v>
                </c:pt>
                <c:pt idx="1">
                  <c:v>0.2</c:v>
                </c:pt>
                <c:pt idx="2">
                  <c:v>0.4</c:v>
                </c:pt>
                <c:pt idx="3">
                  <c:v>0.2857142857142857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535488"/>
        <c:axId val="60031744"/>
      </c:barChart>
      <c:catAx>
        <c:axId val="57535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60031744"/>
        <c:crosses val="autoZero"/>
        <c:auto val="1"/>
        <c:lblAlgn val="ctr"/>
        <c:lblOffset val="100"/>
        <c:noMultiLvlLbl val="0"/>
      </c:catAx>
      <c:valAx>
        <c:axId val="6003174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5753548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Final Renata.xlsx]Indicadores'!$C$26</c:f>
              <c:strCache>
                <c:ptCount val="1"/>
                <c:pt idx="0">
                  <c:v>Proporção de crianças com  atendimento em dia de acordo com o protocolo </c:v>
                </c:pt>
              </c:strCache>
            </c:strRef>
          </c:tx>
          <c:spPr>
            <a:gradFill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 scaled="0"/>
            </a:gra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'[Planilha Final Renata.xlsx]Indicadores'!$D$25:$G$25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Final Renata.xlsx]Indicadores'!$D$26:$G$26</c:f>
              <c:numCache>
                <c:formatCode>0.0%</c:formatCode>
                <c:ptCount val="4"/>
                <c:pt idx="0">
                  <c:v>3.5714285714285712E-2</c:v>
                </c:pt>
                <c:pt idx="1">
                  <c:v>7.6923076923076927E-2</c:v>
                </c:pt>
                <c:pt idx="2">
                  <c:v>0.11578947368421053</c:v>
                </c:pt>
                <c:pt idx="3">
                  <c:v>0.19834710743801653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054144"/>
        <c:axId val="60084608"/>
      </c:barChart>
      <c:catAx>
        <c:axId val="60054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0084608"/>
        <c:crosses val="autoZero"/>
        <c:auto val="1"/>
        <c:lblAlgn val="ctr"/>
        <c:lblOffset val="100"/>
        <c:noMultiLvlLbl val="0"/>
      </c:catAx>
      <c:valAx>
        <c:axId val="6008460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005414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/>
              <a:t>Proporção de crianças com déficit de peso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Final Renata.xlsx]Indicadores'!$C$31</c:f>
              <c:strCache>
                <c:ptCount val="1"/>
                <c:pt idx="0">
                  <c:v>Proporção de crianças com déficit de peso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'[Planilha Final Renata.xlsx]Indicadores'!$D$30:$G$30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Final Renata.xlsx]Indicadores'!$D$31:$G$31</c:f>
              <c:numCache>
                <c:formatCode>0.0%</c:formatCode>
                <c:ptCount val="4"/>
                <c:pt idx="0">
                  <c:v>3.5714285714285712E-2</c:v>
                </c:pt>
                <c:pt idx="1">
                  <c:v>6.1538461538461542E-2</c:v>
                </c:pt>
                <c:pt idx="2">
                  <c:v>6.3157894736842107E-2</c:v>
                </c:pt>
                <c:pt idx="3">
                  <c:v>4.9586776859504134E-2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103552"/>
        <c:axId val="68129920"/>
      </c:barChart>
      <c:catAx>
        <c:axId val="68103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129920"/>
        <c:crosses val="autoZero"/>
        <c:auto val="1"/>
        <c:lblAlgn val="ctr"/>
        <c:lblOffset val="100"/>
        <c:noMultiLvlLbl val="0"/>
      </c:catAx>
      <c:valAx>
        <c:axId val="6812992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10355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3338647951646035"/>
          <c:y val="3.3810631180590037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Final Renata.xlsx]Indicadores'!$C$37</c:f>
              <c:strCache>
                <c:ptCount val="1"/>
                <c:pt idx="0">
                  <c:v>Proporção de crianças com excesso de peso</c:v>
                </c:pt>
              </c:strCache>
            </c:strRef>
          </c:tx>
          <c:spPr>
            <a:gradFill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 scaled="0"/>
            </a:gra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'[Planilha Final Renata.xlsx]Indicadores'!$D$36:$G$36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Final Renata.xlsx]Indicadores'!$D$37:$G$37</c:f>
              <c:numCache>
                <c:formatCode>0.0%</c:formatCode>
                <c:ptCount val="4"/>
                <c:pt idx="0">
                  <c:v>0</c:v>
                </c:pt>
                <c:pt idx="1">
                  <c:v>1.5384615384615385E-2</c:v>
                </c:pt>
                <c:pt idx="2">
                  <c:v>4.2105263157894736E-2</c:v>
                </c:pt>
                <c:pt idx="3">
                  <c:v>4.9586776859504134E-2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420736"/>
        <c:axId val="68422272"/>
      </c:barChart>
      <c:catAx>
        <c:axId val="68420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422272"/>
        <c:crosses val="autoZero"/>
        <c:auto val="1"/>
        <c:lblAlgn val="ctr"/>
        <c:lblOffset val="100"/>
        <c:noMultiLvlLbl val="0"/>
      </c:catAx>
      <c:valAx>
        <c:axId val="6842227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42073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Final Renata.xlsx]Indicadores'!$C$42</c:f>
              <c:strCache>
                <c:ptCount val="1"/>
                <c:pt idx="0">
                  <c:v>Proporção de crianças com curva de peso descendente ou estacionária</c:v>
                </c:pt>
              </c:strCache>
            </c:strRef>
          </c:tx>
          <c:spPr>
            <a:gradFill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 scaled="0"/>
            </a:gra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'[Planilha Final Renata.xlsx]Indicadores'!$D$41:$G$41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Final Renata.xlsx]Indicadores'!$D$42:$G$42</c:f>
              <c:numCache>
                <c:formatCode>0.0%</c:formatCode>
                <c:ptCount val="4"/>
                <c:pt idx="0">
                  <c:v>0.25</c:v>
                </c:pt>
                <c:pt idx="1">
                  <c:v>0.13846153846153847</c:v>
                </c:pt>
                <c:pt idx="2">
                  <c:v>0.14736842105263157</c:v>
                </c:pt>
                <c:pt idx="3">
                  <c:v>0.11570247933884298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450944"/>
        <c:axId val="68469120"/>
      </c:barChart>
      <c:catAx>
        <c:axId val="68450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469120"/>
        <c:crosses val="autoZero"/>
        <c:auto val="1"/>
        <c:lblAlgn val="ctr"/>
        <c:lblOffset val="100"/>
        <c:noMultiLvlLbl val="0"/>
      </c:catAx>
      <c:valAx>
        <c:axId val="6846912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45094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/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Final Renata.xlsx]Indicadores'!$C$47</c:f>
              <c:strCache>
                <c:ptCount val="1"/>
                <c:pt idx="0">
                  <c:v>Proporção de crianças com avaliação de desenvolvimento neurocognitivo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'[Planilha Final Renata.xlsx]Indicadores'!$D$46:$G$46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Final Renata.xlsx]Indicadores'!$D$47:$G$47</c:f>
              <c:numCache>
                <c:formatCode>0.0%</c:formatCode>
                <c:ptCount val="4"/>
                <c:pt idx="0">
                  <c:v>7.1428571428571425E-2</c:v>
                </c:pt>
                <c:pt idx="1">
                  <c:v>9.2307692307692313E-2</c:v>
                </c:pt>
                <c:pt idx="2">
                  <c:v>0.16842105263157894</c:v>
                </c:pt>
                <c:pt idx="3">
                  <c:v>0.23966942148760331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759936"/>
        <c:axId val="68761472"/>
      </c:barChart>
      <c:catAx>
        <c:axId val="68759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761472"/>
        <c:crosses val="autoZero"/>
        <c:auto val="1"/>
        <c:lblAlgn val="ctr"/>
        <c:lblOffset val="100"/>
        <c:noMultiLvlLbl val="0"/>
      </c:catAx>
      <c:valAx>
        <c:axId val="6876147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75993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C4B48A-098E-44DC-AE20-4DD7A68CAB66}" type="datetimeFigureOut">
              <a:rPr lang="pt-BR" smtClean="0"/>
              <a:t>23/02/2014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9FF31A-649D-4782-8F01-BF5761B3E5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0595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FF31A-649D-4782-8F01-BF5761B3E540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3855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5798639-20CC-45D4-9042-9141821F989E}" type="datetimeFigureOut">
              <a:rPr lang="pt-BR" smtClean="0"/>
              <a:pPr/>
              <a:t>23/02/2014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73DB7BA-C695-4719-A3A9-F238B62BF5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98639-20CC-45D4-9042-9141821F989E}" type="datetimeFigureOut">
              <a:rPr lang="pt-BR" smtClean="0"/>
              <a:pPr/>
              <a:t>23/02/2014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B7BA-C695-4719-A3A9-F238B62BF5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98639-20CC-45D4-9042-9141821F989E}" type="datetimeFigureOut">
              <a:rPr lang="pt-BR" smtClean="0"/>
              <a:pPr/>
              <a:t>23/02/2014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B7BA-C695-4719-A3A9-F238B62BF5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798639-20CC-45D4-9042-9141821F989E}" type="datetimeFigureOut">
              <a:rPr lang="pt-BR" smtClean="0"/>
              <a:pPr/>
              <a:t>23/02/2014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73DB7BA-C695-4719-A3A9-F238B62BF53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5798639-20CC-45D4-9042-9141821F989E}" type="datetimeFigureOut">
              <a:rPr lang="pt-BR" smtClean="0"/>
              <a:pPr/>
              <a:t>23/02/2014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73DB7BA-C695-4719-A3A9-F238B62BF5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98639-20CC-45D4-9042-9141821F989E}" type="datetimeFigureOut">
              <a:rPr lang="pt-BR" smtClean="0"/>
              <a:pPr/>
              <a:t>23/02/2014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B7BA-C695-4719-A3A9-F238B62BF53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98639-20CC-45D4-9042-9141821F989E}" type="datetimeFigureOut">
              <a:rPr lang="pt-BR" smtClean="0"/>
              <a:pPr/>
              <a:t>23/02/2014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B7BA-C695-4719-A3A9-F238B62BF53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5798639-20CC-45D4-9042-9141821F989E}" type="datetimeFigureOut">
              <a:rPr lang="pt-BR" smtClean="0"/>
              <a:pPr/>
              <a:t>23/02/2014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3DB7BA-C695-4719-A3A9-F238B62BF53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98639-20CC-45D4-9042-9141821F989E}" type="datetimeFigureOut">
              <a:rPr lang="pt-BR" smtClean="0"/>
              <a:pPr/>
              <a:t>23/02/2014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B7BA-C695-4719-A3A9-F238B62BF5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798639-20CC-45D4-9042-9141821F989E}" type="datetimeFigureOut">
              <a:rPr lang="pt-BR" smtClean="0"/>
              <a:pPr/>
              <a:t>23/02/2014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73DB7BA-C695-4719-A3A9-F238B62BF53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5798639-20CC-45D4-9042-9141821F989E}" type="datetimeFigureOut">
              <a:rPr lang="pt-BR" smtClean="0"/>
              <a:pPr/>
              <a:t>23/02/2014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3DB7BA-C695-4719-A3A9-F238B62BF53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5798639-20CC-45D4-9042-9141821F989E}" type="datetimeFigureOut">
              <a:rPr lang="pt-BR" smtClean="0"/>
              <a:pPr/>
              <a:t>23/02/2014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73DB7BA-C695-4719-A3A9-F238B62BF5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5596" y="274639"/>
            <a:ext cx="8172908" cy="1138138"/>
          </a:xfrm>
        </p:spPr>
        <p:txBody>
          <a:bodyPr>
            <a:noAutofit/>
          </a:bodyPr>
          <a:lstStyle/>
          <a:p>
            <a:pPr algn="ctr"/>
            <a:r>
              <a:rPr lang="pt-BR" sz="2200" b="1" dirty="0" smtClean="0"/>
              <a:t>Universidade Aberta do SUS – UNASUS</a:t>
            </a:r>
            <a:br>
              <a:rPr lang="pt-BR" sz="2200" b="1" dirty="0" smtClean="0"/>
            </a:br>
            <a:r>
              <a:rPr lang="pt-BR" sz="2200" b="1" dirty="0" smtClean="0"/>
              <a:t>Universidade Federal de Pelotas</a:t>
            </a:r>
            <a:br>
              <a:rPr lang="pt-BR" sz="2200" b="1" dirty="0" smtClean="0"/>
            </a:br>
            <a:r>
              <a:rPr lang="pt-BR" sz="2200" b="1" dirty="0"/>
              <a:t>programa de pós-graduação em saúde da f</a:t>
            </a:r>
            <a:r>
              <a:rPr lang="pt-BR" sz="2200" b="1" dirty="0" smtClean="0"/>
              <a:t>amília</a:t>
            </a:r>
            <a:endParaRPr lang="pt-BR" sz="2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1988840"/>
            <a:ext cx="7467600" cy="216024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sz="3200" b="1" dirty="0" smtClean="0"/>
              <a:t>Melhoria  dos cuidados com a saúde das crianças na Unidade Básica de Saúde Pedro Benvindo de Albuquerque, em Santa Luz - PI</a:t>
            </a:r>
            <a:endParaRPr lang="pt-BR" sz="32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179513" y="4676682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Autora: Renata Lima e Silva</a:t>
            </a:r>
          </a:p>
          <a:p>
            <a:pPr algn="ctr"/>
            <a:r>
              <a:rPr lang="pt-BR" sz="2400" dirty="0" smtClean="0"/>
              <a:t>Orientador: Douglas Schneider Filho</a:t>
            </a:r>
            <a:endParaRPr lang="pt-BR" sz="2400" dirty="0"/>
          </a:p>
        </p:txBody>
      </p:sp>
      <p:pic>
        <p:nvPicPr>
          <p:cNvPr id="6" name="Imagem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368152" cy="129614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ixaDeTexto 6"/>
          <p:cNvSpPr txBox="1"/>
          <p:nvPr/>
        </p:nvSpPr>
        <p:spPr>
          <a:xfrm>
            <a:off x="179512" y="6237312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Pelotas, 2014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47942846"/>
              </p:ext>
            </p:extLst>
          </p:nvPr>
        </p:nvGraphicFramePr>
        <p:xfrm>
          <a:off x="4644008" y="337294"/>
          <a:ext cx="3456384" cy="2659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539552" y="864287"/>
            <a:ext cx="39604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b="1" dirty="0"/>
              <a:t>Meta 3</a:t>
            </a:r>
            <a:r>
              <a:rPr lang="pt-BR" b="1" dirty="0" smtClean="0"/>
              <a:t>. </a:t>
            </a:r>
            <a:r>
              <a:rPr lang="pt-BR" b="1" dirty="0"/>
              <a:t>Realizar a primeira consulta nos primeiros 15 dias de vida para 100% das crianças nascidas no período do Projeto residentes na área de abrangência da UBS.</a:t>
            </a: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564882" y="3212976"/>
            <a:ext cx="7467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700" b="1" dirty="0" smtClean="0"/>
              <a:t>Objetivo 2. Melhorar </a:t>
            </a:r>
            <a:r>
              <a:rPr lang="pt-BR" sz="2700" b="1" dirty="0"/>
              <a:t>a adesão à puericultura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539552" y="4077072"/>
            <a:ext cx="39604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b="1" dirty="0" smtClean="0"/>
              <a:t>Meta </a:t>
            </a:r>
            <a:r>
              <a:rPr lang="pt-BR" b="1" dirty="0"/>
              <a:t>4</a:t>
            </a:r>
            <a:r>
              <a:rPr lang="pt-BR" b="1" dirty="0" smtClean="0"/>
              <a:t>. </a:t>
            </a:r>
            <a:r>
              <a:rPr lang="pt-BR" b="1" dirty="0"/>
              <a:t>Fazer busca ativa de 100% das crianças de 0 a 72 meses cadastradas no Programa com faltas às consultas. </a:t>
            </a:r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2041100278"/>
              </p:ext>
            </p:extLst>
          </p:nvPr>
        </p:nvGraphicFramePr>
        <p:xfrm>
          <a:off x="4644008" y="3861048"/>
          <a:ext cx="345638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2672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21680802"/>
              </p:ext>
            </p:extLst>
          </p:nvPr>
        </p:nvGraphicFramePr>
        <p:xfrm>
          <a:off x="5004048" y="332657"/>
          <a:ext cx="3640832" cy="2304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539552" y="548680"/>
            <a:ext cx="41044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b="1" dirty="0"/>
              <a:t>Meta </a:t>
            </a:r>
            <a:r>
              <a:rPr lang="pt-BR" b="1" dirty="0" smtClean="0"/>
              <a:t>5. </a:t>
            </a:r>
            <a:r>
              <a:rPr lang="pt-BR" b="1" dirty="0"/>
              <a:t>Manter 70% das crianças entre 0 e 72 meses cadastradas no Programa com atendimento em dia de acordo com o Protocolo</a:t>
            </a: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07504" y="2924944"/>
            <a:ext cx="8568952" cy="1143000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 smtClean="0"/>
              <a:t>Objetivo 3. Melhorar </a:t>
            </a:r>
            <a:r>
              <a:rPr lang="pt-BR" sz="2400" b="1" dirty="0"/>
              <a:t>a qualidade do atendimento a crianças de 0 a 72 meses</a:t>
            </a:r>
            <a:br>
              <a:rPr lang="pt-BR" sz="2400" b="1" dirty="0"/>
            </a:br>
            <a:endParaRPr lang="pt-BR" sz="2400" b="1" dirty="0"/>
          </a:p>
        </p:txBody>
      </p:sp>
      <p:sp>
        <p:nvSpPr>
          <p:cNvPr id="7" name="Retângulo 6"/>
          <p:cNvSpPr/>
          <p:nvPr/>
        </p:nvSpPr>
        <p:spPr>
          <a:xfrm>
            <a:off x="559412" y="3933056"/>
            <a:ext cx="48046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b="1" dirty="0"/>
              <a:t>Meta </a:t>
            </a:r>
            <a:r>
              <a:rPr lang="pt-BR" b="1" dirty="0" smtClean="0"/>
              <a:t>6. </a:t>
            </a:r>
            <a:r>
              <a:rPr lang="pt-BR" b="1" dirty="0"/>
              <a:t>Capacitar 100% dos profissionais de acordo com os protocolos do MS.</a:t>
            </a:r>
          </a:p>
        </p:txBody>
      </p:sp>
      <p:sp>
        <p:nvSpPr>
          <p:cNvPr id="8" name="Retângulo 7"/>
          <p:cNvSpPr/>
          <p:nvPr/>
        </p:nvSpPr>
        <p:spPr>
          <a:xfrm>
            <a:off x="565595" y="5157192"/>
            <a:ext cx="47984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b="1" dirty="0"/>
              <a:t>Meta </a:t>
            </a:r>
            <a:r>
              <a:rPr lang="pt-BR" b="1" dirty="0" smtClean="0"/>
              <a:t>7. </a:t>
            </a:r>
            <a:r>
              <a:rPr lang="pt-BR" b="1" dirty="0"/>
              <a:t>Monitorar o crescimento de 100% das crianças de 0 a 72 meses cadastradas no Programa.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6300192" y="4551511"/>
            <a:ext cx="19159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5400" dirty="0" smtClean="0"/>
              <a:t>100%</a:t>
            </a:r>
            <a:endParaRPr lang="pt-BR" sz="5400" dirty="0"/>
          </a:p>
        </p:txBody>
      </p:sp>
      <p:sp>
        <p:nvSpPr>
          <p:cNvPr id="10" name="Chave direita 9"/>
          <p:cNvSpPr/>
          <p:nvPr/>
        </p:nvSpPr>
        <p:spPr>
          <a:xfrm>
            <a:off x="5292080" y="3789040"/>
            <a:ext cx="864096" cy="2621907"/>
          </a:xfrm>
          <a:prstGeom prst="rightBrace">
            <a:avLst>
              <a:gd name="adj1" fmla="val 8333"/>
              <a:gd name="adj2" fmla="val 4842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629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51520" y="404664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b="1" dirty="0"/>
              <a:t>Meta </a:t>
            </a:r>
            <a:r>
              <a:rPr lang="pt-BR" b="1" dirty="0" smtClean="0"/>
              <a:t>8. </a:t>
            </a:r>
            <a:r>
              <a:rPr lang="pt-BR" b="1" dirty="0"/>
              <a:t>Monitorar o desenvolvimento  em 100% das crianças entre 0 e 72 meses cadastradas no Programa.</a:t>
            </a: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1760390435"/>
              </p:ext>
            </p:extLst>
          </p:nvPr>
        </p:nvGraphicFramePr>
        <p:xfrm>
          <a:off x="251520" y="1340768"/>
          <a:ext cx="3528391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4227820886"/>
              </p:ext>
            </p:extLst>
          </p:nvPr>
        </p:nvGraphicFramePr>
        <p:xfrm>
          <a:off x="323528" y="4005064"/>
          <a:ext cx="3456384" cy="2613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1699607520"/>
              </p:ext>
            </p:extLst>
          </p:nvPr>
        </p:nvGraphicFramePr>
        <p:xfrm>
          <a:off x="4211960" y="1340768"/>
          <a:ext cx="3744416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4186879026"/>
              </p:ext>
            </p:extLst>
          </p:nvPr>
        </p:nvGraphicFramePr>
        <p:xfrm>
          <a:off x="4211960" y="4005064"/>
          <a:ext cx="374441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86398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92220277"/>
              </p:ext>
            </p:extLst>
          </p:nvPr>
        </p:nvGraphicFramePr>
        <p:xfrm>
          <a:off x="4716016" y="260648"/>
          <a:ext cx="4000872" cy="2612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611560" y="476672"/>
            <a:ext cx="39604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b="1" dirty="0"/>
              <a:t>Meta </a:t>
            </a:r>
            <a:r>
              <a:rPr lang="pt-BR" b="1" dirty="0" smtClean="0"/>
              <a:t>9. </a:t>
            </a:r>
            <a:r>
              <a:rPr lang="pt-BR" b="1" dirty="0"/>
              <a:t>Manter com esquema vacinal em dia 100% das crianças entre 0 e 72 meses cadastradas no Programa;</a:t>
            </a:r>
          </a:p>
        </p:txBody>
      </p:sp>
      <p:sp>
        <p:nvSpPr>
          <p:cNvPr id="6" name="Retângulo 5"/>
          <p:cNvSpPr/>
          <p:nvPr/>
        </p:nvSpPr>
        <p:spPr>
          <a:xfrm>
            <a:off x="611560" y="5229200"/>
            <a:ext cx="43204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/>
              <a:t>Meta </a:t>
            </a:r>
            <a:r>
              <a:rPr lang="pt-BR" b="1" dirty="0" smtClean="0"/>
              <a:t>11. </a:t>
            </a:r>
            <a:r>
              <a:rPr lang="pt-BR" b="1" dirty="0"/>
              <a:t>Realizar triagem auditiva em 100% das crianças de 0 a 72 meses cadastradas no Programa</a:t>
            </a:r>
          </a:p>
        </p:txBody>
      </p:sp>
      <p:sp>
        <p:nvSpPr>
          <p:cNvPr id="7" name="Retângulo 6"/>
          <p:cNvSpPr/>
          <p:nvPr/>
        </p:nvSpPr>
        <p:spPr>
          <a:xfrm>
            <a:off x="611560" y="3705441"/>
            <a:ext cx="43204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b="1" dirty="0"/>
              <a:t>Meta </a:t>
            </a:r>
            <a:r>
              <a:rPr lang="pt-BR" b="1" dirty="0" smtClean="0"/>
              <a:t>10. </a:t>
            </a:r>
            <a:r>
              <a:rPr lang="pt-BR" b="1" dirty="0"/>
              <a:t>Realizar suplementação de ferro em 100% das crianças de 6 a 18 meses cadastradas no Programa </a:t>
            </a:r>
          </a:p>
        </p:txBody>
      </p:sp>
      <p:sp>
        <p:nvSpPr>
          <p:cNvPr id="8" name="Chave direita 7"/>
          <p:cNvSpPr/>
          <p:nvPr/>
        </p:nvSpPr>
        <p:spPr>
          <a:xfrm>
            <a:off x="5292080" y="3602634"/>
            <a:ext cx="864096" cy="2808313"/>
          </a:xfrm>
          <a:prstGeom prst="rightBrace">
            <a:avLst>
              <a:gd name="adj1" fmla="val 8333"/>
              <a:gd name="adj2" fmla="val 4842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6300192" y="4551511"/>
            <a:ext cx="1364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 smtClean="0"/>
              <a:t>100%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421082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24104" y="836712"/>
            <a:ext cx="3803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/>
              <a:t>Meta </a:t>
            </a:r>
            <a:r>
              <a:rPr lang="pt-BR" b="1" dirty="0" smtClean="0"/>
              <a:t>12. </a:t>
            </a:r>
            <a:r>
              <a:rPr lang="pt-BR" b="1" dirty="0"/>
              <a:t>Realizar teste do pezinho em 100% das crianças até o 7º dia de vida.</a:t>
            </a: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0258699"/>
              </p:ext>
            </p:extLst>
          </p:nvPr>
        </p:nvGraphicFramePr>
        <p:xfrm>
          <a:off x="4716016" y="332656"/>
          <a:ext cx="3816424" cy="2324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07504" y="2780928"/>
            <a:ext cx="8640960" cy="792088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 smtClean="0"/>
              <a:t>Objetivo 4. Melhorar </a:t>
            </a:r>
            <a:r>
              <a:rPr lang="pt-BR" sz="2400" b="1" dirty="0"/>
              <a:t>os registros de informações</a:t>
            </a:r>
          </a:p>
        </p:txBody>
      </p:sp>
      <p:sp>
        <p:nvSpPr>
          <p:cNvPr id="7" name="Retângulo 6"/>
          <p:cNvSpPr/>
          <p:nvPr/>
        </p:nvSpPr>
        <p:spPr>
          <a:xfrm>
            <a:off x="624104" y="4365104"/>
            <a:ext cx="45239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b="1" dirty="0"/>
              <a:t>Meta </a:t>
            </a:r>
            <a:r>
              <a:rPr lang="pt-BR" b="1" dirty="0" smtClean="0"/>
              <a:t>13. </a:t>
            </a:r>
            <a:r>
              <a:rPr lang="pt-BR" b="1" dirty="0"/>
              <a:t>Manter registro na ficha espelho de puericultura/vacinação de 100% das crianças de 0 a 72 meses cadastradas no Programa.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6300192" y="4551511"/>
            <a:ext cx="1364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 smtClean="0"/>
              <a:t>100%</a:t>
            </a:r>
            <a:endParaRPr lang="pt-BR" sz="3600" dirty="0"/>
          </a:p>
        </p:txBody>
      </p:sp>
      <p:sp>
        <p:nvSpPr>
          <p:cNvPr id="9" name="Chave direita 8"/>
          <p:cNvSpPr/>
          <p:nvPr/>
        </p:nvSpPr>
        <p:spPr>
          <a:xfrm>
            <a:off x="5148063" y="4149080"/>
            <a:ext cx="864096" cy="1728192"/>
          </a:xfrm>
          <a:prstGeom prst="rightBrace">
            <a:avLst>
              <a:gd name="adj1" fmla="val 8333"/>
              <a:gd name="adj2" fmla="val 4842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852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107504" y="260648"/>
            <a:ext cx="8640960" cy="864096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b="1" dirty="0"/>
              <a:t>Objetivo 5. Mapear as crianças de risco residentes na Área de </a:t>
            </a:r>
            <a:r>
              <a:rPr lang="pt-BR" sz="2400" b="1" dirty="0" smtClean="0"/>
              <a:t>Abrangência</a:t>
            </a:r>
            <a:endParaRPr lang="pt-BR" sz="2400" b="1" dirty="0"/>
          </a:p>
        </p:txBody>
      </p:sp>
      <p:sp>
        <p:nvSpPr>
          <p:cNvPr id="6" name="Retângulo 5"/>
          <p:cNvSpPr/>
          <p:nvPr/>
        </p:nvSpPr>
        <p:spPr>
          <a:xfrm>
            <a:off x="648754" y="1403648"/>
            <a:ext cx="45713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b="1" dirty="0"/>
              <a:t>Meta </a:t>
            </a:r>
            <a:r>
              <a:rPr lang="pt-BR" b="1" dirty="0" smtClean="0"/>
              <a:t>14. </a:t>
            </a:r>
            <a:r>
              <a:rPr lang="pt-BR" b="1" dirty="0"/>
              <a:t>Avaliar 100% das crianças de 0 a 72 meses quanto ao risco para morbidade/mortalidade</a:t>
            </a: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147248" cy="1224136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/>
              <a:t>Objetivo 6. Promover </a:t>
            </a:r>
            <a:r>
              <a:rPr lang="pt-BR" sz="2400" b="1" dirty="0"/>
              <a:t>a saúde das </a:t>
            </a:r>
            <a:r>
              <a:rPr lang="pt-BR" sz="2400" b="1" dirty="0" smtClean="0"/>
              <a:t>crianças </a:t>
            </a:r>
            <a:r>
              <a:rPr lang="pt-BR" b="1" dirty="0">
                <a:solidFill>
                  <a:schemeClr val="accent1"/>
                </a:solidFill>
              </a:rPr>
              <a:t/>
            </a:r>
            <a:br>
              <a:rPr lang="pt-BR" b="1" dirty="0">
                <a:solidFill>
                  <a:schemeClr val="accent1"/>
                </a:solidFill>
              </a:rPr>
            </a:br>
            <a:endParaRPr lang="pt-BR" b="1" dirty="0">
              <a:solidFill>
                <a:schemeClr val="accent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48754" y="4653136"/>
            <a:ext cx="45713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b="1" dirty="0"/>
              <a:t>Meta </a:t>
            </a:r>
            <a:r>
              <a:rPr lang="pt-BR" b="1" dirty="0" smtClean="0"/>
              <a:t>15. </a:t>
            </a:r>
            <a:r>
              <a:rPr lang="pt-BR" b="1" dirty="0"/>
              <a:t>Prestar orientações para prevenir acidentes na infância em 100% das consultas de puericultura das crianças cadastradas no Programa</a:t>
            </a:r>
          </a:p>
        </p:txBody>
      </p:sp>
      <p:sp>
        <p:nvSpPr>
          <p:cNvPr id="9" name="Chave direita 8"/>
          <p:cNvSpPr/>
          <p:nvPr/>
        </p:nvSpPr>
        <p:spPr>
          <a:xfrm>
            <a:off x="5356657" y="4791634"/>
            <a:ext cx="864096" cy="1200329"/>
          </a:xfrm>
          <a:prstGeom prst="rightBrace">
            <a:avLst>
              <a:gd name="adj1" fmla="val 8333"/>
              <a:gd name="adj2" fmla="val 4842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have direita 9"/>
          <p:cNvSpPr/>
          <p:nvPr/>
        </p:nvSpPr>
        <p:spPr>
          <a:xfrm>
            <a:off x="5308135" y="1234138"/>
            <a:ext cx="864096" cy="1200329"/>
          </a:xfrm>
          <a:prstGeom prst="rightBrace">
            <a:avLst>
              <a:gd name="adj1" fmla="val 8333"/>
              <a:gd name="adj2" fmla="val 4842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6372200" y="4930135"/>
            <a:ext cx="1364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/>
              <a:t>100%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6372199" y="1403648"/>
            <a:ext cx="1364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3600"/>
            </a:lvl1pPr>
          </a:lstStyle>
          <a:p>
            <a:r>
              <a:rPr lang="pt-BR" dirty="0"/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223137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417111242"/>
              </p:ext>
            </p:extLst>
          </p:nvPr>
        </p:nvGraphicFramePr>
        <p:xfrm>
          <a:off x="4716016" y="404665"/>
          <a:ext cx="3960440" cy="2304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359532" y="692695"/>
            <a:ext cx="4320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b="1" dirty="0"/>
              <a:t>Meta </a:t>
            </a:r>
            <a:r>
              <a:rPr lang="pt-BR" b="1" dirty="0" smtClean="0"/>
              <a:t>16. </a:t>
            </a:r>
            <a:r>
              <a:rPr lang="pt-BR" b="1" dirty="0"/>
              <a:t>Promover aleitamento materno exclusivo até os 6 meses de vida para 100% das crianças cadastradas no programa.</a:t>
            </a:r>
          </a:p>
        </p:txBody>
      </p:sp>
      <p:sp>
        <p:nvSpPr>
          <p:cNvPr id="6" name="Retângulo 5"/>
          <p:cNvSpPr/>
          <p:nvPr/>
        </p:nvSpPr>
        <p:spPr>
          <a:xfrm>
            <a:off x="359532" y="2967335"/>
            <a:ext cx="41404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b="1" dirty="0"/>
              <a:t>Meta </a:t>
            </a:r>
            <a:r>
              <a:rPr lang="pt-BR" b="1" dirty="0" smtClean="0"/>
              <a:t>17. </a:t>
            </a:r>
            <a:r>
              <a:rPr lang="pt-BR" b="1" dirty="0"/>
              <a:t>Orientar a alimentação complementar a 100% das crianças entre 6 e 72 meses de idade</a:t>
            </a:r>
            <a:r>
              <a:rPr lang="pt-BR" dirty="0"/>
              <a:t>.</a:t>
            </a:r>
          </a:p>
        </p:txBody>
      </p:sp>
      <p:sp>
        <p:nvSpPr>
          <p:cNvPr id="7" name="Retângulo 6"/>
          <p:cNvSpPr/>
          <p:nvPr/>
        </p:nvSpPr>
        <p:spPr>
          <a:xfrm>
            <a:off x="359532" y="4293096"/>
            <a:ext cx="41404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/>
              <a:t>Meta </a:t>
            </a:r>
            <a:r>
              <a:rPr lang="pt-BR" b="1" dirty="0" smtClean="0"/>
              <a:t>18. </a:t>
            </a:r>
            <a:r>
              <a:rPr lang="pt-BR" b="1" dirty="0"/>
              <a:t>Orientar 100% das crianças de 12 a 72 meses cadastradas no Programa quanto à higiene bucal e prevenção da cárie dentaria.</a:t>
            </a:r>
          </a:p>
        </p:txBody>
      </p:sp>
      <p:graphicFrame>
        <p:nvGraphicFramePr>
          <p:cNvPr id="8" name="Espaço Reservado para Conteúd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62027929"/>
              </p:ext>
            </p:extLst>
          </p:nvPr>
        </p:nvGraphicFramePr>
        <p:xfrm>
          <a:off x="4788024" y="4293096"/>
          <a:ext cx="3888432" cy="2324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have direita 8"/>
          <p:cNvSpPr/>
          <p:nvPr/>
        </p:nvSpPr>
        <p:spPr>
          <a:xfrm>
            <a:off x="4932040" y="2967334"/>
            <a:ext cx="864096" cy="1200329"/>
          </a:xfrm>
          <a:prstGeom prst="rightBrace">
            <a:avLst>
              <a:gd name="adj1" fmla="val 8333"/>
              <a:gd name="adj2" fmla="val 4842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6156176" y="3105834"/>
            <a:ext cx="1364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/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60480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67544" y="548680"/>
            <a:ext cx="38164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/>
              <a:t>Meta 19.  Garantir avaliação de risco em saúde bucal para 100% das crianças cadastradas no Programa</a:t>
            </a: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23881237"/>
              </p:ext>
            </p:extLst>
          </p:nvPr>
        </p:nvGraphicFramePr>
        <p:xfrm>
          <a:off x="4644008" y="332656"/>
          <a:ext cx="3856856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683568" y="270892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/>
              <a:t>Objetivo </a:t>
            </a:r>
            <a:r>
              <a:rPr lang="pt-BR" sz="2400" b="1" dirty="0" smtClean="0"/>
              <a:t>7. </a:t>
            </a:r>
            <a:r>
              <a:rPr lang="pt-BR" sz="2400" b="1" dirty="0"/>
              <a:t>Realizar ações de promoção à saúde e prevenção de doenças nas famílias das crianças</a:t>
            </a:r>
          </a:p>
        </p:txBody>
      </p:sp>
      <p:sp>
        <p:nvSpPr>
          <p:cNvPr id="7" name="Retângulo 6"/>
          <p:cNvSpPr/>
          <p:nvPr/>
        </p:nvSpPr>
        <p:spPr>
          <a:xfrm>
            <a:off x="467544" y="4005064"/>
            <a:ext cx="50648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b="1" dirty="0"/>
              <a:t>Meta </a:t>
            </a:r>
            <a:r>
              <a:rPr lang="pt-BR" b="1" dirty="0" smtClean="0"/>
              <a:t>20. </a:t>
            </a:r>
            <a:r>
              <a:rPr lang="pt-BR" b="1" dirty="0"/>
              <a:t>Avaliar a situação de risco e vulnerabilidade das famílias das crianças entre 0 e 72 meses cadastradas no Programa.</a:t>
            </a:r>
          </a:p>
        </p:txBody>
      </p:sp>
      <p:sp>
        <p:nvSpPr>
          <p:cNvPr id="8" name="Retângulo 7"/>
          <p:cNvSpPr/>
          <p:nvPr/>
        </p:nvSpPr>
        <p:spPr>
          <a:xfrm>
            <a:off x="467544" y="5445224"/>
            <a:ext cx="52565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b="1" dirty="0"/>
              <a:t>Meta </a:t>
            </a:r>
            <a:r>
              <a:rPr lang="pt-BR" b="1" dirty="0" smtClean="0"/>
              <a:t>21. </a:t>
            </a:r>
            <a:r>
              <a:rPr lang="pt-BR" b="1" dirty="0"/>
              <a:t>Realizar ações de promoção à saúde e prevenção de doenças com 70% das famílias das crianças entre 0 e 72 meses cadastradas no Programa</a:t>
            </a:r>
          </a:p>
        </p:txBody>
      </p:sp>
      <p:sp>
        <p:nvSpPr>
          <p:cNvPr id="2" name="Chave direita 1"/>
          <p:cNvSpPr/>
          <p:nvPr/>
        </p:nvSpPr>
        <p:spPr>
          <a:xfrm>
            <a:off x="5532365" y="4005062"/>
            <a:ext cx="864096" cy="2640489"/>
          </a:xfrm>
          <a:prstGeom prst="rightBrace">
            <a:avLst>
              <a:gd name="adj1" fmla="val 8333"/>
              <a:gd name="adj2" fmla="val 4842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6732240" y="4863642"/>
            <a:ext cx="1364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/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256976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836712"/>
          </a:xfrm>
        </p:spPr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/>
              <a:t> A intervenção permitiu cadastrar e iniciar o acompanhamento organizado de 121 das 248 crianças de 0 a 72 meses residentes na nossa </a:t>
            </a:r>
            <a:r>
              <a:rPr lang="pt-BR" dirty="0" smtClean="0"/>
              <a:t>comunidade.</a:t>
            </a:r>
          </a:p>
          <a:p>
            <a:pPr algn="just"/>
            <a:r>
              <a:rPr lang="pt-BR" dirty="0" smtClean="0"/>
              <a:t>Esse trabalho foi de grande importância para a comunidade, já que este trabalho não era realizado rotineiramente, para as equipe de saúde para um acompanhamento completo e organizados de puericultura.</a:t>
            </a:r>
          </a:p>
          <a:p>
            <a:pPr algn="just"/>
            <a:r>
              <a:rPr lang="pt-BR" dirty="0" smtClean="0"/>
              <a:t>Para a continuidade deste trabalho, e para maior adesão das mães as reuniões, será trabalhado no período gestacional, para consigamos captar o maior numero de mãe para orientação sobre os cuidado da criança.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0255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pt-BR" dirty="0" smtClean="0"/>
              <a:t>REFLEXÃO CRITICA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8075240" cy="5349208"/>
          </a:xfrm>
        </p:spPr>
        <p:txBody>
          <a:bodyPr>
            <a:noAutofit/>
          </a:bodyPr>
          <a:lstStyle/>
          <a:p>
            <a:pPr algn="just"/>
            <a:r>
              <a:rPr lang="pt-BR" dirty="0"/>
              <a:t>Fiz minha intervenção voltado a este puericultura, pois ao chegar nesta unidade de saúde percebi a desorganização dos serviços dessa área;</a:t>
            </a:r>
          </a:p>
          <a:p>
            <a:pPr algn="just"/>
            <a:r>
              <a:rPr lang="pt-BR" dirty="0"/>
              <a:t>Todos os profissionais foram envolvidos e mostraram-se empolgados com a possibilidade de realizar um projeto para a melhoria do trabalho da Unidade;</a:t>
            </a:r>
          </a:p>
          <a:p>
            <a:pPr algn="just"/>
            <a:r>
              <a:rPr lang="pt-BR" dirty="0"/>
              <a:t>No decorrer deste Curso de Especialização em Saúde da Família aprendi bastante sobre o trabalho na Atenção Básica, aprendizado que contribuirá muito para o desenvolvimento da minha carreira profissional.</a:t>
            </a:r>
          </a:p>
        </p:txBody>
      </p:sp>
    </p:spTree>
    <p:extLst>
      <p:ext uri="{BB962C8B-B14F-4D97-AF65-F5344CB8AC3E}">
        <p14:creationId xmlns:p14="http://schemas.microsoft.com/office/powerpoint/2010/main" val="275969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sz="2800" dirty="0" smtClean="0"/>
              <a:t>O reconhecimento da importância dos primeiros anos de vida e as limitações observadas na prestação dos cuidados para a saúde das crianças da comunidade levaram ao planejamento e implantação desse projeto, voltado </a:t>
            </a:r>
            <a:r>
              <a:rPr lang="pt-BR" sz="2800" dirty="0"/>
              <a:t>para </a:t>
            </a:r>
            <a:r>
              <a:rPr lang="pt-BR" sz="2800" dirty="0" smtClean="0"/>
              <a:t>a saúde </a:t>
            </a:r>
            <a:r>
              <a:rPr lang="pt-BR" sz="2800" dirty="0"/>
              <a:t>das crianças </a:t>
            </a:r>
            <a:r>
              <a:rPr lang="pt-BR" sz="2800" dirty="0" smtClean="0"/>
              <a:t>da </a:t>
            </a:r>
            <a:r>
              <a:rPr lang="pt-BR" sz="2800" dirty="0"/>
              <a:t>Unidade Básica de Saúde Pedro Benvindo de Albuquerque, em Santa Luz - PI</a:t>
            </a:r>
            <a:endParaRPr lang="pt-BR" sz="2800" dirty="0" smtClean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983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pt-BR" dirty="0"/>
              <a:t>REFLEXÃO CRITICA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7787208" cy="4557120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O desenvolvimento do Projeto </a:t>
            </a:r>
            <a:r>
              <a:rPr lang="pt-BR" dirty="0"/>
              <a:t>foi de suma importância </a:t>
            </a:r>
            <a:r>
              <a:rPr lang="pt-BR" dirty="0" smtClean="0"/>
              <a:t>para </a:t>
            </a:r>
            <a:r>
              <a:rPr lang="pt-BR" dirty="0"/>
              <a:t>a organização do trabalho na </a:t>
            </a:r>
            <a:r>
              <a:rPr lang="pt-BR" dirty="0" smtClean="0"/>
              <a:t>Unidade, </a:t>
            </a:r>
            <a:r>
              <a:rPr lang="pt-BR" dirty="0"/>
              <a:t>já que todos os aspectos do atendimento infantil foram </a:t>
            </a:r>
            <a:r>
              <a:rPr lang="pt-BR" dirty="0" smtClean="0"/>
              <a:t>reorganizados, assim como para </a:t>
            </a:r>
            <a:r>
              <a:rPr lang="pt-BR" dirty="0"/>
              <a:t>a </a:t>
            </a:r>
            <a:r>
              <a:rPr lang="pt-BR" dirty="0" smtClean="0"/>
              <a:t>comunidade, pois os </a:t>
            </a:r>
            <a:r>
              <a:rPr lang="pt-BR" dirty="0"/>
              <a:t>serviços prestados pela Unidade </a:t>
            </a:r>
            <a:r>
              <a:rPr lang="pt-BR" dirty="0" smtClean="0"/>
              <a:t>foram qualificados e seus benefícios foram garantidos para </a:t>
            </a:r>
            <a:r>
              <a:rPr lang="pt-BR" dirty="0"/>
              <a:t>as crianças e </a:t>
            </a:r>
            <a:r>
              <a:rPr lang="pt-BR" dirty="0" smtClean="0"/>
              <a:t>suas famílias. </a:t>
            </a:r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335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7467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MEUS AGRADECIMENTOS A TODOS QUE CONTRIBUIRAM COM A ELABORAÇÃO E O DESENVOLVIMENTO DO PROJETO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708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576064"/>
          </a:xfrm>
        </p:spPr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715200" cy="5421216"/>
          </a:xfrm>
        </p:spPr>
        <p:txBody>
          <a:bodyPr>
            <a:noAutofit/>
          </a:bodyPr>
          <a:lstStyle/>
          <a:p>
            <a:pPr algn="just"/>
            <a:r>
              <a:rPr lang="pt-BR" sz="2800" dirty="0"/>
              <a:t>O município de Santa Luz possui 5.513 </a:t>
            </a:r>
            <a:r>
              <a:rPr lang="pt-BR" sz="2800" dirty="0" smtClean="0"/>
              <a:t>habitantes.</a:t>
            </a:r>
            <a:endParaRPr lang="pt-BR" sz="2800" dirty="0"/>
          </a:p>
          <a:p>
            <a:pPr algn="just"/>
            <a:r>
              <a:rPr lang="pt-BR" sz="2800" dirty="0"/>
              <a:t>Tem mais de 10 bairros, sendo </a:t>
            </a:r>
            <a:r>
              <a:rPr lang="pt-BR" sz="2800" dirty="0" smtClean="0"/>
              <a:t>alguns </a:t>
            </a:r>
            <a:r>
              <a:rPr lang="pt-BR" sz="2800" dirty="0"/>
              <a:t>deles </a:t>
            </a:r>
            <a:r>
              <a:rPr lang="pt-BR" sz="2800" dirty="0" smtClean="0"/>
              <a:t>de </a:t>
            </a:r>
            <a:r>
              <a:rPr lang="pt-BR" sz="2800" dirty="0"/>
              <a:t>difícil acesso.</a:t>
            </a:r>
          </a:p>
          <a:p>
            <a:pPr algn="just"/>
            <a:r>
              <a:rPr lang="pt-BR" sz="2800" dirty="0" smtClean="0"/>
              <a:t>Dispõe de duas </a:t>
            </a:r>
            <a:r>
              <a:rPr lang="pt-BR" sz="2800" dirty="0"/>
              <a:t>Equipes de Saúde da Família, uma para </a:t>
            </a:r>
            <a:r>
              <a:rPr lang="pt-BR" sz="2800" dirty="0" smtClean="0"/>
              <a:t>a região central da cidade e </a:t>
            </a:r>
            <a:r>
              <a:rPr lang="pt-BR" sz="2800" dirty="0"/>
              <a:t>outra para o interior, compostas cada uma delas por 1 </a:t>
            </a:r>
            <a:r>
              <a:rPr lang="pt-BR" sz="2800" dirty="0" smtClean="0"/>
              <a:t>Médico</a:t>
            </a:r>
            <a:r>
              <a:rPr lang="pt-BR" sz="2800" dirty="0"/>
              <a:t>, 1 </a:t>
            </a:r>
            <a:r>
              <a:rPr lang="pt-BR" sz="2800" dirty="0" smtClean="0"/>
              <a:t>Enfermeira, </a:t>
            </a:r>
            <a:r>
              <a:rPr lang="pt-BR" sz="2800" dirty="0"/>
              <a:t>2 Técnicos de Enfermagem e 7 </a:t>
            </a:r>
            <a:r>
              <a:rPr lang="pt-BR" sz="2800" dirty="0" smtClean="0"/>
              <a:t>Agentes Comunitários de Saúde (ACS).</a:t>
            </a:r>
            <a:endParaRPr lang="pt-BR" sz="2800" dirty="0"/>
          </a:p>
          <a:p>
            <a:r>
              <a:rPr lang="pt-BR" sz="2800" dirty="0"/>
              <a:t>O trabalho foi desenvolvido pela Equipe </a:t>
            </a:r>
            <a:r>
              <a:rPr lang="pt-BR" sz="2800" dirty="0" smtClean="0"/>
              <a:t>1, responsável </a:t>
            </a:r>
            <a:r>
              <a:rPr lang="pt-BR" sz="2800" dirty="0"/>
              <a:t>pela região central da </a:t>
            </a:r>
            <a:r>
              <a:rPr lang="pt-BR" sz="2800" dirty="0" smtClean="0"/>
              <a:t>cidade 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09393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836712"/>
            <a:ext cx="8352928" cy="5194904"/>
          </a:xfrm>
        </p:spPr>
        <p:txBody>
          <a:bodyPr/>
          <a:lstStyle/>
          <a:p>
            <a:pPr algn="just"/>
            <a:r>
              <a:rPr lang="pt-BR" sz="2800" dirty="0" smtClean="0"/>
              <a:t>A </a:t>
            </a:r>
            <a:r>
              <a:rPr lang="pt-BR" sz="2800" dirty="0"/>
              <a:t>Unidade </a:t>
            </a:r>
            <a:r>
              <a:rPr lang="pt-BR" sz="2800" dirty="0" smtClean="0"/>
              <a:t>Básica </a:t>
            </a:r>
            <a:r>
              <a:rPr lang="pt-BR" sz="2800" dirty="0"/>
              <a:t>de </a:t>
            </a:r>
            <a:r>
              <a:rPr lang="pt-BR" sz="2800" dirty="0" smtClean="0"/>
              <a:t>Saúde </a:t>
            </a:r>
            <a:r>
              <a:rPr lang="pt-BR" sz="2800" dirty="0"/>
              <a:t>não </a:t>
            </a:r>
            <a:r>
              <a:rPr lang="pt-BR" sz="2800" dirty="0" smtClean="0"/>
              <a:t>oferecia atendimento rotineiro de puericultura.</a:t>
            </a:r>
          </a:p>
          <a:p>
            <a:pPr algn="just"/>
            <a:r>
              <a:rPr lang="pt-BR" sz="2800" dirty="0" smtClean="0"/>
              <a:t>As crianças eram atendidas em função da procura pela UBS, em geral motivada por queixas específicas.</a:t>
            </a:r>
          </a:p>
          <a:p>
            <a:pPr algn="just"/>
            <a:r>
              <a:rPr lang="pt-BR" sz="2800" dirty="0" smtClean="0"/>
              <a:t>Não havia registros que permitissem a avaliação e o planejamento das atividades com as crianças e suas mães.</a:t>
            </a:r>
            <a:endParaRPr lang="pt-BR" sz="2800" dirty="0"/>
          </a:p>
          <a:p>
            <a:endParaRPr lang="pt-BR" dirty="0"/>
          </a:p>
        </p:txBody>
      </p:sp>
      <p:pic>
        <p:nvPicPr>
          <p:cNvPr id="4" name="Picture 3" descr="C:\Users\Francisca\Desktop\2302201489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015" y="4581128"/>
            <a:ext cx="2750074" cy="2062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Francisca\Desktop\2302201489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9699" y="4581128"/>
            <a:ext cx="2750074" cy="2062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056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 vert="horz" anchor="b">
            <a:noAutofit/>
          </a:bodyPr>
          <a:lstStyle/>
          <a:p>
            <a:r>
              <a:rPr lang="pt-BR" dirty="0" smtClean="0"/>
              <a:t>OBJETIVO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332856"/>
          </a:xfrm>
        </p:spPr>
        <p:txBody>
          <a:bodyPr/>
          <a:lstStyle/>
          <a:p>
            <a:pPr lvl="0" algn="just"/>
            <a:r>
              <a:rPr lang="pt-BR" sz="2800" dirty="0"/>
              <a:t>Melhorar a atenção à saúde das crianças de 0 a 72 meses da área de abrangência da UBS Pedro Benvindo de Albuquerque, em Santa Luz-PI</a:t>
            </a:r>
          </a:p>
        </p:txBody>
      </p:sp>
    </p:spTree>
    <p:extLst>
      <p:ext uri="{BB962C8B-B14F-4D97-AF65-F5344CB8AC3E}">
        <p14:creationId xmlns:p14="http://schemas.microsoft.com/office/powerpoint/2010/main" val="186082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pt-BR" dirty="0"/>
              <a:t>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08912" cy="2088232"/>
          </a:xfrm>
        </p:spPr>
        <p:txBody>
          <a:bodyPr>
            <a:noAutofit/>
          </a:bodyPr>
          <a:lstStyle/>
          <a:p>
            <a:pPr algn="just"/>
            <a:r>
              <a:rPr lang="pt-BR" sz="2800" dirty="0"/>
              <a:t>O Projeto foi desenvolvido nos meses de maio a agosto de 2013 na UBS Pedro Benvindo de </a:t>
            </a:r>
            <a:r>
              <a:rPr lang="pt-BR" sz="2800" dirty="0" smtClean="0"/>
              <a:t>Albuquerque, com </a:t>
            </a:r>
            <a:r>
              <a:rPr lang="pt-BR" sz="2800" dirty="0"/>
              <a:t>as crianças de 0 a 72 meses residentes na área de abrangência da Equipe I.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2477" y="3460576"/>
            <a:ext cx="2129883" cy="2776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683568" y="484872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467544" y="3933056"/>
            <a:ext cx="5112568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algn="just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pt-BR" sz="2800" dirty="0"/>
              <a:t>O Protocolo utilizado foi o Caderno de Atenção Básica  33, do Ministério da Saúde (2012) </a:t>
            </a:r>
          </a:p>
          <a:p>
            <a:pPr marL="274320" lvl="0" indent="-274320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12026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715200" cy="549322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800" dirty="0"/>
              <a:t>Participaram das atividades todas as 248 crianças da área, que foram cadastradas pelas ACS em suas </a:t>
            </a:r>
            <a:r>
              <a:rPr lang="pt-BR" sz="2800" dirty="0" err="1"/>
              <a:t>microáreas</a:t>
            </a:r>
            <a:r>
              <a:rPr lang="pt-BR" sz="2800" dirty="0"/>
              <a:t> de atuação.</a:t>
            </a:r>
          </a:p>
          <a:p>
            <a:pPr algn="just"/>
            <a:r>
              <a:rPr lang="pt-BR" sz="2800" dirty="0"/>
              <a:t>Os profissionais foram capacitados para atuarem no </a:t>
            </a:r>
            <a:r>
              <a:rPr lang="pt-BR" sz="2800" dirty="0" smtClean="0"/>
              <a:t>Projeto;</a:t>
            </a:r>
            <a:endParaRPr lang="pt-BR" sz="2800" dirty="0"/>
          </a:p>
          <a:p>
            <a:pPr lvl="0" algn="just"/>
            <a:r>
              <a:rPr lang="pt-BR" sz="2800" dirty="0" smtClean="0"/>
              <a:t>Foram </a:t>
            </a:r>
            <a:r>
              <a:rPr lang="pt-BR" sz="2800" dirty="0"/>
              <a:t>realizadas atividades educativas com grupos na comunidade e na UBS;</a:t>
            </a:r>
          </a:p>
          <a:p>
            <a:pPr algn="just"/>
            <a:r>
              <a:rPr lang="pt-BR" sz="2800" dirty="0" smtClean="0"/>
              <a:t>Foram reorganizados os processos de trabalho e a agenda da UBS, de modo a propiciar às crianças e famílias os atendimentos e procedimentos previstos;</a:t>
            </a:r>
          </a:p>
          <a:p>
            <a:pPr algn="just"/>
            <a:r>
              <a:rPr lang="pt-BR" sz="2800" dirty="0" smtClean="0"/>
              <a:t>Foram efetuados registros em ficha espelho, posteriormente digitados em Planilha de Coleta de Dados.</a:t>
            </a:r>
            <a:endParaRPr lang="pt-BR" sz="2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707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pic>
        <p:nvPicPr>
          <p:cNvPr id="5" name="Picture 5" descr="C:\Users\Francisca\Documents\ESPEC EM SAUDE DA FAMILIA 11.08.2013\MES DE JUNHO\IMAGENS TRABALHO\100_47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1196751"/>
            <a:ext cx="3320319" cy="2490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Francisca\Documents\ESPEC EM SAUDE DA FAMILIA 11.08.2013\MES DE JUNHO\IMAGENS TRABALHO\100_473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82368"/>
            <a:ext cx="3339495" cy="2504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Francisca\Documents\ESPEC EM SAUDE DA FAMILIA 11.08.2013\MES DE JUNHO\IMAGENS TRABALHO\100_506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501" y="4288275"/>
            <a:ext cx="3006580" cy="1980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Francisca\Documents\ESPEC EM SAUDE DA FAMILIA 11.08.2013\MES DE JUNHO\IMAGENS TRABALHO\100_507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288275"/>
            <a:ext cx="2625944" cy="1969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C:\Users\Francisca\Documents\ESPEC EM SAUDE DA FAMILIA 11.08.2013\MES DE JUNHO\IMAGENS TRABALHO\100_513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293096"/>
            <a:ext cx="2625944" cy="1969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745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568952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Objetivo 1. Ampliar </a:t>
            </a:r>
            <a:r>
              <a:rPr lang="pt-BR" b="1" dirty="0"/>
              <a:t>a cobertura da puericultura</a:t>
            </a:r>
            <a:r>
              <a:rPr lang="pt-BR" b="1" dirty="0">
                <a:solidFill>
                  <a:schemeClr val="accent1"/>
                </a:solidFill>
              </a:rPr>
              <a:t/>
            </a:r>
            <a:br>
              <a:rPr lang="pt-BR" b="1" dirty="0">
                <a:solidFill>
                  <a:schemeClr val="accent1"/>
                </a:solidFill>
              </a:rPr>
            </a:br>
            <a:endParaRPr lang="pt-BR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11209492"/>
              </p:ext>
            </p:extLst>
          </p:nvPr>
        </p:nvGraphicFramePr>
        <p:xfrm>
          <a:off x="5420753" y="1179171"/>
          <a:ext cx="3255703" cy="2177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884249" y="1412776"/>
            <a:ext cx="4248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b="1" dirty="0"/>
              <a:t>Meta 1</a:t>
            </a:r>
            <a:r>
              <a:rPr lang="pt-BR" b="1" dirty="0" smtClean="0"/>
              <a:t>. </a:t>
            </a:r>
            <a:r>
              <a:rPr lang="pt-BR" b="1" dirty="0"/>
              <a:t>Ampliar a cobertura da puericultura de crianças de 0 a 72 meses residentes na área de abrangência da UBS para 70%.</a:t>
            </a:r>
          </a:p>
        </p:txBody>
      </p:sp>
      <p:graphicFrame>
        <p:nvGraphicFramePr>
          <p:cNvPr id="6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2863313"/>
              </p:ext>
            </p:extLst>
          </p:nvPr>
        </p:nvGraphicFramePr>
        <p:xfrm>
          <a:off x="5364088" y="3789040"/>
          <a:ext cx="3384376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tângulo 6"/>
          <p:cNvSpPr/>
          <p:nvPr/>
        </p:nvSpPr>
        <p:spPr>
          <a:xfrm>
            <a:off x="884249" y="3992310"/>
            <a:ext cx="4248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b="1" dirty="0"/>
              <a:t>Meta 2</a:t>
            </a:r>
            <a:r>
              <a:rPr lang="pt-BR" b="1" dirty="0" smtClean="0"/>
              <a:t>. </a:t>
            </a:r>
            <a:r>
              <a:rPr lang="pt-BR" b="1" dirty="0"/>
              <a:t>Captar 100% das crianças de 0 a 72 meses da área que não faziam puericultura nem na UBS nem em outro serviço</a:t>
            </a:r>
          </a:p>
        </p:txBody>
      </p:sp>
    </p:spTree>
    <p:extLst>
      <p:ext uri="{BB962C8B-B14F-4D97-AF65-F5344CB8AC3E}">
        <p14:creationId xmlns:p14="http://schemas.microsoft.com/office/powerpoint/2010/main" val="29865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475</TotalTime>
  <Words>1337</Words>
  <Application>Microsoft Office PowerPoint</Application>
  <PresentationFormat>Apresentação na tela (4:3)</PresentationFormat>
  <Paragraphs>89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Balcão Envidraçado</vt:lpstr>
      <vt:lpstr>Universidade Aberta do SUS – UNASUS Universidade Federal de Pelotas programa de pós-graduação em saúde da família</vt:lpstr>
      <vt:lpstr>INTRODUÇÃO</vt:lpstr>
      <vt:lpstr>INTRODUÇÃO</vt:lpstr>
      <vt:lpstr>INTRODUÇÃO</vt:lpstr>
      <vt:lpstr>OBJETIVO</vt:lpstr>
      <vt:lpstr>METODOLOGIA</vt:lpstr>
      <vt:lpstr>METODOLOGIA</vt:lpstr>
      <vt:lpstr>METODOLOGIA</vt:lpstr>
      <vt:lpstr>  Objetivo 1. Ampliar a cobertura da puericultura </vt:lpstr>
      <vt:lpstr>Objetivo 2. Melhorar a adesão à puericultura </vt:lpstr>
      <vt:lpstr>Objetivo 3. Melhorar a qualidade do atendimento a crianças de 0 a 72 meses </vt:lpstr>
      <vt:lpstr>Apresentação do PowerPoint</vt:lpstr>
      <vt:lpstr>Apresentação do PowerPoint</vt:lpstr>
      <vt:lpstr>Objetivo 4. Melhorar os registros de informações</vt:lpstr>
      <vt:lpstr>Objetivo 6. Promover a saúde das crianças  </vt:lpstr>
      <vt:lpstr>Apresentação do PowerPoint</vt:lpstr>
      <vt:lpstr>Objetivo 7. Realizar ações de promoção à saúde e prevenção de doenças nas famílias das crianças</vt:lpstr>
      <vt:lpstr>DISCUSSÃO</vt:lpstr>
      <vt:lpstr>REFLEXÃO CRITICA</vt:lpstr>
      <vt:lpstr>REFLEXÃO CRITICA</vt:lpstr>
      <vt:lpstr>MEUS AGRADECIMENTOS A TODOS QUE CONTRIBUIRAM COM A ELABORAÇÃO E O DESENVOLVIMENTO DO PROJETO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Renata</dc:creator>
  <cp:lastModifiedBy>Francisca</cp:lastModifiedBy>
  <cp:revision>69</cp:revision>
  <dcterms:created xsi:type="dcterms:W3CDTF">2013-05-11T00:06:49Z</dcterms:created>
  <dcterms:modified xsi:type="dcterms:W3CDTF">2014-02-24T03:44:53Z</dcterms:modified>
</cp:coreProperties>
</file>