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theme/themeOverride13.xml" ContentType="application/vnd.openxmlformats-officedocument.themeOverride+xml"/>
  <Override PartName="/ppt/notesSlides/notesSlide1.xml" ContentType="application/vnd.openxmlformats-officedocument.presentationml.notesSlide+xml"/>
  <Override PartName="/ppt/charts/chart15.xml" ContentType="application/vnd.openxmlformats-officedocument.drawingml.chart+xml"/>
  <Override PartName="/ppt/theme/themeOverride14.xml" ContentType="application/vnd.openxmlformats-officedocument.themeOverride+xml"/>
  <Override PartName="/ppt/charts/chart16.xml" ContentType="application/vnd.openxmlformats-officedocument.drawingml.chart+xml"/>
  <Override PartName="/ppt/theme/themeOverride15.xml" ContentType="application/vnd.openxmlformats-officedocument.themeOverride+xml"/>
  <Override PartName="/ppt/charts/chart17.xml" ContentType="application/vnd.openxmlformats-officedocument.drawingml.chart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0.bin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1.bin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2.bin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3.bin"/><Relationship Id="rId1" Type="http://schemas.openxmlformats.org/officeDocument/2006/relationships/themeOverride" Target="../theme/themeOverride1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4.bin"/><Relationship Id="rId1" Type="http://schemas.openxmlformats.org/officeDocument/2006/relationships/themeOverride" Target="../theme/themeOverride1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5.bin"/><Relationship Id="rId1" Type="http://schemas.openxmlformats.org/officeDocument/2006/relationships/themeOverride" Target="../theme/themeOverride1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6.bin"/><Relationship Id="rId1" Type="http://schemas.openxmlformats.org/officeDocument/2006/relationships/themeOverride" Target="../theme/themeOverride1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393263342082245E-2"/>
          <c:y val="7.407407407407407E-2"/>
          <c:w val="0.86927340332458447"/>
          <c:h val="0.8338739428404782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Plan1!$B$1:$B$3</c:f>
              <c:numCache>
                <c:formatCode>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385608"/>
        <c:axId val="103052696"/>
      </c:barChart>
      <c:catAx>
        <c:axId val="103385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3052696"/>
        <c:crosses val="autoZero"/>
        <c:auto val="1"/>
        <c:lblAlgn val="ctr"/>
        <c:lblOffset val="100"/>
        <c:noMultiLvlLbl val="0"/>
      </c:catAx>
      <c:valAx>
        <c:axId val="103052696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3385608"/>
        <c:crosses val="autoZero"/>
        <c:crossBetween val="between"/>
        <c:majorUnit val="0.1"/>
        <c:min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87861758767298"/>
          <c:y val="2.8285143383728249E-2"/>
          <c:w val="0.86341674281680736"/>
          <c:h val="0.8324256165545934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Plan21!$A$1:$A$3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Plan21!$B$1:$B$3</c:f>
              <c:numCache>
                <c:formatCode>0%</c:formatCode>
                <c:ptCount val="3"/>
                <c:pt idx="0">
                  <c:v>0.2</c:v>
                </c:pt>
                <c:pt idx="1">
                  <c:v>0.96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378544"/>
        <c:axId val="104113688"/>
      </c:barChart>
      <c:catAx>
        <c:axId val="10237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4113688"/>
        <c:crosses val="autoZero"/>
        <c:auto val="1"/>
        <c:lblAlgn val="ctr"/>
        <c:lblOffset val="100"/>
        <c:noMultiLvlLbl val="0"/>
      </c:catAx>
      <c:valAx>
        <c:axId val="10411368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2378544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Plan5!$A$1:$A$3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Plan5!$B$1:$B$3</c:f>
              <c:numCache>
                <c:formatCode>0%</c:formatCode>
                <c:ptCount val="3"/>
                <c:pt idx="0">
                  <c:v>0.17</c:v>
                </c:pt>
                <c:pt idx="1">
                  <c:v>0.99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114472"/>
        <c:axId val="104114864"/>
      </c:barChart>
      <c:catAx>
        <c:axId val="104114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4114864"/>
        <c:crosses val="autoZero"/>
        <c:auto val="1"/>
        <c:lblAlgn val="ctr"/>
        <c:lblOffset val="100"/>
        <c:noMultiLvlLbl val="0"/>
      </c:catAx>
      <c:valAx>
        <c:axId val="10411486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41144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Plan6!$A$1:$A$3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Plan6!$B$1:$B$3</c:f>
              <c:numCache>
                <c:formatCode>0%</c:formatCode>
                <c:ptCount val="3"/>
                <c:pt idx="0">
                  <c:v>0.42</c:v>
                </c:pt>
                <c:pt idx="1">
                  <c:v>0.97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115648"/>
        <c:axId val="104116040"/>
      </c:barChart>
      <c:catAx>
        <c:axId val="104115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4116040"/>
        <c:crosses val="autoZero"/>
        <c:auto val="1"/>
        <c:lblAlgn val="ctr"/>
        <c:lblOffset val="100"/>
        <c:noMultiLvlLbl val="0"/>
      </c:catAx>
      <c:valAx>
        <c:axId val="10411604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411564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Plan7!$A$1:$A$3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Plan7!$B$1:$B$3</c:f>
              <c:numCache>
                <c:formatCode>0%</c:formatCode>
                <c:ptCount val="3"/>
                <c:pt idx="0">
                  <c:v>0.38</c:v>
                </c:pt>
                <c:pt idx="1">
                  <c:v>0.98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116824"/>
        <c:axId val="104117216"/>
      </c:barChart>
      <c:catAx>
        <c:axId val="104116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4117216"/>
        <c:crosses val="autoZero"/>
        <c:auto val="1"/>
        <c:lblAlgn val="ctr"/>
        <c:lblOffset val="100"/>
        <c:noMultiLvlLbl val="0"/>
      </c:catAx>
      <c:valAx>
        <c:axId val="10411721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41168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Plan8!$A$1:$A$3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Plan8!$B$1:$B$3</c:f>
              <c:numCache>
                <c:formatCode>0%</c:formatCode>
                <c:ptCount val="3"/>
                <c:pt idx="0">
                  <c:v>0.25</c:v>
                </c:pt>
                <c:pt idx="1">
                  <c:v>0.98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333616"/>
        <c:axId val="104334008"/>
      </c:barChart>
      <c:catAx>
        <c:axId val="1043336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4334008"/>
        <c:crosses val="autoZero"/>
        <c:auto val="1"/>
        <c:lblAlgn val="ctr"/>
        <c:lblOffset val="100"/>
        <c:noMultiLvlLbl val="0"/>
      </c:catAx>
      <c:valAx>
        <c:axId val="10433400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4333616"/>
        <c:crosses val="autoZero"/>
        <c:crossBetween val="between"/>
        <c:majorUnit val="0.1"/>
        <c:minorUnit val="4.0000000000000008E-2"/>
      </c:valAx>
    </c:plotArea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Plan9!$A$1:$A$3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Plan9!$B$1:$B$3</c:f>
              <c:numCache>
                <c:formatCode>0%</c:formatCode>
                <c:ptCount val="3"/>
                <c:pt idx="0">
                  <c:v>0.79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334792"/>
        <c:axId val="104335184"/>
      </c:barChart>
      <c:catAx>
        <c:axId val="104334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4335184"/>
        <c:crosses val="autoZero"/>
        <c:auto val="1"/>
        <c:lblAlgn val="ctr"/>
        <c:lblOffset val="100"/>
        <c:noMultiLvlLbl val="0"/>
      </c:catAx>
      <c:valAx>
        <c:axId val="10433518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43347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Plan10!$A$1:$A$3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Plan10!$B$1:$B$3</c:f>
              <c:numCache>
                <c:formatCode>0%</c:formatCode>
                <c:ptCount val="3"/>
                <c:pt idx="0">
                  <c:v>0.73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335968"/>
        <c:axId val="104336360"/>
      </c:barChart>
      <c:catAx>
        <c:axId val="1043359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4336360"/>
        <c:crosses val="autoZero"/>
        <c:auto val="1"/>
        <c:lblAlgn val="ctr"/>
        <c:lblOffset val="100"/>
        <c:noMultiLvlLbl val="0"/>
      </c:catAx>
      <c:valAx>
        <c:axId val="104336360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43359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3731616881223183E-2"/>
          <c:y val="6.5060706294665163E-2"/>
          <c:w val="0.9133406935244206"/>
          <c:h val="0.8539224859373215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Plan11!$A$1:$A$3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Plan11!$B$1:$B$3</c:f>
              <c:numCache>
                <c:formatCode>0%</c:formatCode>
                <c:ptCount val="3"/>
                <c:pt idx="0">
                  <c:v>0.6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039240"/>
        <c:axId val="104039632"/>
      </c:barChart>
      <c:catAx>
        <c:axId val="104039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4039632"/>
        <c:crosses val="autoZero"/>
        <c:auto val="1"/>
        <c:lblAlgn val="ctr"/>
        <c:lblOffset val="100"/>
        <c:noMultiLvlLbl val="0"/>
      </c:catAx>
      <c:valAx>
        <c:axId val="10403963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40392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Plan12!$A$1:$A$3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Plan12!$B$1:$B$3</c:f>
              <c:numCache>
                <c:formatCode>0%</c:formatCode>
                <c:ptCount val="3"/>
                <c:pt idx="0">
                  <c:v>0.64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095032"/>
        <c:axId val="103103608"/>
      </c:barChart>
      <c:catAx>
        <c:axId val="103095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3103608"/>
        <c:crosses val="autoZero"/>
        <c:auto val="1"/>
        <c:lblAlgn val="ctr"/>
        <c:lblOffset val="100"/>
        <c:noMultiLvlLbl val="0"/>
      </c:catAx>
      <c:valAx>
        <c:axId val="103103608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30950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Plan13!$A$1:$A$3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Plan13!$B$1:$B$3</c:f>
              <c:numCache>
                <c:formatCode>0%</c:formatCode>
                <c:ptCount val="3"/>
                <c:pt idx="0">
                  <c:v>0.5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3083424"/>
        <c:axId val="101730264"/>
      </c:barChart>
      <c:catAx>
        <c:axId val="1030834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1730264"/>
        <c:crosses val="autoZero"/>
        <c:auto val="1"/>
        <c:lblAlgn val="ctr"/>
        <c:lblOffset val="100"/>
        <c:noMultiLvlLbl val="0"/>
      </c:catAx>
      <c:valAx>
        <c:axId val="10173026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30834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Plan14!$A$1:$A$3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Plan14!$B$1:$B$3</c:f>
              <c:numCache>
                <c:formatCode>0%</c:formatCode>
                <c:ptCount val="3"/>
                <c:pt idx="0">
                  <c:v>0.61</c:v>
                </c:pt>
                <c:pt idx="1">
                  <c:v>0.71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591456"/>
        <c:axId val="178594592"/>
      </c:barChart>
      <c:catAx>
        <c:axId val="178591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8594592"/>
        <c:crosses val="autoZero"/>
        <c:auto val="1"/>
        <c:lblAlgn val="ctr"/>
        <c:lblOffset val="100"/>
        <c:noMultiLvlLbl val="0"/>
      </c:catAx>
      <c:valAx>
        <c:axId val="17859459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85914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Plan15!$A$1:$A$3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Plan15!$B$1:$B$3</c:f>
              <c:numCache>
                <c:formatCode>0%</c:formatCode>
                <c:ptCount val="3"/>
                <c:pt idx="0">
                  <c:v>0.08</c:v>
                </c:pt>
                <c:pt idx="1">
                  <c:v>0.23</c:v>
                </c:pt>
                <c:pt idx="2">
                  <c:v>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592632"/>
        <c:axId val="178593416"/>
      </c:barChart>
      <c:catAx>
        <c:axId val="178592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8593416"/>
        <c:crosses val="autoZero"/>
        <c:auto val="1"/>
        <c:lblAlgn val="ctr"/>
        <c:lblOffset val="100"/>
        <c:noMultiLvlLbl val="0"/>
      </c:catAx>
      <c:valAx>
        <c:axId val="178593416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85926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Plan17!$A$1:$A$3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Plan17!$B$1:$B$3</c:f>
              <c:numCache>
                <c:formatCode>0%</c:formatCode>
                <c:ptCount val="3"/>
                <c:pt idx="0">
                  <c:v>0.78</c:v>
                </c:pt>
                <c:pt idx="1">
                  <c:v>0.98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8589496"/>
        <c:axId val="178588712"/>
      </c:barChart>
      <c:catAx>
        <c:axId val="178589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8588712"/>
        <c:crosses val="autoZero"/>
        <c:auto val="1"/>
        <c:lblAlgn val="ctr"/>
        <c:lblOffset val="100"/>
        <c:noMultiLvlLbl val="0"/>
      </c:catAx>
      <c:valAx>
        <c:axId val="178588712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85894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Plan18!$A$1:$A$3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Plan18!$B$1:$B$3</c:f>
              <c:numCache>
                <c:formatCode>0%</c:formatCode>
                <c:ptCount val="3"/>
                <c:pt idx="0">
                  <c:v>0.86</c:v>
                </c:pt>
                <c:pt idx="1">
                  <c:v>0.99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375016"/>
        <c:axId val="102375408"/>
      </c:barChart>
      <c:catAx>
        <c:axId val="1023750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2375408"/>
        <c:crosses val="autoZero"/>
        <c:auto val="1"/>
        <c:lblAlgn val="ctr"/>
        <c:lblOffset val="100"/>
        <c:noMultiLvlLbl val="0"/>
      </c:catAx>
      <c:valAx>
        <c:axId val="102375408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23750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Plan20!$A$1:$A$3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Plan20!$B$1:$B$3</c:f>
              <c:numCache>
                <c:formatCode>0%</c:formatCode>
                <c:ptCount val="3"/>
                <c:pt idx="0">
                  <c:v>0.6</c:v>
                </c:pt>
                <c:pt idx="1">
                  <c:v>0.92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376192"/>
        <c:axId val="102376584"/>
      </c:barChart>
      <c:catAx>
        <c:axId val="102376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2376584"/>
        <c:crosses val="autoZero"/>
        <c:auto val="1"/>
        <c:lblAlgn val="ctr"/>
        <c:lblOffset val="100"/>
        <c:noMultiLvlLbl val="0"/>
      </c:catAx>
      <c:valAx>
        <c:axId val="102376584"/>
        <c:scaling>
          <c:orientation val="minMax"/>
          <c:max val="1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237619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Plan3!$A$1:$A$3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Plan3!$B$1:$B$3</c:f>
              <c:numCache>
                <c:formatCode>0%</c:formatCode>
                <c:ptCount val="3"/>
                <c:pt idx="0">
                  <c:v>0</c:v>
                </c:pt>
                <c:pt idx="1">
                  <c:v>0.95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377368"/>
        <c:axId val="102377760"/>
      </c:barChart>
      <c:catAx>
        <c:axId val="102377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02377760"/>
        <c:crosses val="autoZero"/>
        <c:auto val="1"/>
        <c:lblAlgn val="ctr"/>
        <c:lblOffset val="100"/>
        <c:noMultiLvlLbl val="0"/>
      </c:catAx>
      <c:valAx>
        <c:axId val="102377760"/>
        <c:scaling>
          <c:orientation val="minMax"/>
          <c:max val="1"/>
          <c:min val="0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023773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273E7-0245-4F28-9735-4D9EE701C78A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F92F4-C937-48D3-872D-95409B43F7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93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F92F4-C937-48D3-872D-95409B43F7D9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037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979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46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4410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5365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7255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5630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589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94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35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67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4287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13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854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90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49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224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EBFCC-FDD8-42AA-B674-F6A83C765617}" type="datetimeFigureOut">
              <a:rPr lang="pt-BR" smtClean="0"/>
              <a:t>11/08/2015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7877C0B-4CE8-4929-85CB-0E8F7E44AB0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696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800351" y="357187"/>
            <a:ext cx="60007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Especialização em Saúde da Família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Modalidade a Distância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Turma 7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5" name="Imagem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>
            <a:fillRect/>
          </a:stretch>
        </p:blipFill>
        <p:spPr bwMode="auto">
          <a:xfrm>
            <a:off x="8801100" y="572064"/>
            <a:ext cx="1943099" cy="165678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1728786" y="3034843"/>
            <a:ext cx="901541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Trabalho de Conclusão de Curso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Melhoria na Atenção à Saúde dos idosos, na USF Recanto dos Buritis II, Rio Branco/AC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Aluna: Renata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Maria Marques Pinto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Orientador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: Elenir Terezinha Rizzetti Anversa</a:t>
            </a:r>
          </a:p>
          <a:p>
            <a:pPr algn="ctr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Pelotas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, 2015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979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28650" y="581026"/>
            <a:ext cx="10999787" cy="60478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latin typeface="Arial" panose="020B0604020202020204" pitchFamily="34" charset="0"/>
              </a:rPr>
              <a:t>                      </a:t>
            </a:r>
            <a:r>
              <a:rPr lang="pt-BR" sz="2800" b="1" dirty="0" smtClean="0">
                <a:latin typeface="Arial" panose="020B0604020202020204" pitchFamily="34" charset="0"/>
              </a:rPr>
              <a:t>QUALIFICAÇÃO </a:t>
            </a:r>
            <a:r>
              <a:rPr lang="pt-BR" sz="2800" b="1" dirty="0">
                <a:latin typeface="Arial" panose="020B0604020202020204" pitchFamily="34" charset="0"/>
              </a:rPr>
              <a:t>DA PRÁTICA CLÍNICA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400" dirty="0" smtClean="0">
                <a:latin typeface="Arial" panose="020B0604020202020204" pitchFamily="34" charset="0"/>
              </a:rPr>
              <a:t>Capacitar </a:t>
            </a:r>
            <a:r>
              <a:rPr lang="pt-BR" sz="2400" dirty="0">
                <a:latin typeface="Arial" panose="020B0604020202020204" pitchFamily="34" charset="0"/>
              </a:rPr>
              <a:t>a equipe quanto aos protocolos de saúde do idoso;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latin typeface="Arial" panose="020B0604020202020204" pitchFamily="34" charset="0"/>
              </a:rPr>
              <a:t>Capacitar a equipe quanto à Política Nacional de Humanização da Atenção e da Gestão do SUS (PNH – 2003);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latin typeface="Arial" panose="020B0604020202020204" pitchFamily="34" charset="0"/>
              </a:rPr>
              <a:t>Qualificar a equipe para a realização das condutas e procedimentos clínicos a serem realizados durante a </a:t>
            </a:r>
            <a:r>
              <a:rPr lang="pt-BR" sz="2400" dirty="0" smtClean="0">
                <a:latin typeface="Arial" panose="020B0604020202020204" pitchFamily="34" charset="0"/>
              </a:rPr>
              <a:t>intervenção; </a:t>
            </a:r>
            <a:endParaRPr lang="pt-BR" sz="2400" dirty="0">
              <a:latin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latin typeface="Arial" panose="020B0604020202020204" pitchFamily="34" charset="0"/>
              </a:rPr>
              <a:t>Capacitar a equipe da UBS para o registro adequado dos dados referentes à intervenção;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pt-BR" sz="2400" dirty="0">
                <a:latin typeface="Arial" panose="020B0604020202020204" pitchFamily="34" charset="0"/>
              </a:rPr>
              <a:t>Orientar os ACS sobre as especificidades dos idosos acamados ou com problemas de locomoção. 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pt-BR" sz="1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906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00125" y="704850"/>
            <a:ext cx="10172700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 smtClean="0">
                <a:latin typeface="Arial" panose="020B0604020202020204" pitchFamily="34" charset="0"/>
              </a:rPr>
              <a:t>                      LOGÍSTICA</a:t>
            </a:r>
            <a:endParaRPr lang="pt-BR" sz="2800" b="1" dirty="0">
              <a:latin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latin typeface="Arial" panose="020B0604020202020204" pitchFamily="34" charset="0"/>
              </a:rPr>
              <a:t>Documento-base </a:t>
            </a:r>
            <a:r>
              <a:rPr lang="pt-BR" sz="2400" dirty="0">
                <a:latin typeface="Arial" panose="020B0604020202020204" pitchFamily="34" charset="0"/>
              </a:rPr>
              <a:t>o Caderno da atenção Básica. Nº19, Envelhecimento e saúde da pessoa idosa; Ministério da Saúde. Brasília – DF. 2010.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latin typeface="Arial" panose="020B0604020202020204" pitchFamily="34" charset="0"/>
              </a:rPr>
              <a:t>Cadastros </a:t>
            </a:r>
            <a:r>
              <a:rPr lang="pt-BR" sz="2400" dirty="0">
                <a:latin typeface="Arial" panose="020B0604020202020204" pitchFamily="34" charset="0"/>
              </a:rPr>
              <a:t>dos idosos a partir dos 60 anos de </a:t>
            </a:r>
            <a:r>
              <a:rPr lang="pt-BR" sz="2400" dirty="0" smtClean="0">
                <a:latin typeface="Arial" panose="020B0604020202020204" pitchFamily="34" charset="0"/>
              </a:rPr>
              <a:t>idade</a:t>
            </a:r>
            <a:r>
              <a:rPr lang="pt-BR" sz="2400" dirty="0">
                <a:latin typeface="Arial" panose="020B0604020202020204" pitchFamily="34" charset="0"/>
              </a:rPr>
              <a:t>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Caderneta de Saúde da Pessoa Idosa do Ministério de Saúde ano </a:t>
            </a:r>
            <a:r>
              <a:rPr lang="pt-BR" sz="2400" dirty="0" smtClean="0">
                <a:latin typeface="Arial" panose="020B0604020202020204" pitchFamily="34" charset="0"/>
              </a:rPr>
              <a:t>2012;</a:t>
            </a:r>
            <a:endParaRPr lang="pt-BR" sz="2400" dirty="0">
              <a:latin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Desenvolvimento das ações com participação da </a:t>
            </a:r>
            <a:r>
              <a:rPr lang="pt-BR" sz="2400" dirty="0" smtClean="0">
                <a:latin typeface="Arial" panose="020B0604020202020204" pitchFamily="34" charset="0"/>
              </a:rPr>
              <a:t>comunidade. </a:t>
            </a:r>
            <a:endParaRPr lang="pt-BR" sz="2400" dirty="0">
              <a:latin typeface="Arial" panose="020B0604020202020204" pitchFamily="34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>
                <a:latin typeface="Arial" panose="020B0604020202020204" pitchFamily="34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826291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836737" y="2552700"/>
            <a:ext cx="9097963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</a:rPr>
              <a:t>OBJETIVOS, METAS E RESULTADOS</a:t>
            </a:r>
          </a:p>
        </p:txBody>
      </p:sp>
    </p:spTree>
    <p:extLst>
      <p:ext uri="{BB962C8B-B14F-4D97-AF65-F5344CB8AC3E}">
        <p14:creationId xmlns:p14="http://schemas.microsoft.com/office/powerpoint/2010/main" val="1723514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91548" y="530087"/>
            <a:ext cx="112813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1: Ampliar a cobertura do Programa de Saúde do Idoso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1.1: Ampliar a cobertura de atenção à saúde do idoso da área da unidade de saúde para 100%;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Mês 1:  201 (100%); Mês 2: 201 (100%); Mês 3: 201 (100%)</a:t>
            </a:r>
          </a:p>
          <a:p>
            <a:pPr algn="ctr">
              <a:lnSpc>
                <a:spcPct val="150000"/>
              </a:lnSpc>
            </a:pPr>
            <a:endParaRPr lang="pt-BR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:p14="http://schemas.microsoft.com/office/powerpoint/2010/main" val="573435650"/>
              </p:ext>
            </p:extLst>
          </p:nvPr>
        </p:nvGraphicFramePr>
        <p:xfrm>
          <a:off x="2736574" y="4002156"/>
          <a:ext cx="4572000" cy="26537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31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28788" y="257175"/>
            <a:ext cx="10172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2: Melhorar a qualidade da atenção ao idoso na Unidade de Saúde.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2.1: Realizar Avaliação Multidimensional Rápida de 100% dos idosos da área de abrangência utilizando como modelo a proposta de avaliação do Ministério da Saúde.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5216169"/>
              </p:ext>
            </p:extLst>
          </p:nvPr>
        </p:nvGraphicFramePr>
        <p:xfrm>
          <a:off x="3097212" y="1801812"/>
          <a:ext cx="5603876" cy="3055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728788" y="4872038"/>
            <a:ext cx="9529762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Figura 1: Proporção de idosos com Avaliação Multidimensional rápida em dias. UBS Recanto dos Buritis II. Rio Branco/AC. 2015.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final</a:t>
            </a:r>
          </a:p>
        </p:txBody>
      </p:sp>
    </p:spTree>
    <p:extLst>
      <p:ext uri="{BB962C8B-B14F-4D97-AF65-F5344CB8AC3E}">
        <p14:creationId xmlns:p14="http://schemas.microsoft.com/office/powerpoint/2010/main" val="14133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43063" y="271462"/>
            <a:ext cx="9886950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2.2: Realizar exame clínico apropriado (EC) em 100% das consultas, incluindo exame físico dos pés, com palpação dos pulsos tibial posterior e pedioso e medida da sensibilidade a cada 3 meses para diabéticos.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1475694"/>
              </p:ext>
            </p:extLst>
          </p:nvPr>
        </p:nvGraphicFramePr>
        <p:xfrm>
          <a:off x="2740024" y="1691787"/>
          <a:ext cx="6718301" cy="3194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643063" y="5000625"/>
            <a:ext cx="97726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2: Proporção de idosos com Exame Clínico Apropriado em dias. UBS Recanto dos Buritis II. Rio Branco/AC. 2015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Fonte: Planilha de coleta final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24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957388" y="442913"/>
            <a:ext cx="9501187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2.3: Realizar a solicitação de exames complementares periódicos em 100% dos idosos hipertensos e/ou diabéticos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7613670"/>
              </p:ext>
            </p:extLst>
          </p:nvPr>
        </p:nvGraphicFramePr>
        <p:xfrm>
          <a:off x="2640012" y="1573023"/>
          <a:ext cx="7018338" cy="3084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528763" y="4718983"/>
            <a:ext cx="97726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3: Proporção de idosos com Hipertensos e/ou Diabéticos com solicitação de exames complementares periódicos em dia. UBS Recanto dos Buritis II. Rio Branco/AC. 2015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Fonte: Planilha de coleta final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87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57375" y="400050"/>
            <a:ext cx="9872663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2.4: Priorizar a prescrição de medicamentos da Farmácia Popular a 100% dos idosos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9736282"/>
              </p:ext>
            </p:extLst>
          </p:nvPr>
        </p:nvGraphicFramePr>
        <p:xfrm>
          <a:off x="2897187" y="1358710"/>
          <a:ext cx="7218363" cy="3384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857375" y="4872038"/>
            <a:ext cx="9572625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Figura 4: Proporção de idosos com Prescrição de Medicamentos da Farmácia Popular Priorizada. UBS Recanto dos Buritis II. Rio Branco/AC. 2015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final</a:t>
            </a:r>
          </a:p>
        </p:txBody>
      </p:sp>
    </p:spTree>
    <p:extLst>
      <p:ext uri="{BB962C8B-B14F-4D97-AF65-F5344CB8AC3E}">
        <p14:creationId xmlns:p14="http://schemas.microsoft.com/office/powerpoint/2010/main" val="3051155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43075" y="928688"/>
            <a:ext cx="99155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2.5: Cadastrar 100% dos idosos acamados ou com problemas de locomoção. 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Mês 1: (100%); Mês 2: (100%); Mês 3: (100%)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43075" y="3643313"/>
            <a:ext cx="99155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2.6: Realizar visita domiciliar a 100% dos idosos acamados ou com problemas de locomoção.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Mês 1: (100%); Mês 2: (100%); Mês 3: (100%)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4661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57338" y="485775"/>
            <a:ext cx="98012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2.7: Rastrear 100% dos idosos para Hipertensão Arterial Sistêmica (HAS).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002487"/>
              </p:ext>
            </p:extLst>
          </p:nvPr>
        </p:nvGraphicFramePr>
        <p:xfrm>
          <a:off x="2711450" y="1817648"/>
          <a:ext cx="7418388" cy="3140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557338" y="5043488"/>
            <a:ext cx="102298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Figura 5: Proporção de idosos com verificação da pressão arterial na última consulta. UBS Recanto dos Buritis II. Rio Branco/AC. 2015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final</a:t>
            </a:r>
          </a:p>
        </p:txBody>
      </p:sp>
    </p:spTree>
    <p:extLst>
      <p:ext uri="{BB962C8B-B14F-4D97-AF65-F5344CB8AC3E}">
        <p14:creationId xmlns:p14="http://schemas.microsoft.com/office/powerpoint/2010/main" val="99213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3681413" y="1014413"/>
            <a:ext cx="4705349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</a:rPr>
              <a:t>SAÚDE DO IDOSO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33437" y="1720850"/>
            <a:ext cx="10401300" cy="4455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envelhecimento, antes considerado um fenômeno, hoje, faz parte da realidade da maioria das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sociedades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mundo está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envelhecendo, se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estima para o ano de 2050 que existam cerca de dois bilhões de pessoas de sessenta anos ou mais no mundo, a maioria delas vivendo em países em 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desenvolvimento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 Brasil identificam-se Marcos Legais Nacionais que favoreceram o percurso de amadurecimento sobre a questão do envelhecimento; funcionais com o avançar da idade.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237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14438" y="2085975"/>
            <a:ext cx="103155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2.8: Rastrear 100% dos idosos com pressão arterial sustentada maior que 135/80 mmHg para Diabetes Mellitus (DM)</a:t>
            </a:r>
          </a:p>
          <a:p>
            <a:pPr algn="ctr">
              <a:lnSpc>
                <a:spcPct val="150000"/>
              </a:lnSpc>
            </a:pPr>
            <a:r>
              <a:rPr 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Mês 1: (100%); Mês 2: (100%); Mês 3: (100%)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858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43062" y="457200"/>
            <a:ext cx="97440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2.9: Realizar avaliação da necessidade de atendimento odontológico em 100% dos idosos.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7139008"/>
              </p:ext>
            </p:extLst>
          </p:nvPr>
        </p:nvGraphicFramePr>
        <p:xfrm>
          <a:off x="2125662" y="1472863"/>
          <a:ext cx="8232776" cy="3213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643062" y="4829175"/>
            <a:ext cx="9629776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6 - Proporção de idosos com avaliação da necessidade de atendimento odontológico. UBS Recanto dos Buritis II. Rio Branco/AC. 2015.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Fonte: Planilha de coleta final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803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2043113" y="700088"/>
            <a:ext cx="91582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 2.10: Realizar a primeira consulta odontológica para 100% dos idosos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118308"/>
              </p:ext>
            </p:extLst>
          </p:nvPr>
        </p:nvGraphicFramePr>
        <p:xfrm>
          <a:off x="2043113" y="1358900"/>
          <a:ext cx="8001000" cy="334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900238" y="4986338"/>
            <a:ext cx="8929687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7- Proporção de idosos com primeira consulta odontológica programática. UBS Recanto dos Buritis II. Rio Branco/AC. 2015.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Fonte: Planilha de coleta final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1192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443038" y="385763"/>
            <a:ext cx="104155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3. Melhorar a adesão dos idosos ao Programa de Saúde do Idoso.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Meta 3.1: Buscar 100% dos idosos faltosos às consultas programadas.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272667"/>
              </p:ext>
            </p:extLst>
          </p:nvPr>
        </p:nvGraphicFramePr>
        <p:xfrm>
          <a:off x="2743200" y="1757363"/>
          <a:ext cx="7086599" cy="337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443038" y="5129213"/>
            <a:ext cx="9801225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8: Proporção de idosos faltosos às consultas que receberam busca ativa. UBS Recanto dos Buritis II. Rio Branco/AC. 2015.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Fonte: Planilha de coleta final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0802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71663" y="500063"/>
            <a:ext cx="9815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4. Melhorar o registro das informações.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 4.1: Manter registro específico de 100% das pessoas idosas.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495124"/>
              </p:ext>
            </p:extLst>
          </p:nvPr>
        </p:nvGraphicFramePr>
        <p:xfrm>
          <a:off x="2411412" y="1687512"/>
          <a:ext cx="6904038" cy="3084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628775" y="4757738"/>
            <a:ext cx="96297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9:  Proporção de idosos com registro na ficha espelho em dia. UBS Recanto dos Buritis II. Rio Branco/AC. 2015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Fonte: Planilha de coleta final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8577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14500" y="671513"/>
            <a:ext cx="9458325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 4.2: Distribuir a Caderneta de Saúde da Pessoa Idosa a 100% dos idosos cadastrados.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9061396"/>
              </p:ext>
            </p:extLst>
          </p:nvPr>
        </p:nvGraphicFramePr>
        <p:xfrm>
          <a:off x="2171700" y="1630173"/>
          <a:ext cx="8272463" cy="3213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714500" y="5100638"/>
            <a:ext cx="9286875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Figura 10: Proporção de idosos com caderneta de saúde da pessoa idosa. UBS Recanto dos Buritis II. Rio Branco/AC. 2015.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final</a:t>
            </a:r>
          </a:p>
        </p:txBody>
      </p:sp>
    </p:spTree>
    <p:extLst>
      <p:ext uri="{BB962C8B-B14F-4D97-AF65-F5344CB8AC3E}">
        <p14:creationId xmlns:p14="http://schemas.microsoft.com/office/powerpoint/2010/main" val="4536264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614488" y="371475"/>
            <a:ext cx="9844087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Objetivo 5. Mapear os idosos de risco da área de abrangência.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5.1: Rastrear 100% das pessoas idosas para risco de morbimortalidade.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21421"/>
              </p:ext>
            </p:extLst>
          </p:nvPr>
        </p:nvGraphicFramePr>
        <p:xfrm>
          <a:off x="1967706" y="1430337"/>
          <a:ext cx="7419182" cy="3270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614488" y="4700588"/>
            <a:ext cx="9144000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Figura 11: Proporção de idosos com avaliação de risco para morbimortalidade em dia. UBS Recanto dos Buritis II. Rio Branco/AC. 2015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final</a:t>
            </a:r>
          </a:p>
        </p:txBody>
      </p:sp>
    </p:spTree>
    <p:extLst>
      <p:ext uri="{BB962C8B-B14F-4D97-AF65-F5344CB8AC3E}">
        <p14:creationId xmlns:p14="http://schemas.microsoft.com/office/powerpoint/2010/main" val="11373729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43088" y="628650"/>
            <a:ext cx="9915525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Meta 5.2: Investigar a presença de indicadores de fragilização na velhice em 100% das pessoas idosas.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0683960"/>
              </p:ext>
            </p:extLst>
          </p:nvPr>
        </p:nvGraphicFramePr>
        <p:xfrm>
          <a:off x="2439987" y="1587310"/>
          <a:ext cx="7875588" cy="3084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514476" y="4829175"/>
            <a:ext cx="9644062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Figura 12- Proporção de idosos com avaliação para fragilização da velhice em dia. UBS Recanto dos Buritis II. Rio Branco/AC. 2015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final</a:t>
            </a:r>
          </a:p>
        </p:txBody>
      </p:sp>
    </p:spTree>
    <p:extLst>
      <p:ext uri="{BB962C8B-B14F-4D97-AF65-F5344CB8AC3E}">
        <p14:creationId xmlns:p14="http://schemas.microsoft.com/office/powerpoint/2010/main" val="2083281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85950" y="614363"/>
            <a:ext cx="96440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Meta 5.3: Avaliar a rede social de 100% dos idosos.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8917005"/>
              </p:ext>
            </p:extLst>
          </p:nvPr>
        </p:nvGraphicFramePr>
        <p:xfrm>
          <a:off x="1885950" y="1258888"/>
          <a:ext cx="8015288" cy="3227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571625" y="4843463"/>
            <a:ext cx="8901113" cy="1420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13 - Proporção de idosos com avaliação de rede social em dia. UBS Recanto dos Buritis II. Rio Branco/AC. 2015</a:t>
            </a:r>
          </a:p>
          <a:p>
            <a:pPr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Fonte: Planilha de coleta final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494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71625" y="371475"/>
            <a:ext cx="10172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Objetivo 6. Promover a saúde dos idosos.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6.1: Garantir orientação nutricional para hábitos alimentares saudáveis a 100% das pessoas idosas.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4094941"/>
              </p:ext>
            </p:extLst>
          </p:nvPr>
        </p:nvGraphicFramePr>
        <p:xfrm>
          <a:off x="2540000" y="1848803"/>
          <a:ext cx="7161213" cy="3051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571625" y="4929188"/>
            <a:ext cx="101727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Figura 14 -Proporção de idosos que receberam orientação nutricional para hábitos saudáveis. UBS Recanto dos Buritis II. Rio Branco/AC. 2015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final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678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57300" y="947738"/>
            <a:ext cx="9572625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Arial" panose="020B0604020202020204" pitchFamily="34" charset="0"/>
              </a:rPr>
              <a:t>RIO BRANCO 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latin typeface="Arial" panose="020B0604020202020204" pitchFamily="34" charset="0"/>
              </a:rPr>
              <a:t>Capital </a:t>
            </a:r>
            <a:r>
              <a:rPr lang="pt-BR" sz="2400" dirty="0">
                <a:latin typeface="Arial" panose="020B0604020202020204" pitchFamily="34" charset="0"/>
              </a:rPr>
              <a:t>do Estado do Acre;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População: 357.194 habitantes (IBGE, 2010);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Disponibilidade de serviços de saúde</a:t>
            </a:r>
            <a:r>
              <a:rPr lang="pt-BR" sz="2400" dirty="0" smtClean="0">
                <a:latin typeface="Arial" panose="020B0604020202020204" pitchFamily="34" charset="0"/>
              </a:rPr>
              <a:t>: </a:t>
            </a:r>
            <a:endParaRPr lang="pt-BR" dirty="0">
              <a:latin typeface="+mn-lt"/>
              <a:cs typeface="+mn-cs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065777"/>
              </p:ext>
            </p:extLst>
          </p:nvPr>
        </p:nvGraphicFramePr>
        <p:xfrm>
          <a:off x="1414461" y="4034367"/>
          <a:ext cx="9701216" cy="98326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8789"/>
                <a:gridCol w="1528763"/>
                <a:gridCol w="1228725"/>
                <a:gridCol w="1057278"/>
                <a:gridCol w="1385887"/>
                <a:gridCol w="1385887"/>
                <a:gridCol w="1385887"/>
              </a:tblGrid>
              <a:tr h="293511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UBS (TRAD)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UBS</a:t>
                      </a:r>
                      <a:r>
                        <a:rPr lang="pt-B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(ESF)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HOSPIT.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NASF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CEO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CAD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LACEN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87022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8" name="Picture 4" descr="Resultado de imagen para mapa rio bran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061" y="1059656"/>
            <a:ext cx="3298352" cy="196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 explicativo em seta para baixo 6"/>
          <p:cNvSpPr/>
          <p:nvPr/>
        </p:nvSpPr>
        <p:spPr>
          <a:xfrm>
            <a:off x="9472612" y="642938"/>
            <a:ext cx="2185987" cy="1543050"/>
          </a:xfrm>
          <a:prstGeom prst="downArrowCallout">
            <a:avLst>
              <a:gd name="adj1" fmla="val 6917"/>
              <a:gd name="adj2" fmla="val 12944"/>
              <a:gd name="adj3" fmla="val 37963"/>
              <a:gd name="adj4" fmla="val 214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9472612" y="642938"/>
            <a:ext cx="24860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RIO BRANCO/AC</a:t>
            </a:r>
            <a:endParaRPr lang="pt-BR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740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700213" y="614363"/>
            <a:ext cx="944403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Meta 6.2: Garantir orientação para a prática regular de atividade física a 100% idosos.</a:t>
            </a:r>
          </a:p>
          <a:p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3487816"/>
              </p:ext>
            </p:extLst>
          </p:nvPr>
        </p:nvGraphicFramePr>
        <p:xfrm>
          <a:off x="2411411" y="1616074"/>
          <a:ext cx="7561264" cy="3227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485900" y="4929188"/>
            <a:ext cx="98583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Figura 15-  Proporção de idosos que receberam orientação sobre prática de atividade física regular. UBS Recanto dos Buritis II. Rio Branco/AC. 2015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final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76302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914525" y="571500"/>
            <a:ext cx="9372600" cy="95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Meta 6.3: Garantir orientações sobre higiene bucal (incluindo higiene de próteses dentárias) para 100% dos idosos cadastrados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337628"/>
              </p:ext>
            </p:extLst>
          </p:nvPr>
        </p:nvGraphicFramePr>
        <p:xfrm>
          <a:off x="2500311" y="1574420"/>
          <a:ext cx="7929563" cy="3354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800225" y="5029200"/>
            <a:ext cx="9115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Figura 16: Proporção de idosos com orientação individual de cuidados de saúde bucal em dia. UBS Recanto dos Buritis II. Rio Branco/AC. 2015</a:t>
            </a:r>
          </a:p>
          <a:p>
            <a:pPr algn="just">
              <a:lnSpc>
                <a:spcPct val="150000"/>
              </a:lnSpc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Fonte: Planilha de coleta final</a:t>
            </a:r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294474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38225" y="1293813"/>
            <a:ext cx="10906125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latin typeface="Arial" panose="020B0604020202020204" pitchFamily="34" charset="0"/>
              </a:rPr>
              <a:t>IMPORTÂNCIA DA INTERVENÇÃO PARA A EQUIPE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Nossa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equipe ficou mais unida, serviu para nos integrar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Dividir, compartilhar responsabilidades</a:t>
            </a:r>
            <a:r>
              <a:rPr lang="pt-BR" sz="2400" dirty="0" smtClean="0">
                <a:latin typeface="Arial" panose="020B0604020202020204" pitchFamily="34" charset="0"/>
              </a:rPr>
              <a:t>;</a:t>
            </a:r>
            <a:endParaRPr lang="pt-BR" sz="2400" dirty="0">
              <a:latin typeface="Arial" panose="020B0604020202020204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Capacitação </a:t>
            </a:r>
            <a:r>
              <a:rPr lang="pt-BR" sz="2400" dirty="0" smtClean="0">
                <a:latin typeface="Arial" panose="020B0604020202020204" pitchFamily="34" charset="0"/>
              </a:rPr>
              <a:t>dos membros da equipe em </a:t>
            </a:r>
            <a:r>
              <a:rPr lang="pt-BR" sz="2400" dirty="0">
                <a:latin typeface="Arial" panose="020B0604020202020204" pitchFamily="34" charset="0"/>
              </a:rPr>
              <a:t>relação aos protocolos;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A coesão do trabalho valorizou às responsabilidades de cada </a:t>
            </a:r>
            <a:r>
              <a:rPr lang="pt-BR" sz="2400" dirty="0" smtClean="0">
                <a:latin typeface="Arial" panose="020B0604020202020204" pitchFamily="34" charset="0"/>
              </a:rPr>
              <a:t>um;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Ficou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demostrado que podemos melhorar outros programas da saúde</a:t>
            </a: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112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42937" y="530225"/>
            <a:ext cx="11093450" cy="51706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 smtClean="0">
                <a:latin typeface="Arial" panose="020B0604020202020204" pitchFamily="34" charset="0"/>
              </a:rPr>
              <a:t>          IMPORTÂNCIA </a:t>
            </a:r>
            <a:r>
              <a:rPr lang="pt-BR" sz="2800" b="1" dirty="0">
                <a:latin typeface="Arial" panose="020B0604020202020204" pitchFamily="34" charset="0"/>
              </a:rPr>
              <a:t>DA INTERVENÇÃO PARA A COMUNIDADE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latin typeface="Arial" panose="020B0604020202020204" pitchFamily="34" charset="0"/>
              </a:rPr>
              <a:t>  </a:t>
            </a:r>
            <a:r>
              <a:rPr lang="pt-BR" sz="2400" dirty="0">
                <a:latin typeface="Arial" panose="020B0604020202020204" pitchFamily="34" charset="0"/>
              </a:rPr>
              <a:t>Fortaleceu o atendimento à população acima de sessenta anos;</a:t>
            </a: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  Estendeu a cobertura deste programa aos 100 % dos </a:t>
            </a:r>
            <a:r>
              <a:rPr lang="pt-BR" sz="2400" dirty="0" smtClean="0">
                <a:latin typeface="Arial" panose="020B0604020202020204" pitchFamily="34" charset="0"/>
              </a:rPr>
              <a:t>idosos</a:t>
            </a:r>
            <a:r>
              <a:rPr lang="pt-BR" sz="2400" dirty="0">
                <a:latin typeface="Arial" panose="020B0604020202020204" pitchFamily="34" charset="0"/>
              </a:rPr>
              <a:t>;</a:t>
            </a:r>
            <a:r>
              <a:rPr lang="pt-BR" sz="2400" dirty="0" smtClean="0">
                <a:latin typeface="Arial" panose="020B0604020202020204" pitchFamily="34" charset="0"/>
              </a:rPr>
              <a:t> </a:t>
            </a:r>
            <a:endParaRPr lang="pt-BR" sz="2400" dirty="0">
              <a:latin typeface="Arial" panose="020B0604020202020204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  Desenvolvimento de ações para melhorar a qualidade dos serviços;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  Avaliação clínica, </a:t>
            </a:r>
            <a:r>
              <a:rPr lang="pt-BR" sz="2400" dirty="0" smtClean="0">
                <a:latin typeface="Arial" panose="020B0604020202020204" pitchFamily="34" charset="0"/>
              </a:rPr>
              <a:t>acompanhamento longitudinal, incluindo </a:t>
            </a:r>
            <a:r>
              <a:rPr lang="pt-BR" sz="2400" dirty="0">
                <a:latin typeface="Arial" panose="020B0604020202020204" pitchFamily="34" charset="0"/>
              </a:rPr>
              <a:t>solicitação </a:t>
            </a:r>
            <a:r>
              <a:rPr lang="pt-BR" sz="2400" dirty="0" smtClean="0">
                <a:latin typeface="Arial" panose="020B0604020202020204" pitchFamily="34" charset="0"/>
              </a:rPr>
              <a:t>exames;  </a:t>
            </a:r>
            <a:endParaRPr lang="pt-BR" sz="2400" dirty="0">
              <a:latin typeface="Arial" panose="020B0604020202020204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</a:rPr>
              <a:t>Controle </a:t>
            </a:r>
            <a:r>
              <a:rPr lang="pt-BR" sz="2400" dirty="0">
                <a:latin typeface="Arial" panose="020B0604020202020204" pitchFamily="34" charset="0"/>
              </a:rPr>
              <a:t>na prescrição de </a:t>
            </a:r>
            <a:r>
              <a:rPr lang="pt-BR" sz="2400" dirty="0" smtClean="0">
                <a:latin typeface="Arial" panose="020B0604020202020204" pitchFamily="34" charset="0"/>
              </a:rPr>
              <a:t>remédios com priorização;</a:t>
            </a:r>
            <a:endParaRPr lang="pt-BR" sz="2400" dirty="0">
              <a:latin typeface="Arial" panose="020B0604020202020204" pitchFamily="34" charset="0"/>
            </a:endParaRPr>
          </a:p>
          <a:p>
            <a:pPr marL="285750" indent="-2857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</a:rPr>
              <a:t>Inclusão </a:t>
            </a:r>
            <a:r>
              <a:rPr lang="pt-BR" sz="2400" dirty="0">
                <a:latin typeface="Arial" panose="020B0604020202020204" pitchFamily="34" charset="0"/>
              </a:rPr>
              <a:t>dos idosos com dificuldades de locomoção e/ou </a:t>
            </a:r>
            <a:r>
              <a:rPr lang="pt-BR" sz="2400" dirty="0" smtClean="0">
                <a:latin typeface="Arial" panose="020B0604020202020204" pitchFamily="34" charset="0"/>
              </a:rPr>
              <a:t>acamados assim como realização </a:t>
            </a:r>
            <a:r>
              <a:rPr lang="pt-BR" sz="2400" dirty="0">
                <a:latin typeface="Arial" panose="020B0604020202020204" pitchFamily="34" charset="0"/>
              </a:rPr>
              <a:t>de atividades de prevenção e promoção da </a:t>
            </a:r>
            <a:r>
              <a:rPr lang="pt-BR" sz="2400" dirty="0" smtClean="0">
                <a:latin typeface="Arial" panose="020B0604020202020204" pitchFamily="34" charset="0"/>
              </a:rPr>
              <a:t>saúde.</a:t>
            </a:r>
            <a:endParaRPr lang="pt-BR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2436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4"/>
          <p:cNvSpPr txBox="1">
            <a:spLocks noChangeArrowheads="1"/>
          </p:cNvSpPr>
          <p:nvPr/>
        </p:nvSpPr>
        <p:spPr bwMode="auto">
          <a:xfrm>
            <a:off x="1662113" y="369887"/>
            <a:ext cx="10367962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sz="2800" b="1" dirty="0">
                <a:solidFill>
                  <a:schemeClr val="tx1"/>
                </a:solidFill>
                <a:latin typeface="Arial" panose="020B0604020202020204" pitchFamily="34" charset="0"/>
              </a:rPr>
              <a:t>REFLEXÃO CRÍTICA SOBRE O PROCESSO PESSOAL DE APRENDIZAGEM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28613" y="1214438"/>
            <a:ext cx="1158716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Uma das coisas mais importantes acontecidas na minha vida foi o programa Mais Médicos para o Brasil, projeto que além de trazer vantagem para a população, deu para mim a possibilidade de inserir-me na saúde pública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brasileira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Interesse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pela origem daqueles identificados como os seus padrões de saúde, das principais doenças e os grupos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vulneráveis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Identificação com o pensamento de que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tratamento de qualidade,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valoriza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 saúde do próximo como a minha própria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Aproveitar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cada espaço da atenção médica para valorizar à pessoa como um ser biopsicossocial e não um indicador cientes de que a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Política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acional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Humanização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do atendimento à saúde nos trouxe uma ampla concepção do serviço médico assistencial, assim como as vantagens e potencialidades de cada elemento que defende um serviço ótimo de saúde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023244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614362" y="1200150"/>
            <a:ext cx="1110138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BRASIL.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Ministério do Planejamento, Orçamento e Gestão.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 Instituto Brasileiro de Geografia e Estatística - IBGE. Pesquisa Nacional por Amostra de Domicílios - PNAD. Brasília, [2010].</a:t>
            </a:r>
            <a:endParaRPr lang="pt-BR" sz="16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6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_______.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Lei nº 8.842, de 4 de janeiro de 1994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Dispõe sobre a política nacional do idoso, cria o Conselho Nacional do Idoso e dá outras providências. Diário Oficial da União, 05 de janeiro 1994</a:t>
            </a:r>
            <a:endParaRPr lang="pt-BR" sz="16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___________Ministério da Saúde. </a:t>
            </a:r>
            <a:r>
              <a:rPr lang="pt-B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Port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nº 2528, de 19 de outubro de 2006. </a:t>
            </a: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Aprova Política de Saúde da Pessoa Idosa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 DOU, PE, Brasília, DF, 20 outubro 2006.</a:t>
            </a:r>
            <a:endParaRPr lang="pt-BR" sz="16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6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__________Lei nº 8842, de 4 janeiro de 1994. Dispõe sobre a política nacional do idoso, cria o CNI e outras providências. DOU, PE, Brasília DF, 05 janeiro 1994).</a:t>
            </a:r>
            <a:endParaRPr lang="pt-BR" sz="16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_________.Ministério da Saúde. Departamento de Informática do SUS. DATASUS. Brasília, 2008.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CAMARANO, Ana Amélia (Org.). Os novos idosos brasileiros: muito além dos 60. Rio de Janeiro: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IPEA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, 2004.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MATOS, D. L.; LIMA-COSTA, M. L. Tendência na utilização de serviços odontológicos entre idosos brasileiros e fatores associados: um estudo baseado na Pesquisa Nacional por Amostra de Domicílios (1998 e 2003).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Caderno de Saúde Pública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, Rio de Janeiro, v. 23, n. 11, p. 2740-2748, nov. 2007.</a:t>
            </a:r>
            <a:endParaRPr lang="pt-BR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1662113" y="369887"/>
            <a:ext cx="103679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sz="2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REFERÊNCIAS</a:t>
            </a:r>
            <a:endParaRPr lang="pt-BR" sz="2800" b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5793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OBRIGADA!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534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146175" y="1017588"/>
            <a:ext cx="10355263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3200" b="1" dirty="0" smtClean="0">
                <a:latin typeface="Arial" charset="0"/>
                <a:cs typeface="Arial" charset="0"/>
              </a:rPr>
              <a:t>UBS: </a:t>
            </a:r>
            <a:r>
              <a:rPr lang="pt-BR" sz="3200" b="1" dirty="0">
                <a:latin typeface="Arial" charset="0"/>
                <a:cs typeface="Arial" charset="0"/>
              </a:rPr>
              <a:t>Recanto dos Buritis </a:t>
            </a:r>
            <a:r>
              <a:rPr lang="pt-BR" sz="3200" b="1" dirty="0" smtClean="0">
                <a:latin typeface="Arial" charset="0"/>
                <a:cs typeface="Arial" charset="0"/>
              </a:rPr>
              <a:t>II.</a:t>
            </a:r>
            <a:endParaRPr lang="pt-BR" b="1" dirty="0" smtClean="0">
              <a:latin typeface="Arial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V</a:t>
            </a:r>
            <a:r>
              <a:rPr lang="pt-BR" sz="2400" dirty="0" smtClean="0">
                <a:latin typeface="Arial" panose="020B0604020202020204" pitchFamily="34" charset="0"/>
              </a:rPr>
              <a:t>inculada </a:t>
            </a:r>
            <a:r>
              <a:rPr lang="pt-BR" sz="2400" dirty="0">
                <a:latin typeface="Arial" panose="020B0604020202020204" pitchFamily="34" charset="0"/>
              </a:rPr>
              <a:t>exclusivamente ao SUS (Sistema Único de Saúde</a:t>
            </a:r>
            <a:r>
              <a:rPr lang="pt-BR" sz="2400" dirty="0" smtClean="0">
                <a:latin typeface="Arial" panose="020B0604020202020204" pitchFamily="34" charset="0"/>
              </a:rPr>
              <a:t>);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latin typeface="Arial" panose="020B0604020202020204" pitchFamily="34" charset="0"/>
              </a:rPr>
              <a:t>População </a:t>
            </a:r>
            <a:r>
              <a:rPr lang="pt-BR" sz="2400" dirty="0">
                <a:latin typeface="Arial" panose="020B0604020202020204" pitchFamily="34" charset="0"/>
              </a:rPr>
              <a:t>da área: 2.800 pessoas;</a:t>
            </a: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latin typeface="Arial" panose="020B0604020202020204" pitchFamily="34" charset="0"/>
              </a:rPr>
              <a:t>Equipe de Saúde conformado por: </a:t>
            </a:r>
            <a:r>
              <a:rPr lang="pt-BR" sz="2400" dirty="0">
                <a:latin typeface="Arial" panose="020B0604020202020204" pitchFamily="34" charset="0"/>
              </a:rPr>
              <a:t>1 médico</a:t>
            </a:r>
            <a:r>
              <a:rPr lang="pt-BR" sz="2400" dirty="0" smtClean="0">
                <a:latin typeface="Arial" panose="020B0604020202020204" pitchFamily="34" charset="0"/>
              </a:rPr>
              <a:t>, 1 cirurgião dentista, </a:t>
            </a:r>
            <a:r>
              <a:rPr lang="pt-BR" sz="2400" dirty="0">
                <a:latin typeface="Arial" panose="020B0604020202020204" pitchFamily="34" charset="0"/>
              </a:rPr>
              <a:t>1 enfermeira, </a:t>
            </a:r>
            <a:r>
              <a:rPr lang="pt-BR" sz="2400" dirty="0" smtClean="0">
                <a:latin typeface="Arial" panose="020B0604020202020204" pitchFamily="34" charset="0"/>
              </a:rPr>
              <a:t>1 </a:t>
            </a:r>
            <a:r>
              <a:rPr lang="pt-BR" sz="2400" dirty="0">
                <a:latin typeface="Arial" panose="020B0604020202020204" pitchFamily="34" charset="0"/>
              </a:rPr>
              <a:t>técnicos de </a:t>
            </a:r>
            <a:r>
              <a:rPr lang="pt-BR" sz="2400" dirty="0" smtClean="0">
                <a:latin typeface="Arial" panose="020B0604020202020204" pitchFamily="34" charset="0"/>
              </a:rPr>
              <a:t>enfermagem</a:t>
            </a:r>
            <a:r>
              <a:rPr lang="pt-BR" sz="2400" dirty="0">
                <a:latin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</a:rPr>
              <a:t>e 9 ACS.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latin typeface="Arial" panose="020B0604020202020204" pitchFamily="34" charset="0"/>
              </a:rPr>
              <a:t>Construção reformada para conforto, maior acessibilidade e qualidade no atendimento aos usuários.</a:t>
            </a:r>
            <a:endParaRPr lang="pt-BR" sz="2400" dirty="0">
              <a:latin typeface="Arial" panose="020B0604020202020204" pitchFamily="34" charset="0"/>
            </a:endParaRPr>
          </a:p>
          <a:p>
            <a:pPr marL="342900" indent="-3429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t-BR" sz="2400" dirty="0">
              <a:cs typeface="Arial" charset="0"/>
            </a:endParaRPr>
          </a:p>
          <a:p>
            <a:pPr eaLnBrk="1" hangingPunct="1">
              <a:defRPr/>
            </a:pPr>
            <a:endParaRPr lang="pt-B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93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27100" y="487363"/>
            <a:ext cx="11014075" cy="6370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b="1" dirty="0">
                <a:latin typeface="Arial" panose="020B0604020202020204" pitchFamily="34" charset="0"/>
              </a:rPr>
              <a:t>SITUAÇÃO ANTES DA INTERVENÇÃO</a:t>
            </a: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Cobertura de 63%;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>
              <a:latin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Baixa adesão dos idosos às atividades da UBS;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>
              <a:latin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Não haviam precedentes deste tipo de intervenção;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>
              <a:latin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Necessidade de proporcionar melhor qualidade de vida à população acima de pessoas de 60  anos ou mais da nossa abrangência. </a:t>
            </a: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>
              <a:latin typeface="Arial" panose="020B0604020202020204" pitchFamily="34" charset="0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08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1663701" y="1071563"/>
            <a:ext cx="943133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</a:rPr>
              <a:t>OBJETIVO GERAL DA INTERVENÇÃO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528763" y="2486025"/>
            <a:ext cx="9301162" cy="16858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Melhorar a atenção à saúde das pessoas com 60 anos ou mais, que estão na área de abrangência da USF Recanto dos Buritis II, em Rio Branco/AC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608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1917700" y="649288"/>
            <a:ext cx="4049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</a:rPr>
              <a:t>METODOLOGIA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572000" y="1485901"/>
            <a:ext cx="7496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 abordagem dos quatro eixos principais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939800" y="2419350"/>
            <a:ext cx="1064736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latin typeface="Arial" pitchFamily="34" charset="0"/>
              </a:rPr>
              <a:t>MONITORAMENTO E AVALIAÇÃO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itchFamily="34" charset="0"/>
              </a:rPr>
              <a:t>Monitorar a cobertura dos idosos da área com acompanhamento na unidade de saúde periodicamente (pelo menos mensalmente). </a:t>
            </a:r>
            <a:endParaRPr lang="pt-BR" sz="2400" dirty="0" smtClean="0">
              <a:latin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lang="pt-BR" sz="2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283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5801" y="420687"/>
            <a:ext cx="11001374" cy="73866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 smtClean="0">
                <a:latin typeface="Arial" panose="020B0604020202020204" pitchFamily="34" charset="0"/>
              </a:rPr>
              <a:t>                   </a:t>
            </a:r>
            <a:r>
              <a:rPr lang="pt-BR" sz="2800" b="1" dirty="0" smtClean="0">
                <a:latin typeface="Arial" panose="020B0604020202020204" pitchFamily="34" charset="0"/>
              </a:rPr>
              <a:t>ORGANIZAÇÃO </a:t>
            </a:r>
            <a:r>
              <a:rPr lang="pt-BR" sz="2800" b="1" dirty="0">
                <a:latin typeface="Arial" panose="020B0604020202020204" pitchFamily="34" charset="0"/>
              </a:rPr>
              <a:t>E GESTÃO DO SERVIÇO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Direcionamento do trabalho dos ACS no cadastro dos idosos;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Pactuar com a equipe o registro das </a:t>
            </a:r>
            <a:r>
              <a:rPr lang="pt-BR" sz="2400" dirty="0" smtClean="0">
                <a:latin typeface="Arial" panose="020B0604020202020204" pitchFamily="34" charset="0"/>
              </a:rPr>
              <a:t>informações;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latin typeface="Arial" panose="020B0604020202020204" pitchFamily="34" charset="0"/>
              </a:rPr>
              <a:t>Definição </a:t>
            </a:r>
            <a:r>
              <a:rPr lang="pt-BR" sz="2400" dirty="0">
                <a:latin typeface="Arial" panose="020B0604020202020204" pitchFamily="34" charset="0"/>
              </a:rPr>
              <a:t>de atribuições de cada membro da equipe para realizar </a:t>
            </a:r>
            <a:r>
              <a:rPr lang="pt-BR" sz="2400" dirty="0" smtClean="0">
                <a:latin typeface="Arial" panose="020B0604020202020204" pitchFamily="34" charset="0"/>
              </a:rPr>
              <a:t>acolhimento</a:t>
            </a:r>
            <a:r>
              <a:rPr lang="pt-BR" sz="2400" dirty="0">
                <a:latin typeface="Arial" panose="020B0604020202020204" pitchFamily="34" charset="0"/>
              </a:rPr>
              <a:t>, cadastros registros, visitas domiciliares, busca ativa, </a:t>
            </a:r>
            <a:r>
              <a:rPr lang="pt-BR" sz="2400" dirty="0" smtClean="0">
                <a:latin typeface="Arial" panose="020B0604020202020204" pitchFamily="34" charset="0"/>
              </a:rPr>
              <a:t>assim como ações </a:t>
            </a:r>
            <a:r>
              <a:rPr lang="pt-BR" sz="2400" dirty="0">
                <a:latin typeface="Arial" panose="020B0604020202020204" pitchFamily="34" charset="0"/>
              </a:rPr>
              <a:t>de educação em </a:t>
            </a:r>
            <a:r>
              <a:rPr lang="pt-BR" sz="2400" dirty="0" smtClean="0">
                <a:latin typeface="Arial" panose="020B0604020202020204" pitchFamily="34" charset="0"/>
              </a:rPr>
              <a:t>saúde; </a:t>
            </a:r>
            <a:r>
              <a:rPr lang="pt-BR" sz="2400" dirty="0">
                <a:latin typeface="Arial" panose="020B0604020202020204" pitchFamily="34" charset="0"/>
              </a:rPr>
              <a:t>	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latin typeface="Arial" panose="020B0604020202020204" pitchFamily="34" charset="0"/>
              </a:rPr>
              <a:t>Garantir agilidade </a:t>
            </a:r>
            <a:r>
              <a:rPr lang="pt-BR" sz="2400" dirty="0">
                <a:latin typeface="Arial" panose="020B0604020202020204" pitchFamily="34" charset="0"/>
              </a:rPr>
              <a:t>para a realização dos exames complementares;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>
                <a:latin typeface="Arial" panose="020B0604020202020204" pitchFamily="34" charset="0"/>
              </a:rPr>
              <a:t>Organizar a agenda para realizar visitas domiciliares a idosos acamados ou com problemas de locomoção;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latin typeface="Arial" panose="020B0604020202020204" pitchFamily="34" charset="0"/>
              </a:rPr>
              <a:t>Organizar </a:t>
            </a:r>
            <a:r>
              <a:rPr lang="pt-BR" sz="2400" dirty="0">
                <a:latin typeface="Arial" panose="020B0604020202020204" pitchFamily="34" charset="0"/>
              </a:rPr>
              <a:t>a equipe a busca os </a:t>
            </a:r>
            <a:r>
              <a:rPr lang="pt-BR" sz="2400" dirty="0" smtClean="0">
                <a:latin typeface="Arial" panose="020B0604020202020204" pitchFamily="34" charset="0"/>
              </a:rPr>
              <a:t>faltosos; </a:t>
            </a:r>
            <a:endParaRPr lang="pt-BR" dirty="0">
              <a:latin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pt-BR" dirty="0">
              <a:latin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pt-BR" dirty="0">
              <a:latin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pt-BR" dirty="0">
              <a:latin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pt-B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203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1037" y="368300"/>
            <a:ext cx="11077576" cy="97872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 smtClean="0">
                <a:latin typeface="Arial" panose="020B0604020202020204" pitchFamily="34" charset="0"/>
              </a:rPr>
              <a:t>                   </a:t>
            </a:r>
            <a:r>
              <a:rPr lang="pt-BR" sz="2800" b="1" dirty="0" smtClean="0">
                <a:latin typeface="Arial" panose="020B0604020202020204" pitchFamily="34" charset="0"/>
              </a:rPr>
              <a:t>ENGAJAMENTO </a:t>
            </a:r>
            <a:r>
              <a:rPr lang="pt-BR" sz="2800" b="1" dirty="0">
                <a:latin typeface="Arial" panose="020B0604020202020204" pitchFamily="34" charset="0"/>
              </a:rPr>
              <a:t>PÚBLICO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dirty="0">
                <a:latin typeface="Arial" panose="020B0604020202020204" pitchFamily="34" charset="0"/>
              </a:rPr>
              <a:t> </a:t>
            </a:r>
            <a:r>
              <a:rPr lang="pt-BR" sz="2400" dirty="0" smtClean="0">
                <a:latin typeface="Arial" panose="020B0604020202020204" pitchFamily="34" charset="0"/>
              </a:rPr>
              <a:t>Esclarecer </a:t>
            </a:r>
            <a:r>
              <a:rPr lang="pt-BR" sz="2400" dirty="0">
                <a:latin typeface="Arial" panose="020B0604020202020204" pitchFamily="34" charset="0"/>
              </a:rPr>
              <a:t>a comunidade sobre a importância dos idosos realizarem acompanhamento periódico e sobre as facilidades de </a:t>
            </a:r>
            <a:r>
              <a:rPr lang="pt-BR" sz="2400" dirty="0" smtClean="0">
                <a:latin typeface="Arial" panose="020B0604020202020204" pitchFamily="34" charset="0"/>
              </a:rPr>
              <a:t>realizá-lo;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latin typeface="Arial" panose="020B0604020202020204" pitchFamily="34" charset="0"/>
              </a:rPr>
              <a:t> </a:t>
            </a:r>
            <a:r>
              <a:rPr lang="pt-BR" sz="2400" dirty="0">
                <a:latin typeface="Arial" panose="020B0604020202020204" pitchFamily="34" charset="0"/>
              </a:rPr>
              <a:t>Informar a comunidade sobre a existência do Programa de Atenção ao </a:t>
            </a:r>
            <a:r>
              <a:rPr lang="pt-BR" sz="2400" dirty="0" smtClean="0">
                <a:latin typeface="Arial" panose="020B0604020202020204" pitchFamily="34" charset="0"/>
              </a:rPr>
              <a:t>Idoso; 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latin typeface="Arial" panose="020B0604020202020204" pitchFamily="34" charset="0"/>
              </a:rPr>
              <a:t>Orientar </a:t>
            </a:r>
            <a:r>
              <a:rPr lang="pt-BR" sz="2400" dirty="0">
                <a:latin typeface="Arial" panose="020B0604020202020204" pitchFamily="34" charset="0"/>
              </a:rPr>
              <a:t>os pacientes e a comunidade quanto aos riscos de doenças cardiovasculares e neurológicas decorrentes destas doenças e sobre a importância de ter os pés, pulsos e sensibilidade de extremidades avaliadas </a:t>
            </a:r>
            <a:r>
              <a:rPr lang="pt-BR" sz="2400" dirty="0" smtClean="0">
                <a:latin typeface="Arial" panose="020B0604020202020204" pitchFamily="34" charset="0"/>
              </a:rPr>
              <a:t>periodicamente;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latin typeface="Arial" panose="020B0604020202020204" pitchFamily="34" charset="0"/>
              </a:rPr>
              <a:t>Informar </a:t>
            </a:r>
            <a:r>
              <a:rPr lang="pt-BR" sz="2400" dirty="0">
                <a:latin typeface="Arial" panose="020B0604020202020204" pitchFamily="34" charset="0"/>
              </a:rPr>
              <a:t>a comunidade sobre a importância de realização das </a:t>
            </a:r>
            <a:r>
              <a:rPr lang="pt-BR" sz="2400" dirty="0" smtClean="0">
                <a:latin typeface="Arial" panose="020B0604020202020204" pitchFamily="34" charset="0"/>
              </a:rPr>
              <a:t>consultas;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t-BR" sz="2400" dirty="0" smtClean="0">
                <a:latin typeface="Arial" panose="020B0604020202020204" pitchFamily="34" charset="0"/>
              </a:rPr>
              <a:t>Esclarecer </a:t>
            </a:r>
            <a:r>
              <a:rPr lang="pt-BR" sz="2400" dirty="0">
                <a:latin typeface="Arial" panose="020B0604020202020204" pitchFamily="34" charset="0"/>
              </a:rPr>
              <a:t>os idosos e a comunidade sobre a periodicidade preconizada para a realização das </a:t>
            </a:r>
            <a:r>
              <a:rPr lang="pt-BR" sz="2400" dirty="0" smtClean="0">
                <a:latin typeface="Arial" panose="020B0604020202020204" pitchFamily="34" charset="0"/>
              </a:rPr>
              <a:t>consultas</a:t>
            </a:r>
            <a:endParaRPr lang="pt-BR" sz="2400" dirty="0">
              <a:latin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pt-BR" dirty="0">
              <a:latin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endParaRPr lang="pt-BR" dirty="0">
              <a:latin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pt-BR" sz="1200" dirty="0">
              <a:latin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pt-BR" sz="1400" dirty="0">
              <a:latin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pt-BR" sz="1400" dirty="0">
              <a:latin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pt-BR" sz="1400" dirty="0">
              <a:latin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pt-BR" sz="1400" dirty="0">
              <a:latin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pt-BR" dirty="0">
              <a:latin typeface="Arial" panose="020B0604020202020204" pitchFamily="34" charset="0"/>
            </a:endParaRPr>
          </a:p>
          <a:p>
            <a:pPr marL="342900" indent="-342900"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pt-BR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pt-B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498497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</TotalTime>
  <Words>1951</Words>
  <Application>Microsoft Office PowerPoint</Application>
  <PresentationFormat>Widescreen</PresentationFormat>
  <Paragraphs>195</Paragraphs>
  <Slides>36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36</vt:i4>
      </vt:variant>
    </vt:vector>
  </HeadingPairs>
  <TitlesOfParts>
    <vt:vector size="42" baseType="lpstr">
      <vt:lpstr>Arial</vt:lpstr>
      <vt:lpstr>Calibri</vt:lpstr>
      <vt:lpstr>Century Gothic</vt:lpstr>
      <vt:lpstr>Wingdings</vt:lpstr>
      <vt:lpstr>Wingdings 3</vt:lpstr>
      <vt:lpstr>Cacho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PARTICULAR</dc:creator>
  <cp:lastModifiedBy>PARTICULAR</cp:lastModifiedBy>
  <cp:revision>16</cp:revision>
  <dcterms:created xsi:type="dcterms:W3CDTF">2015-08-10T23:54:46Z</dcterms:created>
  <dcterms:modified xsi:type="dcterms:W3CDTF">2015-08-11T21:54:01Z</dcterms:modified>
</cp:coreProperties>
</file>