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17" r:id="rId5"/>
    <p:sldId id="259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18" r:id="rId31"/>
    <p:sldId id="302" r:id="rId32"/>
    <p:sldId id="305" r:id="rId33"/>
    <p:sldId id="314" r:id="rId34"/>
    <p:sldId id="315" r:id="rId35"/>
    <p:sldId id="316" r:id="rId36"/>
    <p:sldId id="260" r:id="rId37"/>
    <p:sldId id="261" r:id="rId38"/>
    <p:sldId id="26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uerp&#233;rio%20Atual%20(2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Sa&#250;de%20Bucal%20Pr&#233;-natal%20Atual%20(1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Sa&#250;de%20Bucal%20Pr&#233;-natal%20Atual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e\Documents\P&#243;s%20UFPel\Coleta%20de%20dados%20Pre-Natal%20Atu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95"/>
          <c:y val="0.25448117747948146"/>
          <c:w val="0.84677502714590813"/>
          <c:h val="0.63441082273053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0.22580645161290372</c:v>
                </c:pt>
                <c:pt idx="1">
                  <c:v>0.48387096774193816</c:v>
                </c:pt>
                <c:pt idx="2">
                  <c:v>0.64516129032258462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011776"/>
        <c:axId val="197012560"/>
      </c:barChart>
      <c:catAx>
        <c:axId val="19701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012560"/>
        <c:crosses val="autoZero"/>
        <c:auto val="1"/>
        <c:lblAlgn val="ctr"/>
        <c:lblOffset val="100"/>
        <c:noMultiLvlLbl val="0"/>
      </c:catAx>
      <c:valAx>
        <c:axId val="1970125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0117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88"/>
          <c:y val="0.28169014084507044"/>
          <c:w val="0.84677502714590813"/>
          <c:h val="0.6056338028169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0.14285714285714393</c:v>
                </c:pt>
                <c:pt idx="1">
                  <c:v>0.26666666666666738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08160"/>
        <c:axId val="200814824"/>
      </c:barChart>
      <c:catAx>
        <c:axId val="2008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4824"/>
        <c:crosses val="autoZero"/>
        <c:auto val="1"/>
        <c:lblAlgn val="ctr"/>
        <c:lblOffset val="100"/>
        <c:noMultiLvlLbl val="0"/>
      </c:catAx>
      <c:valAx>
        <c:axId val="200814824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081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507958806033768"/>
          <c:y val="0.28268600010697348"/>
          <c:w val="0.84920799465214769"/>
          <c:h val="0.60424132522865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Indicadores!$D$60:$F$60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Indicadores!$D$61:$F$61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13256"/>
        <c:axId val="200812080"/>
      </c:barChart>
      <c:catAx>
        <c:axId val="200813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2080"/>
        <c:crosses val="autoZero"/>
        <c:auto val="1"/>
        <c:lblAlgn val="ctr"/>
        <c:lblOffset val="100"/>
        <c:noMultiLvlLbl val="0"/>
      </c:catAx>
      <c:valAx>
        <c:axId val="200812080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32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64717534464468"/>
          <c:y val="0.28832168168639138"/>
          <c:w val="0.84584262273650013"/>
          <c:h val="0.59489157107445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0.85714285714285765</c:v>
                </c:pt>
                <c:pt idx="1">
                  <c:v>0.73333333333333361</c:v>
                </c:pt>
                <c:pt idx="2">
                  <c:v>0.95000000000000062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08552"/>
        <c:axId val="200808944"/>
      </c:barChart>
      <c:catAx>
        <c:axId val="200808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08944"/>
        <c:crosses val="autoZero"/>
        <c:auto val="1"/>
        <c:lblAlgn val="ctr"/>
        <c:lblOffset val="100"/>
        <c:noMultiLvlLbl val="0"/>
      </c:catAx>
      <c:valAx>
        <c:axId val="200808944"/>
        <c:scaling>
          <c:orientation val="minMax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08552"/>
        <c:crosses val="autoZero"/>
        <c:crossBetween val="between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64717534464468"/>
          <c:y val="0.27203166917979682"/>
          <c:w val="0.84584262273650013"/>
          <c:h val="0.60919768168433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Indicadores!$D$72:$F$72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10512"/>
        <c:axId val="200810904"/>
      </c:barChart>
      <c:catAx>
        <c:axId val="20081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0904"/>
        <c:crosses val="autoZero"/>
        <c:auto val="1"/>
        <c:lblAlgn val="ctr"/>
        <c:lblOffset val="100"/>
        <c:noMultiLvlLbl val="0"/>
      </c:catAx>
      <c:valAx>
        <c:axId val="200810904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05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7668037588079153"/>
          <c:w val="0.84426229508196338"/>
          <c:h val="0.60079167334114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Indicadores!$C$78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Indicadores!$D$77:$F$77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Indicadores!$D$78:$F$78</c:f>
              <c:numCache>
                <c:formatCode>0.0%</c:formatCode>
                <c:ptCount val="3"/>
                <c:pt idx="0">
                  <c:v>1</c:v>
                </c:pt>
                <c:pt idx="1">
                  <c:v>0.8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15216"/>
        <c:axId val="200811296"/>
      </c:barChart>
      <c:catAx>
        <c:axId val="20081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1296"/>
        <c:crosses val="autoZero"/>
        <c:auto val="1"/>
        <c:lblAlgn val="ctr"/>
        <c:lblOffset val="100"/>
        <c:noMultiLvlLbl val="0"/>
      </c:catAx>
      <c:valAx>
        <c:axId val="200811296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52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8169014084507044"/>
          <c:w val="0.84426229508196338"/>
          <c:h val="0.6056338028169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Indicadores!$D$83:$F$83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Indicadores!$D$84:$F$84</c:f>
              <c:numCache>
                <c:formatCode>0.0%</c:formatCode>
                <c:ptCount val="3"/>
                <c:pt idx="0">
                  <c:v>0.57142857142857495</c:v>
                </c:pt>
                <c:pt idx="1">
                  <c:v>0.8</c:v>
                </c:pt>
                <c:pt idx="2">
                  <c:v>0.85000000000000064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14432"/>
        <c:axId val="200812864"/>
      </c:barChart>
      <c:catAx>
        <c:axId val="20081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2864"/>
        <c:crosses val="autoZero"/>
        <c:auto val="1"/>
        <c:lblAlgn val="ctr"/>
        <c:lblOffset val="100"/>
        <c:noMultiLvlLbl val="0"/>
      </c:catAx>
      <c:valAx>
        <c:axId val="200812864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44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30038022813688425"/>
          <c:w val="0.84426229508196315"/>
          <c:h val="0.57794676806083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Indicadores!$D$88:$F$88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Indicadores!$D$89:$F$89</c:f>
              <c:numCache>
                <c:formatCode>0.0%</c:formatCode>
                <c:ptCount val="3"/>
                <c:pt idx="0">
                  <c:v>0.42857142857142855</c:v>
                </c:pt>
                <c:pt idx="1">
                  <c:v>0.53333333333333333</c:v>
                </c:pt>
                <c:pt idx="2">
                  <c:v>0.65000000000000313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99504"/>
        <c:axId val="255697544"/>
      </c:barChart>
      <c:catAx>
        <c:axId val="25569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7544"/>
        <c:crosses val="autoZero"/>
        <c:auto val="1"/>
        <c:lblAlgn val="ctr"/>
        <c:lblOffset val="100"/>
        <c:noMultiLvlLbl val="0"/>
      </c:catAx>
      <c:valAx>
        <c:axId val="255697544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9504"/>
        <c:crosses val="autoZero"/>
        <c:crossBetween val="between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139942089325509"/>
          <c:y val="0.26245889752079282"/>
          <c:w val="0.84156547703968365"/>
          <c:h val="0.63123025986013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Indicadores!$D$93:$F$93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Indicadores!$D$94:$F$94</c:f>
              <c:numCache>
                <c:formatCode>0.0%</c:formatCode>
                <c:ptCount val="3"/>
                <c:pt idx="0">
                  <c:v>0.14285714285714393</c:v>
                </c:pt>
                <c:pt idx="1">
                  <c:v>6.666666666666668E-2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95192"/>
        <c:axId val="255695584"/>
      </c:barChart>
      <c:catAx>
        <c:axId val="25569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5584"/>
        <c:crosses val="autoZero"/>
        <c:auto val="1"/>
        <c:lblAlgn val="ctr"/>
        <c:lblOffset val="100"/>
        <c:noMultiLvlLbl val="0"/>
      </c:catAx>
      <c:valAx>
        <c:axId val="255695584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51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485159619778336"/>
          <c:y val="0.26689189189189327"/>
          <c:w val="0.84950577187671317"/>
          <c:h val="0.62500000000000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Indicadores!$D$98:$F$98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Indicadores!$D$99:$F$99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93232"/>
        <c:axId val="255698328"/>
      </c:barChart>
      <c:catAx>
        <c:axId val="25569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8328"/>
        <c:crossesAt val="0"/>
        <c:auto val="1"/>
        <c:lblAlgn val="ctr"/>
        <c:lblOffset val="100"/>
        <c:noMultiLvlLbl val="0"/>
      </c:catAx>
      <c:valAx>
        <c:axId val="255698328"/>
        <c:scaling>
          <c:orientation val="minMax"/>
          <c:max val="1"/>
          <c:min val="0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32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394891944990145"/>
          <c:y val="0.32128640062751407"/>
          <c:w val="0.8506876227897876"/>
          <c:h val="0.55020296107461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e puérperas com orientação sobre higiene bucal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Indicadores!$D$103:$F$103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Indicadores!$D$104:$F$104</c:f>
              <c:numCache>
                <c:formatCode>0.0%</c:formatCode>
                <c:ptCount val="3"/>
                <c:pt idx="0">
                  <c:v>0.28571428571428764</c:v>
                </c:pt>
                <c:pt idx="1">
                  <c:v>0.73333333333333361</c:v>
                </c:pt>
                <c:pt idx="2">
                  <c:v>0.85000000000000064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98720"/>
        <c:axId val="255693624"/>
      </c:barChart>
      <c:catAx>
        <c:axId val="2556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3624"/>
        <c:crosses val="autoZero"/>
        <c:auto val="1"/>
        <c:lblAlgn val="ctr"/>
        <c:lblOffset val="100"/>
        <c:noMultiLvlLbl val="0"/>
      </c:catAx>
      <c:valAx>
        <c:axId val="255693624"/>
        <c:scaling>
          <c:orientation val="minMax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8720"/>
        <c:crosses val="autoZero"/>
        <c:crossBetween val="between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88"/>
          <c:y val="0.28268600010697348"/>
          <c:w val="0.84677502714590813"/>
          <c:h val="0.60424132522865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0.85714285714285765</c:v>
                </c:pt>
                <c:pt idx="1">
                  <c:v>0.8666666666666667</c:v>
                </c:pt>
                <c:pt idx="2">
                  <c:v>0.95000000000000062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015696"/>
        <c:axId val="200549520"/>
      </c:barChart>
      <c:catAx>
        <c:axId val="19701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49520"/>
        <c:crossesAt val="0"/>
        <c:auto val="1"/>
        <c:lblAlgn val="ctr"/>
        <c:lblOffset val="100"/>
        <c:noMultiLvlLbl val="0"/>
      </c:catAx>
      <c:valAx>
        <c:axId val="200549520"/>
        <c:scaling>
          <c:orientation val="minMax"/>
          <c:max val="1"/>
          <c:min val="0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701569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</a:rPr>
              <a:t>Proporção de puérperas com consulta até 42 dias após o parto.     </a:t>
            </a:r>
          </a:p>
        </c:rich>
      </c:tx>
      <c:overlay val="1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</c:spPr>
          </c:dPt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99896"/>
        <c:axId val="255694800"/>
      </c:barChart>
      <c:catAx>
        <c:axId val="255699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240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694800"/>
        <c:crosses val="autoZero"/>
        <c:auto val="1"/>
        <c:lblAlgn val="ctr"/>
        <c:lblOffset val="100"/>
        <c:noMultiLvlLbl val="1"/>
      </c:catAx>
      <c:valAx>
        <c:axId val="255694800"/>
        <c:scaling>
          <c:orientation val="minMax"/>
          <c:max val="1"/>
        </c:scaling>
        <c:delete val="0"/>
        <c:axPos val="l"/>
        <c:majorGridlines>
          <c:spPr>
            <a:ln w="3240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240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699896"/>
        <c:crossesAt val="0"/>
        <c:crossBetween val="between"/>
        <c:majorUnit val="0.2"/>
      </c:valAx>
      <c:spPr>
        <a:solidFill>
          <a:srgbClr val="FFFFFF"/>
        </a:solidFill>
        <a:ln w="25560">
          <a:noFill/>
        </a:ln>
        <a:effectLst/>
      </c:spPr>
    </c:plotArea>
    <c:plotVisOnly val="1"/>
    <c:dispBlanksAs val="zero"/>
    <c:showDLblsOverMax val="1"/>
  </c:chart>
  <c:spPr>
    <a:solidFill>
      <a:srgbClr val="FFFFFF"/>
    </a:solidFill>
    <a:ln w="3240" cap="rnd" cmpd="sng" algn="ctr">
      <a:solidFill>
        <a:srgbClr val="808080"/>
      </a:solidFill>
      <a:prstDash val="solid"/>
      <a:miter lim="800000"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601"/>
          <c:y val="0.28673935490645619"/>
          <c:w val="0.8467750271459088"/>
          <c:h val="0.5985684033672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com primeira consulta odontológica programática.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9.6774193548387247E-2</c:v>
                </c:pt>
                <c:pt idx="1">
                  <c:v>9.6774193548387247E-2</c:v>
                </c:pt>
                <c:pt idx="2">
                  <c:v>0.29032258064516325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94408"/>
        <c:axId val="255696760"/>
      </c:barChart>
      <c:catAx>
        <c:axId val="255694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6760"/>
        <c:crosses val="autoZero"/>
        <c:auto val="1"/>
        <c:lblAlgn val="ctr"/>
        <c:lblOffset val="100"/>
        <c:noMultiLvlLbl val="0"/>
      </c:catAx>
      <c:valAx>
        <c:axId val="255696760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4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601"/>
          <c:y val="0.35036558787207372"/>
          <c:w val="0.8467750271459088"/>
          <c:h val="0.53284766488877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primeira consulta odontológica programática  com tratamento odontológico concluído. 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92840"/>
        <c:axId val="255881680"/>
      </c:barChart>
      <c:catAx>
        <c:axId val="25569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881680"/>
        <c:crosses val="autoZero"/>
        <c:auto val="1"/>
        <c:lblAlgn val="ctr"/>
        <c:lblOffset val="100"/>
        <c:noMultiLvlLbl val="0"/>
      </c:catAx>
      <c:valAx>
        <c:axId val="255881680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6928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485159619778336"/>
          <c:y val="0.28417266187050616"/>
          <c:w val="0.84950577187671317"/>
          <c:h val="0.60071942446043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0.28571428571428764</c:v>
                </c:pt>
                <c:pt idx="1">
                  <c:v>0.66666666666666663</c:v>
                </c:pt>
                <c:pt idx="2">
                  <c:v>0.65000000000000313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53440"/>
        <c:axId val="200551872"/>
      </c:barChart>
      <c:catAx>
        <c:axId val="20055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51872"/>
        <c:crosses val="autoZero"/>
        <c:auto val="1"/>
        <c:lblAlgn val="ctr"/>
        <c:lblOffset val="100"/>
        <c:noMultiLvlLbl val="0"/>
      </c:catAx>
      <c:valAx>
        <c:axId val="200551872"/>
        <c:scaling>
          <c:orientation val="minMax"/>
          <c:max val="1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534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88"/>
          <c:y val="0.28832168168639138"/>
          <c:w val="0.84677502714590813"/>
          <c:h val="0.59489157107445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0.71428571428571463</c:v>
                </c:pt>
                <c:pt idx="1">
                  <c:v>0.8</c:v>
                </c:pt>
                <c:pt idx="2">
                  <c:v>0.85000000000000064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52264"/>
        <c:axId val="200553048"/>
      </c:barChart>
      <c:catAx>
        <c:axId val="200552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53048"/>
        <c:crossesAt val="0"/>
        <c:auto val="1"/>
        <c:lblAlgn val="ctr"/>
        <c:lblOffset val="100"/>
        <c:noMultiLvlLbl val="0"/>
      </c:catAx>
      <c:valAx>
        <c:axId val="200553048"/>
        <c:scaling>
          <c:orientation val="minMax"/>
          <c:min val="0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522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88"/>
          <c:y val="0.2730375426621145"/>
          <c:w val="0.84677502714590813"/>
          <c:h val="0.61774744027304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exames laboratoriais de acordo com o protocolo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Indicadores!$D$27:$F$27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Indicadores!$D$28:$F$28</c:f>
              <c:numCache>
                <c:formatCode>0.0%</c:formatCode>
                <c:ptCount val="3"/>
                <c:pt idx="0">
                  <c:v>1</c:v>
                </c:pt>
                <c:pt idx="1">
                  <c:v>0.93333333333333335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53832"/>
        <c:axId val="200554224"/>
      </c:barChart>
      <c:catAx>
        <c:axId val="200553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54224"/>
        <c:crossesAt val="0"/>
        <c:auto val="1"/>
        <c:lblAlgn val="ctr"/>
        <c:lblOffset val="100"/>
        <c:noMultiLvlLbl val="0"/>
      </c:catAx>
      <c:valAx>
        <c:axId val="200554224"/>
        <c:scaling>
          <c:orientation val="minMax"/>
          <c:max val="1"/>
          <c:min val="0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538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88"/>
          <c:y val="0.29151344037102234"/>
          <c:w val="0.84677502714590813"/>
          <c:h val="0.5904069678400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1</c:v>
                </c:pt>
                <c:pt idx="1">
                  <c:v>0.8666666666666667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47168"/>
        <c:axId val="200550304"/>
      </c:barChart>
      <c:catAx>
        <c:axId val="20054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50304"/>
        <c:crossesAt val="0"/>
        <c:auto val="1"/>
        <c:lblAlgn val="ctr"/>
        <c:lblOffset val="100"/>
        <c:noMultiLvlLbl val="0"/>
      </c:catAx>
      <c:valAx>
        <c:axId val="200550304"/>
        <c:scaling>
          <c:orientation val="minMax"/>
          <c:max val="1"/>
          <c:min val="0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471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88"/>
          <c:y val="0.29699248120300964"/>
          <c:w val="0.84677502714590813"/>
          <c:h val="0.58270676691728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0.28571428571428764</c:v>
                </c:pt>
                <c:pt idx="1">
                  <c:v>0.60000000000000064</c:v>
                </c:pt>
                <c:pt idx="2">
                  <c:v>0.95000000000000062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47952"/>
        <c:axId val="200548344"/>
      </c:barChart>
      <c:catAx>
        <c:axId val="20054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48344"/>
        <c:crosses val="autoZero"/>
        <c:auto val="1"/>
        <c:lblAlgn val="ctr"/>
        <c:lblOffset val="100"/>
        <c:noMultiLvlLbl val="0"/>
      </c:catAx>
      <c:valAx>
        <c:axId val="200548344"/>
        <c:scaling>
          <c:orientation val="minMax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47952"/>
        <c:crosses val="autoZero"/>
        <c:crossBetween val="between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16293279022409"/>
          <c:y val="0.29411764705882382"/>
          <c:w val="0.84317718940936859"/>
          <c:h val="0.58823529411764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0.28571428571428764</c:v>
                </c:pt>
                <c:pt idx="1">
                  <c:v>0.60000000000000064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49128"/>
        <c:axId val="200550696"/>
      </c:barChart>
      <c:catAx>
        <c:axId val="20054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50696"/>
        <c:crosses val="autoZero"/>
        <c:auto val="1"/>
        <c:lblAlgn val="ctr"/>
        <c:lblOffset val="100"/>
        <c:noMultiLvlLbl val="0"/>
      </c:catAx>
      <c:valAx>
        <c:axId val="200550696"/>
        <c:scaling>
          <c:orientation val="minMax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549128"/>
        <c:crosses val="autoZero"/>
        <c:crossBetween val="between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16293279022409"/>
          <c:y val="0.29411764705882382"/>
          <c:w val="0.84317718940936859"/>
          <c:h val="0.58823529411764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Indicadores!$D$50:$F$50</c:f>
              <c:numCache>
                <c:formatCode>0.0%</c:formatCode>
                <c:ptCount val="3"/>
                <c:pt idx="0">
                  <c:v>1</c:v>
                </c:pt>
                <c:pt idx="1">
                  <c:v>0.8666666666666667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07768"/>
        <c:axId val="200810120"/>
      </c:barChart>
      <c:catAx>
        <c:axId val="200807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10120"/>
        <c:crossesAt val="0"/>
        <c:auto val="1"/>
        <c:lblAlgn val="ctr"/>
        <c:lblOffset val="100"/>
        <c:noMultiLvlLbl val="0"/>
      </c:catAx>
      <c:valAx>
        <c:axId val="200810120"/>
        <c:scaling>
          <c:orientation val="minMax"/>
          <c:max val="1"/>
          <c:min val="0"/>
        </c:scaling>
        <c:delete val="0"/>
        <c:axPos val="l"/>
        <c:majorGridlines>
          <c:spPr>
            <a:ln w="3175" cap="rnd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80776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016" y="700422"/>
            <a:ext cx="10097037" cy="1646302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Qualificação da Atenção no Pré-Natal e Puerpério </a:t>
            </a:r>
            <a:r>
              <a:rPr lang="pt-BR" sz="2800" b="1" dirty="0" smtClean="0">
                <a:solidFill>
                  <a:schemeClr val="tx1"/>
                </a:solidFill>
              </a:rPr>
              <a:t>na  </a:t>
            </a:r>
            <a:r>
              <a:rPr lang="pt-BR" sz="2800" b="1" dirty="0">
                <a:solidFill>
                  <a:schemeClr val="tx1"/>
                </a:solidFill>
              </a:rPr>
              <a:t>ESF Conceição, Bento Gonçalves/RS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2994" y="5761101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sz="2800" dirty="0" err="1" smtClean="0">
                <a:solidFill>
                  <a:schemeClr val="accent1">
                    <a:lumMod val="50000"/>
                  </a:schemeClr>
                </a:solidFill>
              </a:rPr>
              <a:t>Enfª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 Renata </a:t>
            </a:r>
            <a:r>
              <a:rPr lang="pt-BR" sz="2800" dirty="0" err="1" smtClean="0">
                <a:solidFill>
                  <a:schemeClr val="accent1">
                    <a:lumMod val="50000"/>
                  </a:schemeClr>
                </a:solidFill>
              </a:rPr>
              <a:t>Ucha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 Teixeira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womanthouartgod.com/images/Earth%2BM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25" y="1891997"/>
            <a:ext cx="4932218" cy="386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5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846688" y="541755"/>
            <a:ext cx="782177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kern="150" dirty="0" smtClean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Objetivo 1 </a:t>
            </a:r>
            <a:r>
              <a:rPr lang="pt-BR" sz="2400" kern="150" dirty="0" smtClean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Ampliar a cobertura do pré-natal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kern="150" dirty="0" smtClean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Meta </a:t>
            </a:r>
            <a:r>
              <a:rPr lang="pt-BR" sz="2400" b="1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1.1:</a:t>
            </a:r>
            <a:r>
              <a:rPr lang="pt-BR" sz="2400" kern="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Alcançar 100% de cobertura das gestantes </a:t>
            </a:r>
            <a:r>
              <a:rPr lang="pt-BR" sz="2400" kern="150" dirty="0">
                <a:solidFill>
                  <a:srgbClr val="000000"/>
                </a:solidFill>
                <a:latin typeface="Arial" panose="020B0604020202020204" pitchFamily="34" charset="0"/>
                <a:ea typeface="Mangal" panose="02040503050203030202" pitchFamily="18" charset="0"/>
                <a:cs typeface="Mangal" panose="02040503050203030202" pitchFamily="18" charset="0"/>
              </a:rPr>
              <a:t>cadastradas no Programa de Pré-natal da unidade de saúde.</a:t>
            </a:r>
            <a:endParaRPr lang="pt-BR" sz="2400" kern="150" dirty="0"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852850"/>
              </p:ext>
            </p:extLst>
          </p:nvPr>
        </p:nvGraphicFramePr>
        <p:xfrm>
          <a:off x="1081825" y="3605803"/>
          <a:ext cx="7405352" cy="287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32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</a:rPr>
              <a:t>Objetivo 2 </a:t>
            </a:r>
            <a:r>
              <a:rPr lang="pt-BR" sz="2400" dirty="0" smtClean="0">
                <a:solidFill>
                  <a:schemeClr val="tx1"/>
                </a:solidFill>
              </a:rPr>
              <a:t>Melhorar a qualidade da atenção ao pré-natal na ESF Conceição</a:t>
            </a: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Meta </a:t>
            </a:r>
            <a:r>
              <a:rPr lang="pt-BR" sz="2400" b="1" dirty="0">
                <a:solidFill>
                  <a:schemeClr val="tx1"/>
                </a:solidFill>
              </a:rPr>
              <a:t>2.1: </a:t>
            </a:r>
            <a:r>
              <a:rPr lang="pt-BR" sz="2400" dirty="0">
                <a:solidFill>
                  <a:schemeClr val="tx1"/>
                </a:solidFill>
              </a:rPr>
              <a:t>Garantir a 100% das gestantes o ingresso no Programa de Pré-Natal  no primeiro trimestre de gestação.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Indicador: Proporção das gestantes captadas no 1º trimestre.</a:t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9096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93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752" y="738979"/>
            <a:ext cx="9187102" cy="13208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Meta 2.2:</a:t>
            </a:r>
            <a:r>
              <a:rPr lang="pt-BR" sz="2400" dirty="0">
                <a:solidFill>
                  <a:schemeClr val="tx1"/>
                </a:solidFill>
              </a:rPr>
              <a:t>Realizar pelo menos um exame ginecológico por trimestre em 100% das gestantes.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90756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741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704065"/>
            <a:ext cx="8788638" cy="2066144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Meta 2.3:</a:t>
            </a:r>
            <a:r>
              <a:rPr lang="pt-BR" sz="2400" dirty="0">
                <a:solidFill>
                  <a:schemeClr val="tx1"/>
                </a:solidFill>
              </a:rPr>
              <a:t>Garantir a 100% das gestantes pelo menos um exame das mamas durante o pré-natal.</a:t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97054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81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96272"/>
            <a:ext cx="9187102" cy="13208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Meta 2.4:</a:t>
            </a:r>
            <a:r>
              <a:rPr lang="pt-BR" sz="2400" dirty="0">
                <a:solidFill>
                  <a:schemeClr val="tx1"/>
                </a:solidFill>
              </a:rPr>
              <a:t> Garantir a 100% das gestantes a solicitação de exames laboratoriais conforme o </a:t>
            </a:r>
            <a:r>
              <a:rPr lang="pt-BR" sz="2400" dirty="0" smtClean="0">
                <a:solidFill>
                  <a:schemeClr val="tx1"/>
                </a:solidFill>
              </a:rPr>
              <a:t>protocolo.</a:t>
            </a: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818916"/>
              </p:ext>
            </p:extLst>
          </p:nvPr>
        </p:nvGraphicFramePr>
        <p:xfrm>
          <a:off x="677863" y="2443163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27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841629"/>
            <a:ext cx="9768993" cy="1518276"/>
          </a:xfrm>
        </p:spPr>
        <p:txBody>
          <a:bodyPr>
            <a:normAutofit fontScale="90000"/>
          </a:bodyPr>
          <a:lstStyle/>
          <a:p>
            <a:r>
              <a:rPr lang="pt-BR" sz="2700" b="1" dirty="0">
                <a:solidFill>
                  <a:schemeClr val="tx1"/>
                </a:solidFill>
              </a:rPr>
              <a:t>Meta 2.5:</a:t>
            </a:r>
            <a:r>
              <a:rPr lang="pt-BR" sz="2700" dirty="0">
                <a:solidFill>
                  <a:schemeClr val="tx1"/>
                </a:solidFill>
              </a:rPr>
              <a:t>Garantir a 100% das gestantes a prescrição de sulfato ferroso e ácido fólico conforme protocolo.</a:t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26938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02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85146"/>
            <a:ext cx="8596668" cy="1544034"/>
          </a:xfrm>
        </p:spPr>
        <p:txBody>
          <a:bodyPr>
            <a:normAutofit fontScale="90000"/>
          </a:bodyPr>
          <a:lstStyle/>
          <a:p>
            <a:r>
              <a:rPr lang="pt-BR" sz="2700" b="1" dirty="0">
                <a:solidFill>
                  <a:schemeClr val="tx1"/>
                </a:solidFill>
              </a:rPr>
              <a:t>Meta 2.6:</a:t>
            </a:r>
            <a:r>
              <a:rPr lang="pt-BR" sz="2700" dirty="0">
                <a:solidFill>
                  <a:schemeClr val="tx1"/>
                </a:solidFill>
              </a:rPr>
              <a:t>Garantir que 100% das gestantes estejam com o esquema vacinal da vacina antitetânica em dia.</a:t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67957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75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625" y="874219"/>
            <a:ext cx="8596668" cy="1582670"/>
          </a:xfrm>
        </p:spPr>
        <p:txBody>
          <a:bodyPr>
            <a:normAutofit fontScale="90000"/>
          </a:bodyPr>
          <a:lstStyle/>
          <a:p>
            <a:r>
              <a:rPr lang="pt-BR" sz="2700" b="1" dirty="0">
                <a:solidFill>
                  <a:schemeClr val="tx1"/>
                </a:solidFill>
              </a:rPr>
              <a:t>Meta 2.7: </a:t>
            </a:r>
            <a:r>
              <a:rPr lang="pt-BR" sz="2700" dirty="0">
                <a:solidFill>
                  <a:schemeClr val="tx1"/>
                </a:solidFill>
              </a:rPr>
              <a:t>Garantir que 100% das gestantes estejam com o esquema vacinal da vacina Hepatite B em dia.</a:t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800" dirty="0" smtClean="0">
                <a:solidFill>
                  <a:schemeClr val="tx1"/>
                </a:solidFill>
              </a:rPr>
              <a:t/>
            </a:r>
            <a:br>
              <a:rPr lang="pt-BR" sz="2800" dirty="0" smtClean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83072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08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84956"/>
            <a:ext cx="8596668" cy="1954527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Meta 2.8:</a:t>
            </a:r>
            <a:r>
              <a:rPr lang="pt-BR" sz="2400" dirty="0">
                <a:solidFill>
                  <a:schemeClr val="tx1"/>
                </a:solidFill>
              </a:rPr>
              <a:t>Realizar avaliação da necessidade de atendimento odontológico em 100% das gestantes durante o pré-natal.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504014"/>
              </p:ext>
            </p:extLst>
          </p:nvPr>
        </p:nvGraphicFramePr>
        <p:xfrm>
          <a:off x="677863" y="2470150"/>
          <a:ext cx="8596312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610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1011394"/>
            <a:ext cx="9547321" cy="1550989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Meta 2.9:</a:t>
            </a:r>
            <a:r>
              <a:rPr lang="pt-BR" sz="2400" dirty="0">
                <a:solidFill>
                  <a:schemeClr val="tx1"/>
                </a:solidFill>
              </a:rPr>
              <a:t>Garantir a primeira consulta odontológica programática para 100% das gestantes cadastradas.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856191"/>
              </p:ext>
            </p:extLst>
          </p:nvPr>
        </p:nvGraphicFramePr>
        <p:xfrm>
          <a:off x="677863" y="2430463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65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Bento Gonçalves - 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6493"/>
            <a:ext cx="8596668" cy="388077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Cidade da Serra Gaúcha,  com cerca de 100.000 habitantes, considerada a capital do vinho.</a:t>
            </a:r>
          </a:p>
          <a:p>
            <a:r>
              <a:rPr lang="pt-BR" sz="2400" dirty="0" smtClean="0"/>
              <a:t>Tem a economia baseada na plantação de parreiras e a indústria moveleira.</a:t>
            </a:r>
          </a:p>
          <a:p>
            <a:r>
              <a:rPr lang="pt-BR" sz="2400" dirty="0" smtClean="0"/>
              <a:t>Mesmo sendo uma cidade turística e rica, podemos encontrar pessoas riquíssimas e outras muito necessitadas, há uma desigualdade social.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026" name="Picture 2" descr="http://www.jeronimogoergen.com.br/site/images/Bento-Gon%C3%A7alves-Por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244360"/>
            <a:ext cx="3637089" cy="27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ginadogaucho.com.br/turi/9911/m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56" y="1269971"/>
            <a:ext cx="3466762" cy="357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7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011394"/>
            <a:ext cx="9339502" cy="1682839"/>
          </a:xfrm>
        </p:spPr>
        <p:txBody>
          <a:bodyPr>
            <a:normAutofit fontScale="90000"/>
          </a:bodyPr>
          <a:lstStyle/>
          <a:p>
            <a:pPr lvl="0"/>
            <a:r>
              <a:rPr lang="pt-BR" sz="2700" b="1" dirty="0" smtClean="0">
                <a:solidFill>
                  <a:schemeClr val="tx1"/>
                </a:solidFill>
              </a:rPr>
              <a:t>Objetivo 3 </a:t>
            </a:r>
            <a:r>
              <a:rPr lang="pt-BR" sz="2700" dirty="0" smtClean="0">
                <a:solidFill>
                  <a:schemeClr val="tx1"/>
                </a:solidFill>
              </a:rPr>
              <a:t>Melhorar a adesão ao </a:t>
            </a:r>
            <a:r>
              <a:rPr lang="pt-BR" sz="2700" dirty="0" err="1" smtClean="0">
                <a:solidFill>
                  <a:schemeClr val="tx1"/>
                </a:solidFill>
              </a:rPr>
              <a:t>Pré-natal</a:t>
            </a:r>
            <a:r>
              <a:rPr lang="pt-BR" sz="2700" b="1" dirty="0" smtClean="0">
                <a:solidFill>
                  <a:schemeClr val="tx1"/>
                </a:solidFill>
              </a:rPr>
              <a:t/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Meta </a:t>
            </a:r>
            <a:r>
              <a:rPr lang="pt-BR" sz="2700" b="1" dirty="0">
                <a:solidFill>
                  <a:schemeClr val="tx1"/>
                </a:solidFill>
              </a:rPr>
              <a:t>3.1: </a:t>
            </a:r>
            <a:r>
              <a:rPr lang="pt-BR" sz="2700" dirty="0">
                <a:solidFill>
                  <a:schemeClr val="tx1"/>
                </a:solidFill>
              </a:rPr>
              <a:t>Realizar busca ativa de 100% das gestantes faltosas às consultas de pré-natal.</a:t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73010"/>
              </p:ext>
            </p:extLst>
          </p:nvPr>
        </p:nvGraphicFramePr>
        <p:xfrm>
          <a:off x="677863" y="2495550"/>
          <a:ext cx="8596312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60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955975"/>
            <a:ext cx="9561175" cy="1785870"/>
          </a:xfrm>
        </p:spPr>
        <p:txBody>
          <a:bodyPr>
            <a:no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</a:rPr>
              <a:t>Objetivo 4 </a:t>
            </a:r>
            <a:r>
              <a:rPr lang="pt-BR" sz="2400" dirty="0" smtClean="0">
                <a:solidFill>
                  <a:schemeClr val="tx1"/>
                </a:solidFill>
              </a:rPr>
              <a:t>Melhorar o registro do Programa de </a:t>
            </a:r>
            <a:r>
              <a:rPr lang="pt-BR" sz="2400" dirty="0" err="1" smtClean="0">
                <a:solidFill>
                  <a:schemeClr val="tx1"/>
                </a:solidFill>
              </a:rPr>
              <a:t>Pré-natal</a:t>
            </a: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Meta </a:t>
            </a:r>
            <a:r>
              <a:rPr lang="pt-BR" sz="2400" b="1" dirty="0">
                <a:solidFill>
                  <a:schemeClr val="tx1"/>
                </a:solidFill>
              </a:rPr>
              <a:t>4.1 </a:t>
            </a:r>
            <a:r>
              <a:rPr lang="pt-BR" sz="2400" dirty="0">
                <a:solidFill>
                  <a:schemeClr val="tx1"/>
                </a:solidFill>
              </a:rPr>
              <a:t>Manter registro na ficha espelho de pré-natal/vacinação em 100% das gestantes.</a:t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514284"/>
              </p:ext>
            </p:extLst>
          </p:nvPr>
        </p:nvGraphicFramePr>
        <p:xfrm>
          <a:off x="677863" y="239553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39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979203"/>
            <a:ext cx="8596668" cy="1505397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solidFill>
                  <a:schemeClr val="tx1"/>
                </a:solidFill>
              </a:rPr>
              <a:t>Objetivo 5 </a:t>
            </a:r>
            <a:r>
              <a:rPr lang="pt-BR" sz="2700" dirty="0" smtClean="0">
                <a:solidFill>
                  <a:schemeClr val="tx1"/>
                </a:solidFill>
              </a:rPr>
              <a:t>Realizar a avaliação de risco no </a:t>
            </a:r>
            <a:r>
              <a:rPr lang="pt-BR" sz="2700" dirty="0" err="1" smtClean="0">
                <a:solidFill>
                  <a:schemeClr val="tx1"/>
                </a:solidFill>
              </a:rPr>
              <a:t>Pré-natal</a:t>
            </a:r>
            <a:r>
              <a:rPr lang="pt-BR" sz="2700" dirty="0" smtClean="0">
                <a:solidFill>
                  <a:schemeClr val="tx1"/>
                </a:solidFill>
              </a:rPr>
              <a:t> </a:t>
            </a:r>
            <a:r>
              <a:rPr lang="pt-BR" sz="2700" b="1" dirty="0" smtClean="0">
                <a:solidFill>
                  <a:schemeClr val="tx1"/>
                </a:solidFill>
              </a:rPr>
              <a:t/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Meta </a:t>
            </a:r>
            <a:r>
              <a:rPr lang="pt-BR" sz="2700" b="1" dirty="0">
                <a:solidFill>
                  <a:schemeClr val="tx1"/>
                </a:solidFill>
              </a:rPr>
              <a:t>5.1: </a:t>
            </a:r>
            <a:r>
              <a:rPr lang="pt-BR" sz="2700" dirty="0">
                <a:solidFill>
                  <a:schemeClr val="tx1"/>
                </a:solidFill>
              </a:rPr>
              <a:t> Avaliar risco gestacional em 100% das gestantes.</a:t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03891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93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28560"/>
            <a:ext cx="8596668" cy="2047741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Objetivo 6 </a:t>
            </a:r>
            <a:r>
              <a:rPr lang="pt-BR" sz="2400" dirty="0" smtClean="0">
                <a:solidFill>
                  <a:schemeClr val="tx1"/>
                </a:solidFill>
              </a:rPr>
              <a:t>Promover saúde no pré-natal</a:t>
            </a: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Meta </a:t>
            </a:r>
            <a:r>
              <a:rPr lang="pt-BR" sz="2400" b="1" dirty="0">
                <a:solidFill>
                  <a:schemeClr val="tx1"/>
                </a:solidFill>
              </a:rPr>
              <a:t>6.1: </a:t>
            </a:r>
            <a:r>
              <a:rPr lang="pt-BR" sz="2400" dirty="0">
                <a:solidFill>
                  <a:schemeClr val="tx1"/>
                </a:solidFill>
              </a:rPr>
              <a:t>Garantir a 100% das gestantes orientações nutricional e atividade física adequada durante a gestação.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978005"/>
              </p:ext>
            </p:extLst>
          </p:nvPr>
        </p:nvGraphicFramePr>
        <p:xfrm>
          <a:off x="677863" y="2460625"/>
          <a:ext cx="8596312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4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945446"/>
            <a:ext cx="8596668" cy="1838617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Meta 6.2: </a:t>
            </a:r>
            <a:r>
              <a:rPr lang="pt-BR" sz="2400" dirty="0">
                <a:solidFill>
                  <a:schemeClr val="tx1"/>
                </a:solidFill>
              </a:rPr>
              <a:t>Promover o aleitamento materno exclusivo até o 6º mês junto a 100% das gestantes.</a:t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99665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3505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666" y="943693"/>
            <a:ext cx="8596668" cy="1937355"/>
          </a:xfrm>
        </p:spPr>
        <p:txBody>
          <a:bodyPr>
            <a:normAutofit fontScale="90000"/>
          </a:bodyPr>
          <a:lstStyle/>
          <a:p>
            <a:r>
              <a:rPr lang="pt-BR" sz="2700" b="1" dirty="0">
                <a:solidFill>
                  <a:schemeClr val="tx1"/>
                </a:solidFill>
              </a:rPr>
              <a:t>Meta 6.3: </a:t>
            </a:r>
            <a:r>
              <a:rPr lang="pt-BR" sz="2700" dirty="0">
                <a:solidFill>
                  <a:schemeClr val="tx1"/>
                </a:solidFill>
              </a:rPr>
              <a:t>Orientar 100% das gestantes sobre os cuidados com o recém-nascido (teste do pezinho, decúbito dorsal para dormir).</a:t>
            </a: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22025"/>
              </p:ext>
            </p:extLst>
          </p:nvPr>
        </p:nvGraphicFramePr>
        <p:xfrm>
          <a:off x="690563" y="2392363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7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108380"/>
            <a:ext cx="8596668" cy="1808566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chemeClr val="tx1"/>
                </a:solidFill>
              </a:rPr>
              <a:t>Meta 6.4: </a:t>
            </a:r>
            <a:r>
              <a:rPr lang="pt-BR" sz="3100" dirty="0">
                <a:solidFill>
                  <a:schemeClr val="tx1"/>
                </a:solidFill>
              </a:rPr>
              <a:t>Orientar 100% das gestantes sobre anticoncepção pós parto</a:t>
            </a:r>
            <a:br>
              <a:rPr lang="pt-BR" sz="3100" dirty="0">
                <a:solidFill>
                  <a:schemeClr val="tx1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93024"/>
              </p:ext>
            </p:extLst>
          </p:nvPr>
        </p:nvGraphicFramePr>
        <p:xfrm>
          <a:off x="677863" y="2417763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16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189" y="859198"/>
            <a:ext cx="8596668" cy="1980285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Meta 6.5: </a:t>
            </a:r>
            <a:r>
              <a:rPr lang="pt-BR" sz="2400" dirty="0">
                <a:solidFill>
                  <a:schemeClr val="tx1"/>
                </a:solidFill>
              </a:rPr>
              <a:t>Orientar 100% das gestantes sobre o risco do tabagismo e o uso de álcool e droga na gestação.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699479"/>
              </p:ext>
            </p:extLst>
          </p:nvPr>
        </p:nvGraphicFramePr>
        <p:xfrm>
          <a:off x="677863" y="2366963"/>
          <a:ext cx="8596312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017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126538"/>
            <a:ext cx="8596668" cy="1737217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Meta 6.6: </a:t>
            </a:r>
            <a:r>
              <a:rPr lang="pt-BR" sz="2400" dirty="0">
                <a:solidFill>
                  <a:schemeClr val="tx1"/>
                </a:solidFill>
              </a:rPr>
              <a:t>Orientar 100% das gestantes sobre higiene bucal.</a:t>
            </a: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1532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522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733528"/>
            <a:ext cx="9575031" cy="1967406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Objetivo 7 </a:t>
            </a:r>
            <a:r>
              <a:rPr lang="pt-BR" sz="2400" dirty="0" smtClean="0">
                <a:solidFill>
                  <a:schemeClr val="tx1"/>
                </a:solidFill>
              </a:rPr>
              <a:t>Ampliar a cobertura do </a:t>
            </a:r>
            <a:r>
              <a:rPr lang="pt-BR" sz="2400" dirty="0" err="1" smtClean="0">
                <a:solidFill>
                  <a:schemeClr val="tx1"/>
                </a:solidFill>
              </a:rPr>
              <a:t>puerpério</a:t>
            </a: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Meta 7.1:</a:t>
            </a:r>
            <a:r>
              <a:rPr lang="pt-BR" sz="2400" dirty="0" smtClean="0">
                <a:solidFill>
                  <a:schemeClr val="tx1"/>
                </a:solidFill>
              </a:rPr>
              <a:t>Garantir </a:t>
            </a:r>
            <a:r>
              <a:rPr lang="pt-BR" sz="2400" dirty="0">
                <a:solidFill>
                  <a:schemeClr val="tx1"/>
                </a:solidFill>
              </a:rPr>
              <a:t>a 100% das puérperas cadastradas no programa de Pré-Natal e Puerpério da Unidade de Saúde consulta puerperal antes dos 42 dias após o parto.</a:t>
            </a:r>
            <a:r>
              <a:rPr lang="pt-BR" sz="2600" dirty="0">
                <a:solidFill>
                  <a:schemeClr val="tx1"/>
                </a:solidFill>
              </a:rPr>
              <a:t/>
            </a:r>
            <a:br>
              <a:rPr lang="pt-BR" sz="2600" dirty="0">
                <a:solidFill>
                  <a:schemeClr val="tx1"/>
                </a:solidFill>
              </a:rPr>
            </a:br>
            <a:endParaRPr lang="pt-BR" sz="26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703080"/>
              </p:ext>
            </p:extLst>
          </p:nvPr>
        </p:nvGraphicFramePr>
        <p:xfrm>
          <a:off x="677690" y="2417763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772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ESF Conceição: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498" y="1270001"/>
            <a:ext cx="8596668" cy="3302000"/>
          </a:xfrm>
        </p:spPr>
        <p:txBody>
          <a:bodyPr>
            <a:normAutofit/>
          </a:bodyPr>
          <a:lstStyle/>
          <a:p>
            <a:r>
              <a:rPr lang="pt-BR" sz="2400" dirty="0"/>
              <a:t>A ESF Conceição, encontra-se no bairro com o mesmo nome, onde nesse bairro há muita violência e vários pontos de venda de drogas.</a:t>
            </a:r>
          </a:p>
          <a:p>
            <a:r>
              <a:rPr lang="pt-BR" sz="2400" dirty="0" smtClean="0"/>
              <a:t>A equipe é formada por 2 enfermeiras, 2 médicos, 1 dentista, 1 auxiliar de saúde bucal, 3 técnicas de enfermagem, 2 secretárias, 1 zelador, e 4 ACS, recebe apoio do NASF e atende cerca de 3800 pacientes de área e aproximadamente 8000 fora de área.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25953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649309"/>
            <a:ext cx="9504218" cy="5851525"/>
          </a:xfrm>
          <a:prstGeom prst="rect">
            <a:avLst/>
          </a:prstGeom>
        </p:spPr>
        <p:txBody>
          <a:bodyPr/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8:</a:t>
            </a: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Melhorar a qualidade da atenção às </a:t>
            </a:r>
            <a:r>
              <a:rPr kumimoji="0" lang="pt-BR" alt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puérperas</a:t>
            </a: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Unidade de Saúde.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8.1</a:t>
            </a: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100% nas </a:t>
            </a:r>
            <a:r>
              <a:rPr kumimoji="0" lang="pt-BR" alt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puérperas</a:t>
            </a: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cadastradas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 exame das mamas, do abdome e ginecológico;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Avaliar o estado psíquico;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Avaliar </a:t>
            </a:r>
            <a:r>
              <a:rPr kumimoji="0" lang="pt-BR" alt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intercorrências</a:t>
            </a:r>
            <a:r>
              <a:rPr lang="pt-BR" altLang="pt-BR" sz="2400" dirty="0" smtClean="0"/>
              <a:t>.</a:t>
            </a:r>
            <a:endParaRPr kumimoji="0" lang="pt-BR" alt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alt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894142" y="4032540"/>
            <a:ext cx="518457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METAS ATINGIDAS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95055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Objetivo 9 </a:t>
            </a:r>
            <a:r>
              <a:rPr lang="pt-BR" altLang="pt-BR" sz="2400" dirty="0" smtClean="0">
                <a:solidFill>
                  <a:schemeClr val="tx1"/>
                </a:solidFill>
              </a:rPr>
              <a:t>Melhorar a qualidade da atenção à saúde bucal durante o pré-natal. </a:t>
            </a: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Meta </a:t>
            </a:r>
            <a:r>
              <a:rPr lang="pt-BR" sz="2400" b="1" dirty="0">
                <a:solidFill>
                  <a:schemeClr val="tx1"/>
                </a:solidFill>
              </a:rPr>
              <a:t>9</a:t>
            </a:r>
            <a:r>
              <a:rPr lang="pt-BR" sz="2400" b="1" dirty="0" smtClean="0">
                <a:solidFill>
                  <a:schemeClr val="tx1"/>
                </a:solidFill>
              </a:rPr>
              <a:t>.1:</a:t>
            </a:r>
            <a:r>
              <a:rPr lang="pt-BR" sz="2400" dirty="0" smtClean="0">
                <a:solidFill>
                  <a:schemeClr val="tx1"/>
                </a:solidFill>
              </a:rPr>
              <a:t>Ampliar </a:t>
            </a:r>
            <a:r>
              <a:rPr lang="pt-BR" sz="2400" dirty="0">
                <a:solidFill>
                  <a:schemeClr val="tx1"/>
                </a:solidFill>
              </a:rPr>
              <a:t>a cobertura de primeira consulta odontológica programática para 100%   das gestantes </a:t>
            </a:r>
            <a:r>
              <a:rPr lang="pt-BR" sz="2400" dirty="0" smtClean="0">
                <a:solidFill>
                  <a:schemeClr val="tx1"/>
                </a:solidFill>
              </a:rPr>
              <a:t>cadastradas.</a:t>
            </a:r>
            <a:r>
              <a:rPr lang="pt-BR" sz="2500" dirty="0">
                <a:solidFill>
                  <a:schemeClr val="tx1"/>
                </a:solidFill>
              </a:rPr>
              <a:t/>
            </a:r>
            <a:br>
              <a:rPr lang="pt-BR" sz="2500" dirty="0">
                <a:solidFill>
                  <a:schemeClr val="tx1"/>
                </a:solidFill>
              </a:rPr>
            </a:br>
            <a:endParaRPr lang="pt-BR" sz="25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239899"/>
              </p:ext>
            </p:extLst>
          </p:nvPr>
        </p:nvGraphicFramePr>
        <p:xfrm>
          <a:off x="696913" y="2605088"/>
          <a:ext cx="8596312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541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928264"/>
            <a:ext cx="8596668" cy="2299855"/>
          </a:xfrm>
        </p:spPr>
        <p:txBody>
          <a:bodyPr>
            <a:noAutofit/>
          </a:bodyPr>
          <a:lstStyle/>
          <a:p>
            <a:pPr lvl="0"/>
            <a:r>
              <a:rPr lang="pt-BR" altLang="pt-BR" sz="2400" b="1" dirty="0" smtClean="0">
                <a:solidFill>
                  <a:schemeClr val="tx1"/>
                </a:solidFill>
              </a:rPr>
              <a:t>Objetivo 10</a:t>
            </a:r>
            <a:r>
              <a:rPr lang="pt-BR" altLang="pt-BR" sz="2400" dirty="0" smtClean="0">
                <a:solidFill>
                  <a:schemeClr val="tx1"/>
                </a:solidFill>
              </a:rPr>
              <a:t> Melhorar a qualidade da atenção à saúde bucal durante o pré-natal.</a:t>
            </a: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Meta 10.1: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Concluir o tratamento odontológico em 100% das gestantes com primeira consulta odontológica programática.</a:t>
            </a:r>
            <a:r>
              <a:rPr lang="pt-BR" sz="2500" dirty="0">
                <a:solidFill>
                  <a:schemeClr val="tx1"/>
                </a:solidFill>
              </a:rPr>
              <a:t/>
            </a:r>
            <a:br>
              <a:rPr lang="pt-BR" sz="2500" dirty="0">
                <a:solidFill>
                  <a:schemeClr val="tx1"/>
                </a:solidFill>
              </a:rPr>
            </a:br>
            <a:r>
              <a:rPr lang="pt-BR" sz="2500" dirty="0">
                <a:solidFill>
                  <a:schemeClr val="tx1"/>
                </a:solidFill>
              </a:rPr>
              <a:t/>
            </a:r>
            <a:br>
              <a:rPr lang="pt-BR" sz="2500" dirty="0">
                <a:solidFill>
                  <a:schemeClr val="tx1"/>
                </a:solidFill>
              </a:rPr>
            </a:br>
            <a:endParaRPr lang="pt-BR" sz="25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09224"/>
              </p:ext>
            </p:extLst>
          </p:nvPr>
        </p:nvGraphicFramePr>
        <p:xfrm>
          <a:off x="677863" y="2909888"/>
          <a:ext cx="8596312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1391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Discussão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intervenção ampliou a cobertura e melhorou o atendimento no pré-natal e puerpério na área de abrangência da Estratégia de Saúde da Família, no município de Bento Gonçalves. Cadastramos um total de 20 gestantes e 3 puérperas, representando 64,61% e 10,71% respectivamente.</a:t>
            </a:r>
          </a:p>
          <a:p>
            <a:r>
              <a:rPr lang="pt-BR" sz="2400" dirty="0"/>
              <a:t>A implantação das fichas espelho da intervenção, nos proporcionou melhor controle das </a:t>
            </a:r>
            <a:r>
              <a:rPr lang="pt-BR" sz="2400" dirty="0" smtClean="0"/>
              <a:t>gestantes e puérperas.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11926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Promoveu a capacitação da equipe;</a:t>
            </a:r>
          </a:p>
          <a:p>
            <a:r>
              <a:rPr lang="pt-BR" sz="2400" dirty="0" smtClean="0"/>
              <a:t>A comunidade sentiu-se valorizada pela atenção dispensada.</a:t>
            </a:r>
          </a:p>
          <a:p>
            <a:r>
              <a:rPr lang="pt-BR" sz="2400" dirty="0" smtClean="0"/>
              <a:t>Houve uma qualificação do atendimento em geral.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4946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Reflexão crítica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dirty="0" smtClean="0"/>
              <a:t>O curso superou as minhas expectativas, pois imaginava que fosse diferente uma pós à distância.</a:t>
            </a:r>
          </a:p>
          <a:p>
            <a:r>
              <a:rPr lang="pt-BR" sz="2600" dirty="0" smtClean="0"/>
              <a:t>Acrescentou muito na minha formação como profissional e pessoal.</a:t>
            </a:r>
          </a:p>
          <a:p>
            <a:pPr marL="0" indent="0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400526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Melhorias advindas da Intervenção: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Criação de pasta espelho, onde a ficha é colocada na data da próxima consulta</a:t>
            </a:r>
          </a:p>
          <a:p>
            <a:r>
              <a:rPr lang="pt-BR" dirty="0" smtClean="0"/>
              <a:t>Criação e manutenção do grupo de gestantes</a:t>
            </a:r>
          </a:p>
          <a:p>
            <a:r>
              <a:rPr lang="pt-BR" dirty="0" smtClean="0"/>
              <a:t>Agendamento já na primeira consulta da consulta odontológica e cito patológico</a:t>
            </a:r>
          </a:p>
          <a:p>
            <a:r>
              <a:rPr lang="pt-BR" dirty="0" smtClean="0"/>
              <a:t>Realização da busca 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278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Reação da Equipe da Unidade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inicio foi um pouco difícil, pois a intervenção daria mais trabalho, pois precisávamos de dados verdadeiros e corretos</a:t>
            </a:r>
          </a:p>
          <a:p>
            <a:r>
              <a:rPr lang="pt-BR" dirty="0" smtClean="0"/>
              <a:t>Tivemos as capacitações, onde todos participaram atentamente.</a:t>
            </a:r>
          </a:p>
          <a:p>
            <a:r>
              <a:rPr lang="pt-BR" dirty="0" smtClean="0"/>
              <a:t>Passados três meses, fizemos uma avaliação da intervenção, para minha surpresa a avaliação foi positiva.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5448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Para Finalizar: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intervenção virou rotina da unidade</a:t>
            </a:r>
          </a:p>
          <a:p>
            <a:r>
              <a:rPr lang="pt-BR" dirty="0" smtClean="0"/>
              <a:t>Temos um melhor controle das consultas de pré-natal e puerpério</a:t>
            </a:r>
          </a:p>
          <a:p>
            <a:r>
              <a:rPr lang="pt-BR" dirty="0" smtClean="0"/>
              <a:t>Com base nesta intervenção estamos expandindo para outros públicos alvos esta </a:t>
            </a:r>
            <a:r>
              <a:rPr lang="pt-BR" smtClean="0"/>
              <a:t>mesma organização.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80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" y="137391"/>
            <a:ext cx="6306640" cy="354748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7" y="3020292"/>
            <a:ext cx="6608619" cy="37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8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Deficiências apontadas antes da intervenção: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Baixa adesão ao pré-natal e puerpério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Falta de controle das mulheres faltosas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Inexistência do Grupo de gestantes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Baixa adesão ao pré-natal odontológico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6717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9976811" cy="3880773"/>
          </a:xfrm>
        </p:spPr>
        <p:txBody>
          <a:bodyPr>
            <a:normAutofit/>
          </a:bodyPr>
          <a:lstStyle/>
          <a:p>
            <a:pPr algn="just"/>
            <a:r>
              <a:rPr lang="pt-BR" sz="4400" dirty="0"/>
              <a:t>Melhorar a atenção ao </a:t>
            </a:r>
            <a:r>
              <a:rPr lang="pt-BR" sz="4400" dirty="0" smtClean="0"/>
              <a:t>Pré-natal e Puerpério na </a:t>
            </a:r>
            <a:r>
              <a:rPr lang="pt-BR" sz="4400" dirty="0"/>
              <a:t>ESF Conceição em Bento Gonçalves.</a:t>
            </a:r>
          </a:p>
          <a:p>
            <a:pPr algn="just"/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54131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Metodologia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Monitoramento e </a:t>
            </a:r>
            <a:r>
              <a:rPr lang="pt-BR" sz="3600" b="1" dirty="0" smtClean="0"/>
              <a:t>Avaliação</a:t>
            </a:r>
          </a:p>
          <a:p>
            <a:r>
              <a:rPr lang="pt-BR" sz="3600" b="1" dirty="0"/>
              <a:t>Organização e gestão do serviço</a:t>
            </a:r>
            <a:endParaRPr lang="pt-BR" sz="3600" dirty="0"/>
          </a:p>
          <a:p>
            <a:r>
              <a:rPr lang="pt-BR" sz="3600" b="1" dirty="0"/>
              <a:t>Engajamento Público</a:t>
            </a:r>
            <a:endParaRPr lang="pt-BR" sz="3600" dirty="0"/>
          </a:p>
          <a:p>
            <a:r>
              <a:rPr lang="pt-BR" sz="3600" b="1" dirty="0"/>
              <a:t>Qualificação da prática clínica</a:t>
            </a:r>
            <a:endParaRPr lang="pt-BR" sz="3600" dirty="0"/>
          </a:p>
          <a:p>
            <a:pPr marL="0" indent="0">
              <a:buNone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6991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Logística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Foi utilizado </a:t>
            </a:r>
            <a:r>
              <a:rPr lang="pt-BR" sz="2800" dirty="0"/>
              <a:t>o Caderno da Atenção Básica n. 32 Pré-Natal de baixo </a:t>
            </a:r>
            <a:r>
              <a:rPr lang="pt-BR" sz="2800" dirty="0" smtClean="0"/>
              <a:t>risco do </a:t>
            </a:r>
            <a:r>
              <a:rPr lang="pt-BR" sz="2800" dirty="0"/>
              <a:t>Ministério da Saúde, </a:t>
            </a:r>
            <a:r>
              <a:rPr lang="pt-BR" sz="2800" dirty="0" smtClean="0"/>
              <a:t>2012 para capacitar a equipe.</a:t>
            </a:r>
          </a:p>
          <a:p>
            <a:r>
              <a:rPr lang="pt-BR" sz="2800" dirty="0" smtClean="0"/>
              <a:t> Utilizamos </a:t>
            </a:r>
            <a:r>
              <a:rPr lang="pt-BR" sz="2800" dirty="0"/>
              <a:t>a ficha espelho da carteira de gestante e uma ficha de consulta de pré-natal de baixo risco </a:t>
            </a:r>
            <a:r>
              <a:rPr lang="pt-BR" sz="2800" dirty="0" smtClean="0"/>
              <a:t>para a coleta de dados.</a:t>
            </a:r>
          </a:p>
          <a:p>
            <a:r>
              <a:rPr lang="pt-BR" sz="2800" dirty="0" smtClean="0"/>
              <a:t>Informações dos prontuários das pacientes para complementar a coleta de dados.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4423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04278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/>
              <a:t>Objetivos, metas e resultados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1507383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978</Words>
  <Application>Microsoft Office PowerPoint</Application>
  <PresentationFormat>Widescreen</PresentationFormat>
  <Paragraphs>100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7" baseType="lpstr">
      <vt:lpstr>SimSun</vt:lpstr>
      <vt:lpstr>Arial</vt:lpstr>
      <vt:lpstr>Calibri</vt:lpstr>
      <vt:lpstr>Mangal</vt:lpstr>
      <vt:lpstr>Trebuchet MS</vt:lpstr>
      <vt:lpstr>Verdana</vt:lpstr>
      <vt:lpstr>Wingdings</vt:lpstr>
      <vt:lpstr>Wingdings 3</vt:lpstr>
      <vt:lpstr>Facetado</vt:lpstr>
      <vt:lpstr>Qualificação da Atenção no Pré-Natal e Puerpério na  ESF Conceição, Bento Gonçalves/RS </vt:lpstr>
      <vt:lpstr>Bento Gonçalves - RS</vt:lpstr>
      <vt:lpstr>A ESF Conceição:</vt:lpstr>
      <vt:lpstr>Apresentação do PowerPoint</vt:lpstr>
      <vt:lpstr>Deficiências apontadas antes da intervenção: </vt:lpstr>
      <vt:lpstr>Objetivo:</vt:lpstr>
      <vt:lpstr>Metodologia</vt:lpstr>
      <vt:lpstr>Logística</vt:lpstr>
      <vt:lpstr>Objetivos, metas e resultados</vt:lpstr>
      <vt:lpstr>Apresentação do PowerPoint</vt:lpstr>
      <vt:lpstr>Objetivo 2 Melhorar a qualidade da atenção ao pré-natal na ESF Conceição Meta 2.1: Garantir a 100% das gestantes o ingresso no Programa de Pré-Natal  no primeiro trimestre de gestação. Indicador: Proporção das gestantes captadas no 1º trimestre. </vt:lpstr>
      <vt:lpstr>Meta 2.2:Realizar pelo menos um exame ginecológico por trimestre em 100% das gestantes.  </vt:lpstr>
      <vt:lpstr>Meta 2.3:Garantir a 100% das gestantes pelo menos um exame das mamas durante o pré-natal. </vt:lpstr>
      <vt:lpstr>Meta 2.4: Garantir a 100% das gestantes a solicitação de exames laboratoriais conforme o protocolo.  </vt:lpstr>
      <vt:lpstr>Meta 2.5:Garantir a 100% das gestantes a prescrição de sulfato ferroso e ácido fólico conforme protocolo.  </vt:lpstr>
      <vt:lpstr>Meta 2.6:Garantir que 100% das gestantes estejam com o esquema vacinal da vacina antitetânica em dia.  </vt:lpstr>
      <vt:lpstr>Meta 2.7: Garantir que 100% das gestantes estejam com o esquema vacinal da vacina Hepatite B em dia.  </vt:lpstr>
      <vt:lpstr>Meta 2.8:Realizar avaliação da necessidade de atendimento odontológico em 100% das gestantes durante o pré-natal.  </vt:lpstr>
      <vt:lpstr>Meta 2.9:Garantir a primeira consulta odontológica programática para 100% das gestantes cadastradas.  </vt:lpstr>
      <vt:lpstr>Objetivo 3 Melhorar a adesão ao Pré-natal Meta 3.1: Realizar busca ativa de 100% das gestantes faltosas às consultas de pré-natal.  </vt:lpstr>
      <vt:lpstr>Objetivo 4 Melhorar o registro do Programa de Pré-natal Meta 4.1 Manter registro na ficha espelho de pré-natal/vacinação em 100% das gestantes. </vt:lpstr>
      <vt:lpstr>Objetivo 5 Realizar a avaliação de risco no Pré-natal  Meta 5.1:  Avaliar risco gestacional em 100% das gestantes.  </vt:lpstr>
      <vt:lpstr>Objetivo 6 Promover saúde no pré-natal Meta 6.1: Garantir a 100% das gestantes orientações nutricional e atividade física adequada durante a gestação.  </vt:lpstr>
      <vt:lpstr>Meta 6.2: Promover o aleitamento materno exclusivo até o 6º mês junto a 100% das gestantes. </vt:lpstr>
      <vt:lpstr>Meta 6.3: Orientar 100% das gestantes sobre os cuidados com o recém-nascido (teste do pezinho, decúbito dorsal para dormir).  </vt:lpstr>
      <vt:lpstr>Meta 6.4: Orientar 100% das gestantes sobre anticoncepção pós parto  </vt:lpstr>
      <vt:lpstr>Meta 6.5: Orientar 100% das gestantes sobre o risco do tabagismo e o uso de álcool e droga na gestação.  </vt:lpstr>
      <vt:lpstr>Meta 6.6: Orientar 100% das gestantes sobre higiene bucal.  </vt:lpstr>
      <vt:lpstr>Objetivo 7 Ampliar a cobertura do puerpério Meta 7.1:Garantir a 100% das puérperas cadastradas no programa de Pré-Natal e Puerpério da Unidade de Saúde consulta puerperal antes dos 42 dias após o parto. </vt:lpstr>
      <vt:lpstr>Apresentação do PowerPoint</vt:lpstr>
      <vt:lpstr>Objetivo 9 Melhorar a qualidade da atenção à saúde bucal durante o pré-natal.  Meta 9.1:Ampliar a cobertura de primeira consulta odontológica programática para 100%   das gestantes cadastradas. </vt:lpstr>
      <vt:lpstr>Objetivo 10 Melhorar a qualidade da atenção à saúde bucal durante o pré-natal. Meta 10.1: Concluir o tratamento odontológico em 100% das gestantes com primeira consulta odontológica programática.  </vt:lpstr>
      <vt:lpstr>Discussão</vt:lpstr>
      <vt:lpstr>Apresentação do PowerPoint</vt:lpstr>
      <vt:lpstr>Reflexão crítica</vt:lpstr>
      <vt:lpstr>Melhorias advindas da Intervenção:</vt:lpstr>
      <vt:lpstr>Reação da Equipe da Unidade</vt:lpstr>
      <vt:lpstr>Para Finalizar: </vt:lpstr>
    </vt:vector>
  </TitlesOfParts>
  <Company>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no Pré-Natal e Puerpério na  ESF Conceição, Bento Gonçalves/RS</dc:title>
  <dc:creator>Geovane Martins</dc:creator>
  <cp:lastModifiedBy>Geovane Martins</cp:lastModifiedBy>
  <cp:revision>50</cp:revision>
  <dcterms:created xsi:type="dcterms:W3CDTF">2015-01-20T21:05:09Z</dcterms:created>
  <dcterms:modified xsi:type="dcterms:W3CDTF">2015-01-26T01:37:09Z</dcterms:modified>
</cp:coreProperties>
</file>