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95" r:id="rId3"/>
    <p:sldId id="302" r:id="rId4"/>
    <p:sldId id="303" r:id="rId5"/>
    <p:sldId id="304" r:id="rId6"/>
    <p:sldId id="305" r:id="rId7"/>
    <p:sldId id="300" r:id="rId8"/>
    <p:sldId id="260" r:id="rId9"/>
    <p:sldId id="400" r:id="rId10"/>
    <p:sldId id="399" r:id="rId11"/>
    <p:sldId id="263" r:id="rId12"/>
    <p:sldId id="310" r:id="rId13"/>
    <p:sldId id="312" r:id="rId14"/>
    <p:sldId id="402" r:id="rId15"/>
    <p:sldId id="403" r:id="rId16"/>
    <p:sldId id="404" r:id="rId17"/>
    <p:sldId id="405" r:id="rId18"/>
    <p:sldId id="406" r:id="rId19"/>
    <p:sldId id="266" r:id="rId20"/>
    <p:sldId id="329" r:id="rId21"/>
    <p:sldId id="270" r:id="rId22"/>
    <p:sldId id="330" r:id="rId23"/>
    <p:sldId id="331" r:id="rId24"/>
    <p:sldId id="334" r:id="rId25"/>
    <p:sldId id="344" r:id="rId26"/>
    <p:sldId id="345" r:id="rId27"/>
    <p:sldId id="346" r:id="rId28"/>
    <p:sldId id="347" r:id="rId29"/>
    <p:sldId id="350" r:id="rId30"/>
    <p:sldId id="348" r:id="rId31"/>
    <p:sldId id="349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75" r:id="rId57"/>
    <p:sldId id="376" r:id="rId58"/>
    <p:sldId id="377" r:id="rId59"/>
    <p:sldId id="378" r:id="rId60"/>
    <p:sldId id="379" r:id="rId61"/>
    <p:sldId id="380" r:id="rId62"/>
    <p:sldId id="381" r:id="rId63"/>
    <p:sldId id="382" r:id="rId64"/>
    <p:sldId id="383" r:id="rId65"/>
    <p:sldId id="384" r:id="rId66"/>
    <p:sldId id="385" r:id="rId67"/>
    <p:sldId id="386" r:id="rId68"/>
    <p:sldId id="388" r:id="rId69"/>
    <p:sldId id="389" r:id="rId70"/>
    <p:sldId id="391" r:id="rId71"/>
    <p:sldId id="392" r:id="rId72"/>
    <p:sldId id="393" r:id="rId73"/>
    <p:sldId id="395" r:id="rId74"/>
    <p:sldId id="401" r:id="rId75"/>
    <p:sldId id="396" r:id="rId76"/>
    <p:sldId id="397" r:id="rId77"/>
    <p:sldId id="398" r:id="rId78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77" d="100"/>
          <a:sy n="77" d="100"/>
        </p:scale>
        <p:origin x="-116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UERP&#201;RIO%20renata%202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sa&#250;de%20bucal%20RENATA%20VAL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ESPECIALIZA&#199;&#195;O%20UFPEL\3&#170;%20UNIDADE\31a%20semana%20-%20Interven&#231;&#227;o%20(13a%20semana)\PLANILHA%20PR&#201;-NATAL%20(1)%20renata%20va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0.16153846153846155</c:v>
                </c:pt>
                <c:pt idx="1">
                  <c:v>0.27692307692307694</c:v>
                </c:pt>
                <c:pt idx="2">
                  <c:v>0.53846153846153844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85216"/>
        <c:axId val="61995776"/>
      </c:barChart>
      <c:catAx>
        <c:axId val="14138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995776"/>
        <c:crosses val="autoZero"/>
        <c:auto val="1"/>
        <c:lblAlgn val="ctr"/>
        <c:lblOffset val="100"/>
        <c:noMultiLvlLbl val="0"/>
      </c:catAx>
      <c:valAx>
        <c:axId val="619957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85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0.3888888888888889</c:v>
                </c:pt>
                <c:pt idx="2">
                  <c:v>0.24285714285714285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323136"/>
        <c:axId val="57544064"/>
      </c:barChart>
      <c:catAx>
        <c:axId val="1433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544064"/>
        <c:crosses val="autoZero"/>
        <c:auto val="1"/>
        <c:lblAlgn val="ctr"/>
        <c:lblOffset val="100"/>
        <c:noMultiLvlLbl val="0"/>
      </c:catAx>
      <c:valAx>
        <c:axId val="575440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323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0.75</c:v>
                </c:pt>
                <c:pt idx="1">
                  <c:v>0.8</c:v>
                </c:pt>
                <c:pt idx="2">
                  <c:v>0.35714285714285715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326720"/>
        <c:axId val="57546368"/>
      </c:barChart>
      <c:catAx>
        <c:axId val="14332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546368"/>
        <c:crosses val="autoZero"/>
        <c:auto val="1"/>
        <c:lblAlgn val="ctr"/>
        <c:lblOffset val="100"/>
        <c:noMultiLvlLbl val="0"/>
      </c:catAx>
      <c:valAx>
        <c:axId val="575463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3267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07520"/>
        <c:axId val="67870720"/>
      </c:barChart>
      <c:catAx>
        <c:axId val="1441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70720"/>
        <c:crosses val="autoZero"/>
        <c:auto val="1"/>
        <c:lblAlgn val="ctr"/>
        <c:lblOffset val="100"/>
        <c:noMultiLvlLbl val="0"/>
      </c:catAx>
      <c:valAx>
        <c:axId val="678707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1075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385536"/>
        <c:axId val="67873024"/>
      </c:barChart>
      <c:catAx>
        <c:axId val="14438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73024"/>
        <c:crosses val="autoZero"/>
        <c:auto val="1"/>
        <c:lblAlgn val="ctr"/>
        <c:lblOffset val="100"/>
        <c:noMultiLvlLbl val="0"/>
      </c:catAx>
      <c:valAx>
        <c:axId val="67873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85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16768"/>
        <c:axId val="67875328"/>
      </c:barChart>
      <c:catAx>
        <c:axId val="14441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75328"/>
        <c:crosses val="autoZero"/>
        <c:auto val="1"/>
        <c:lblAlgn val="ctr"/>
        <c:lblOffset val="100"/>
        <c:noMultiLvlLbl val="0"/>
      </c:catAx>
      <c:valAx>
        <c:axId val="678753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16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20352"/>
        <c:axId val="67877632"/>
      </c:barChart>
      <c:catAx>
        <c:axId val="14442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77632"/>
        <c:crosses val="autoZero"/>
        <c:auto val="1"/>
        <c:lblAlgn val="ctr"/>
        <c:lblOffset val="100"/>
        <c:noMultiLvlLbl val="0"/>
      </c:catAx>
      <c:valAx>
        <c:axId val="67877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20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90848"/>
        <c:axId val="135775360"/>
      </c:barChart>
      <c:catAx>
        <c:axId val="14459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75360"/>
        <c:crosses val="autoZero"/>
        <c:auto val="1"/>
        <c:lblAlgn val="ctr"/>
        <c:lblOffset val="100"/>
        <c:noMultiLvlLbl val="0"/>
      </c:catAx>
      <c:valAx>
        <c:axId val="135775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590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0.90476190476190477</c:v>
                </c:pt>
                <c:pt idx="1">
                  <c:v>0.94444444444444442</c:v>
                </c:pt>
                <c:pt idx="2">
                  <c:v>0.98571428571428577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478016"/>
        <c:axId val="135777664"/>
      </c:barChart>
      <c:catAx>
        <c:axId val="14747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77664"/>
        <c:crosses val="autoZero"/>
        <c:auto val="1"/>
        <c:lblAlgn val="ctr"/>
        <c:lblOffset val="100"/>
        <c:noMultiLvlLbl val="0"/>
      </c:catAx>
      <c:valAx>
        <c:axId val="1357776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78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054016"/>
        <c:axId val="135779968"/>
      </c:barChart>
      <c:catAx>
        <c:axId val="14805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79968"/>
        <c:crosses val="autoZero"/>
        <c:auto val="1"/>
        <c:lblAlgn val="ctr"/>
        <c:lblOffset val="100"/>
        <c:noMultiLvlLbl val="0"/>
      </c:catAx>
      <c:valAx>
        <c:axId val="1357799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054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0.38095238095238093</c:v>
                </c:pt>
                <c:pt idx="1">
                  <c:v>0.41666666666666669</c:v>
                </c:pt>
                <c:pt idx="2">
                  <c:v>0.25714285714285712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057600"/>
        <c:axId val="155156480"/>
      </c:barChart>
      <c:catAx>
        <c:axId val="1480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56480"/>
        <c:crosses val="autoZero"/>
        <c:auto val="1"/>
        <c:lblAlgn val="ctr"/>
        <c:lblOffset val="100"/>
        <c:noMultiLvlLbl val="0"/>
      </c:catAx>
      <c:valAx>
        <c:axId val="1551564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057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0.80952380952380953</c:v>
                </c:pt>
                <c:pt idx="1">
                  <c:v>0.86111111111111116</c:v>
                </c:pt>
                <c:pt idx="2">
                  <c:v>0.91428571428571426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72096"/>
        <c:axId val="67847296"/>
      </c:barChart>
      <c:catAx>
        <c:axId val="1415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7296"/>
        <c:crosses val="autoZero"/>
        <c:auto val="1"/>
        <c:lblAlgn val="ctr"/>
        <c:lblOffset val="100"/>
        <c:noMultiLvlLbl val="0"/>
      </c:catAx>
      <c:valAx>
        <c:axId val="67847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572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0.16216216216216217</c:v>
                </c:pt>
                <c:pt idx="1">
                  <c:v>1</c:v>
                </c:pt>
                <c:pt idx="2">
                  <c:v>0.84210526315789469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85152"/>
        <c:axId val="155158784"/>
      </c:barChart>
      <c:catAx>
        <c:axId val="14878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58784"/>
        <c:crosses val="autoZero"/>
        <c:auto val="1"/>
        <c:lblAlgn val="ctr"/>
        <c:lblOffset val="100"/>
        <c:noMultiLvlLbl val="0"/>
      </c:catAx>
      <c:valAx>
        <c:axId val="155158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785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550016"/>
        <c:axId val="155161088"/>
      </c:barChart>
      <c:catAx>
        <c:axId val="1505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61088"/>
        <c:crosses val="autoZero"/>
        <c:auto val="1"/>
        <c:lblAlgn val="ctr"/>
        <c:lblOffset val="100"/>
        <c:noMultiLvlLbl val="0"/>
      </c:catAx>
      <c:valAx>
        <c:axId val="155161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550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031232"/>
        <c:axId val="155163392"/>
      </c:barChart>
      <c:catAx>
        <c:axId val="1520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63392"/>
        <c:crosses val="autoZero"/>
        <c:auto val="1"/>
        <c:lblAlgn val="ctr"/>
        <c:lblOffset val="100"/>
        <c:noMultiLvlLbl val="0"/>
      </c:catAx>
      <c:valAx>
        <c:axId val="1551633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031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0.88888888888888884</c:v>
                </c:pt>
                <c:pt idx="2">
                  <c:v>0.94736842105263153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034816"/>
        <c:axId val="157000832"/>
      </c:barChart>
      <c:catAx>
        <c:axId val="15203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000832"/>
        <c:crosses val="autoZero"/>
        <c:auto val="1"/>
        <c:lblAlgn val="ctr"/>
        <c:lblOffset val="100"/>
        <c:noMultiLvlLbl val="0"/>
      </c:catAx>
      <c:valAx>
        <c:axId val="157000832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034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50368"/>
        <c:axId val="157003136"/>
      </c:barChart>
      <c:catAx>
        <c:axId val="1522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003136"/>
        <c:crosses val="autoZero"/>
        <c:auto val="1"/>
        <c:lblAlgn val="ctr"/>
        <c:lblOffset val="100"/>
        <c:noMultiLvlLbl val="0"/>
      </c:catAx>
      <c:valAx>
        <c:axId val="157003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250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89632"/>
        <c:axId val="157005440"/>
      </c:barChart>
      <c:catAx>
        <c:axId val="1523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005440"/>
        <c:crosses val="autoZero"/>
        <c:auto val="1"/>
        <c:lblAlgn val="ctr"/>
        <c:lblOffset val="100"/>
        <c:noMultiLvlLbl val="0"/>
      </c:catAx>
      <c:valAx>
        <c:axId val="1570054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389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0.66666666666666663</c:v>
                </c:pt>
                <c:pt idx="2">
                  <c:v>0.84210526315789469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83328"/>
        <c:axId val="135733248"/>
      </c:barChart>
      <c:catAx>
        <c:axId val="15248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33248"/>
        <c:crosses val="autoZero"/>
        <c:auto val="1"/>
        <c:lblAlgn val="ctr"/>
        <c:lblOffset val="100"/>
        <c:noMultiLvlLbl val="0"/>
      </c:catAx>
      <c:valAx>
        <c:axId val="1357332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483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0.625</c:v>
                </c:pt>
                <c:pt idx="2">
                  <c:v>0.90909090909090906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777216"/>
        <c:axId val="135735552"/>
      </c:barChart>
      <c:catAx>
        <c:axId val="15277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35552"/>
        <c:crosses val="autoZero"/>
        <c:auto val="1"/>
        <c:lblAlgn val="ctr"/>
        <c:lblOffset val="100"/>
        <c:noMultiLvlLbl val="0"/>
      </c:catAx>
      <c:valAx>
        <c:axId val="1357355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77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780288"/>
        <c:axId val="135737856"/>
      </c:barChart>
      <c:catAx>
        <c:axId val="15278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37856"/>
        <c:crosses val="autoZero"/>
        <c:auto val="1"/>
        <c:lblAlgn val="ctr"/>
        <c:lblOffset val="100"/>
        <c:noMultiLvlLbl val="0"/>
      </c:catAx>
      <c:valAx>
        <c:axId val="1357378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802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47744"/>
        <c:axId val="135740160"/>
      </c:barChart>
      <c:catAx>
        <c:axId val="1548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740160"/>
        <c:crosses val="autoZero"/>
        <c:auto val="1"/>
        <c:lblAlgn val="ctr"/>
        <c:lblOffset val="100"/>
        <c:noMultiLvlLbl val="0"/>
      </c:catAx>
      <c:valAx>
        <c:axId val="135740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48477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0.80952380952380953</c:v>
                </c:pt>
                <c:pt idx="1">
                  <c:v>0.86111111111111116</c:v>
                </c:pt>
                <c:pt idx="2">
                  <c:v>0.82857142857142863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50624"/>
        <c:axId val="67849600"/>
      </c:barChart>
      <c:catAx>
        <c:axId val="1418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9600"/>
        <c:crosses val="autoZero"/>
        <c:auto val="1"/>
        <c:lblAlgn val="ctr"/>
        <c:lblOffset val="100"/>
        <c:noMultiLvlLbl val="0"/>
      </c:catAx>
      <c:valAx>
        <c:axId val="67849600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850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60416"/>
        <c:axId val="155133056"/>
      </c:barChart>
      <c:catAx>
        <c:axId val="15526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33056"/>
        <c:crosses val="autoZero"/>
        <c:auto val="1"/>
        <c:lblAlgn val="ctr"/>
        <c:lblOffset val="100"/>
        <c:noMultiLvlLbl val="0"/>
      </c:catAx>
      <c:valAx>
        <c:axId val="1551330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260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951040"/>
        <c:axId val="155135360"/>
      </c:barChart>
      <c:catAx>
        <c:axId val="1569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35360"/>
        <c:crosses val="autoZero"/>
        <c:auto val="1"/>
        <c:lblAlgn val="ctr"/>
        <c:lblOffset val="100"/>
        <c:noMultiLvlLbl val="0"/>
      </c:catAx>
      <c:valAx>
        <c:axId val="155135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951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3.8461538461538464E-2</c:v>
                </c:pt>
                <c:pt idx="1">
                  <c:v>0.1076923076923077</c:v>
                </c:pt>
                <c:pt idx="2">
                  <c:v>0.15384615384615385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954112"/>
        <c:axId val="155137664"/>
      </c:barChart>
      <c:catAx>
        <c:axId val="1569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5137664"/>
        <c:crosses val="autoZero"/>
        <c:auto val="1"/>
        <c:lblAlgn val="ctr"/>
        <c:lblOffset val="100"/>
        <c:noMultiLvlLbl val="0"/>
      </c:catAx>
      <c:valAx>
        <c:axId val="155137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954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necessidade de consultas subsequentes.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0.8</c:v>
                </c:pt>
                <c:pt idx="1">
                  <c:v>0.5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01504"/>
        <c:axId val="189415424"/>
      </c:barChart>
      <c:catAx>
        <c:axId val="1597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15424"/>
        <c:crosses val="autoZero"/>
        <c:auto val="1"/>
        <c:lblAlgn val="ctr"/>
        <c:lblOffset val="100"/>
        <c:noMultiLvlLbl val="0"/>
      </c:catAx>
      <c:valAx>
        <c:axId val="189415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701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consultas subsequentes realizadas              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0.25</c:v>
                </c:pt>
                <c:pt idx="1">
                  <c:v>0.2857142857142857</c:v>
                </c:pt>
                <c:pt idx="2">
                  <c:v>0.18181818181818182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03968"/>
        <c:axId val="189417728"/>
      </c:barChart>
      <c:catAx>
        <c:axId val="18920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17728"/>
        <c:crosses val="autoZero"/>
        <c:auto val="1"/>
        <c:lblAlgn val="ctr"/>
        <c:lblOffset val="100"/>
        <c:noMultiLvlLbl val="0"/>
      </c:catAx>
      <c:valAx>
        <c:axId val="189417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2039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0.2</c:v>
                </c:pt>
                <c:pt idx="1">
                  <c:v>0.5714285714285714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348544"/>
        <c:axId val="189420032"/>
      </c:barChart>
      <c:catAx>
        <c:axId val="1943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20032"/>
        <c:crosses val="autoZero"/>
        <c:auto val="1"/>
        <c:lblAlgn val="ctr"/>
        <c:lblOffset val="100"/>
        <c:noMultiLvlLbl val="0"/>
      </c:catAx>
      <c:valAx>
        <c:axId val="1894200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348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busca ativa realizada às gestantes que não realizaram a primeira consulta odontológica programática.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680320"/>
        <c:axId val="189422336"/>
      </c:barChart>
      <c:catAx>
        <c:axId val="19468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22336"/>
        <c:crosses val="autoZero"/>
        <c:auto val="1"/>
        <c:lblAlgn val="ctr"/>
        <c:lblOffset val="100"/>
        <c:noMultiLvlLbl val="0"/>
      </c:catAx>
      <c:valAx>
        <c:axId val="1894223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680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busca ativa realizada às gestantes faltosas às consultas subsequentes.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682368"/>
        <c:axId val="189441152"/>
      </c:barChart>
      <c:catAx>
        <c:axId val="1946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41152"/>
        <c:crosses val="autoZero"/>
        <c:auto val="1"/>
        <c:lblAlgn val="ctr"/>
        <c:lblOffset val="100"/>
        <c:noMultiLvlLbl val="0"/>
      </c:catAx>
      <c:valAx>
        <c:axId val="1894411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682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0.6</c:v>
                </c:pt>
                <c:pt idx="1">
                  <c:v>0.8571428571428571</c:v>
                </c:pt>
                <c:pt idx="2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144192"/>
        <c:axId val="189443456"/>
      </c:barChart>
      <c:catAx>
        <c:axId val="19514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43456"/>
        <c:crosses val="autoZero"/>
        <c:auto val="1"/>
        <c:lblAlgn val="ctr"/>
        <c:lblOffset val="100"/>
        <c:noMultiLvlLbl val="0"/>
      </c:catAx>
      <c:valAx>
        <c:axId val="189443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144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orientação sobre dieta.   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9536"/>
        <c:axId val="189445760"/>
      </c:barChart>
      <c:catAx>
        <c:axId val="2298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9445760"/>
        <c:crosses val="autoZero"/>
        <c:auto val="1"/>
        <c:lblAlgn val="ctr"/>
        <c:lblOffset val="100"/>
        <c:noMultiLvlLbl val="0"/>
      </c:catAx>
      <c:valAx>
        <c:axId val="189445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9889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0.90476190476190477</c:v>
                </c:pt>
                <c:pt idx="1">
                  <c:v>0.94444444444444442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83392"/>
        <c:axId val="67851904"/>
      </c:barChart>
      <c:catAx>
        <c:axId val="14188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51904"/>
        <c:crosses val="autoZero"/>
        <c:auto val="1"/>
        <c:lblAlgn val="ctr"/>
        <c:lblOffset val="100"/>
        <c:noMultiLvlLbl val="0"/>
      </c:catAx>
      <c:valAx>
        <c:axId val="67851904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883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001536"/>
        <c:axId val="229998592"/>
      </c:barChart>
      <c:catAx>
        <c:axId val="2320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9998592"/>
        <c:crosses val="autoZero"/>
        <c:auto val="1"/>
        <c:lblAlgn val="ctr"/>
        <c:lblOffset val="100"/>
        <c:noMultiLvlLbl val="0"/>
      </c:catAx>
      <c:valAx>
        <c:axId val="229998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001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orientação sobre os cuidados com a higiene bucal do recém-nascido.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005120"/>
        <c:axId val="230000896"/>
      </c:barChart>
      <c:catAx>
        <c:axId val="2320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000896"/>
        <c:crosses val="autoZero"/>
        <c:auto val="1"/>
        <c:lblAlgn val="ctr"/>
        <c:lblOffset val="100"/>
        <c:noMultiLvlLbl val="0"/>
      </c:catAx>
      <c:valAx>
        <c:axId val="230000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005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 Proporção de gestantes com orientação sobre os riscos do tabagismo e do uso de álcool e drogas na gestação.  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068544"/>
        <c:axId val="230003200"/>
      </c:barChart>
      <c:catAx>
        <c:axId val="2330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003200"/>
        <c:crosses val="autoZero"/>
        <c:auto val="1"/>
        <c:lblAlgn val="ctr"/>
        <c:lblOffset val="100"/>
        <c:noMultiLvlLbl val="0"/>
      </c:catAx>
      <c:valAx>
        <c:axId val="2300032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068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260544"/>
        <c:axId val="230005504"/>
      </c:barChart>
      <c:catAx>
        <c:axId val="2332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005504"/>
        <c:crosses val="autoZero"/>
        <c:auto val="1"/>
        <c:lblAlgn val="ctr"/>
        <c:lblOffset val="100"/>
        <c:noMultiLvlLbl val="0"/>
      </c:catAx>
      <c:valAx>
        <c:axId val="2300055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260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60704"/>
        <c:axId val="119898112"/>
      </c:barChart>
      <c:catAx>
        <c:axId val="1419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9898112"/>
        <c:crosses val="autoZero"/>
        <c:auto val="1"/>
        <c:lblAlgn val="ctr"/>
        <c:lblOffset val="100"/>
        <c:noMultiLvlLbl val="0"/>
      </c:catAx>
      <c:valAx>
        <c:axId val="1198981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960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0.94444444444444442</c:v>
                </c:pt>
                <c:pt idx="2">
                  <c:v>0.97142857142857142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036992"/>
        <c:axId val="119900416"/>
      </c:barChart>
      <c:catAx>
        <c:axId val="14203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9900416"/>
        <c:crosses val="autoZero"/>
        <c:auto val="1"/>
        <c:lblAlgn val="ctr"/>
        <c:lblOffset val="100"/>
        <c:noMultiLvlLbl val="0"/>
      </c:catAx>
      <c:valAx>
        <c:axId val="119900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036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0.77777777777777779</c:v>
                </c:pt>
                <c:pt idx="2">
                  <c:v>0.75714285714285712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040576"/>
        <c:axId val="119902144"/>
      </c:barChart>
      <c:catAx>
        <c:axId val="14204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9902144"/>
        <c:crosses val="autoZero"/>
        <c:auto val="1"/>
        <c:lblAlgn val="ctr"/>
        <c:lblOffset val="100"/>
        <c:noMultiLvlLbl val="0"/>
      </c:catAx>
      <c:valAx>
        <c:axId val="119902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0405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0.72222222222222221</c:v>
                </c:pt>
                <c:pt idx="2">
                  <c:v>0.67142857142857137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68832"/>
        <c:axId val="119905024"/>
      </c:barChart>
      <c:catAx>
        <c:axId val="14296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9905024"/>
        <c:crosses val="autoZero"/>
        <c:auto val="1"/>
        <c:lblAlgn val="ctr"/>
        <c:lblOffset val="100"/>
        <c:noMultiLvlLbl val="0"/>
      </c:catAx>
      <c:valAx>
        <c:axId val="119905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968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0.3888888888888889</c:v>
                </c:pt>
                <c:pt idx="2">
                  <c:v>0.25714285714285712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46848"/>
        <c:axId val="57541760"/>
      </c:barChart>
      <c:catAx>
        <c:axId val="14324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541760"/>
        <c:crosses val="autoZero"/>
        <c:auto val="1"/>
        <c:lblAlgn val="ctr"/>
        <c:lblOffset val="100"/>
        <c:noMultiLvlLbl val="0"/>
      </c:catAx>
      <c:valAx>
        <c:axId val="57541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246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6642B-6140-4B3D-900F-49280696E6C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0FCDDC3-E06C-43B2-A53D-34670135A1FC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Alcançar 50% de cobertura das gestantes e puérperas  cadastradas no Programa de Pré-natal da unidade de saúde;</a:t>
          </a:r>
          <a:endParaRPr lang="pt-BR" dirty="0"/>
        </a:p>
      </dgm:t>
    </dgm:pt>
    <dgm:pt modelId="{25C772B8-91F7-4F6F-BF09-4A6B543BB185}" type="parTrans" cxnId="{9AF9F7F3-AAD0-44A6-916D-040808BBD9C6}">
      <dgm:prSet/>
      <dgm:spPr/>
      <dgm:t>
        <a:bodyPr/>
        <a:lstStyle/>
        <a:p>
          <a:endParaRPr lang="pt-BR"/>
        </a:p>
      </dgm:t>
    </dgm:pt>
    <dgm:pt modelId="{9D5AF5BB-54BE-40E4-A8F0-3C431D1020EB}" type="sibTrans" cxnId="{9AF9F7F3-AAD0-44A6-916D-040808BBD9C6}">
      <dgm:prSet/>
      <dgm:spPr/>
      <dgm:t>
        <a:bodyPr/>
        <a:lstStyle/>
        <a:p>
          <a:endParaRPr lang="pt-BR"/>
        </a:p>
      </dgm:t>
    </dgm:pt>
    <dgm:pt modelId="{348086D4-9204-4A18-A46C-F8E83E83CC1A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a 100% das gestantes o ingresso no Programa de Pré-Natal  no primeiro trimestre de gestação;</a:t>
          </a:r>
          <a:r>
            <a:rPr lang="pt-BR" b="1" smtClean="0">
              <a:latin typeface="Cambria" panose="02040503050406030204" pitchFamily="18" charset="0"/>
            </a:rPr>
            <a:t> </a:t>
          </a:r>
          <a:endParaRPr lang="pt-BR" dirty="0"/>
        </a:p>
      </dgm:t>
    </dgm:pt>
    <dgm:pt modelId="{0AB7640D-A483-475D-B256-51C54143938C}" type="parTrans" cxnId="{1D09D917-94B0-4BF4-8AF6-72079D5525C7}">
      <dgm:prSet/>
      <dgm:spPr/>
      <dgm:t>
        <a:bodyPr/>
        <a:lstStyle/>
        <a:p>
          <a:endParaRPr lang="pt-BR"/>
        </a:p>
      </dgm:t>
    </dgm:pt>
    <dgm:pt modelId="{6A5EE646-1A0F-4641-9A5A-92B6983E7BFA}" type="sibTrans" cxnId="{1D09D917-94B0-4BF4-8AF6-72079D5525C7}">
      <dgm:prSet/>
      <dgm:spPr/>
      <dgm:t>
        <a:bodyPr/>
        <a:lstStyle/>
        <a:p>
          <a:endParaRPr lang="pt-BR"/>
        </a:p>
      </dgm:t>
    </dgm:pt>
    <dgm:pt modelId="{3D4DB223-3CC3-4A6F-A877-E0D14A76B281}">
      <dgm:prSet phldrT="[Texto]"/>
      <dgm:spPr/>
      <dgm:t>
        <a:bodyPr/>
        <a:lstStyle/>
        <a:p>
          <a:r>
            <a:rPr lang="pt-BR" dirty="0" smtClean="0">
              <a:latin typeface="Cambria" panose="02040503050406030204" pitchFamily="18" charset="0"/>
            </a:rPr>
            <a:t>Realizar pelo menos um exame de mamas em 100% das gestantes;</a:t>
          </a:r>
          <a:endParaRPr lang="pt-BR" dirty="0"/>
        </a:p>
      </dgm:t>
    </dgm:pt>
    <dgm:pt modelId="{C518567C-EA4C-4EB0-BBF0-ADF1FC8600F7}" type="parTrans" cxnId="{A11D9DB1-D334-4073-ADE9-927FC5F30F4F}">
      <dgm:prSet/>
      <dgm:spPr/>
      <dgm:t>
        <a:bodyPr/>
        <a:lstStyle/>
        <a:p>
          <a:endParaRPr lang="pt-BR"/>
        </a:p>
      </dgm:t>
    </dgm:pt>
    <dgm:pt modelId="{FB98C41E-1684-47EE-9BFF-85C4292F0C18}" type="sibTrans" cxnId="{A11D9DB1-D334-4073-ADE9-927FC5F30F4F}">
      <dgm:prSet/>
      <dgm:spPr/>
      <dgm:t>
        <a:bodyPr/>
        <a:lstStyle/>
        <a:p>
          <a:endParaRPr lang="pt-BR"/>
        </a:p>
      </dgm:t>
    </dgm:pt>
    <dgm:pt modelId="{27457E10-1C05-4E85-953F-C74EAB8A9C8F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a 100% das gestantes a solicitação de exames laboratoriais,  prescrição de sulfato ferroso e ácido fólico de acordo com protocolo</a:t>
          </a:r>
          <a:r>
            <a:rPr lang="pt-BR" b="1" smtClean="0">
              <a:latin typeface="Cambria" panose="02040503050406030204" pitchFamily="18" charset="0"/>
            </a:rPr>
            <a:t>;</a:t>
          </a:r>
          <a:endParaRPr lang="pt-BR" dirty="0"/>
        </a:p>
      </dgm:t>
    </dgm:pt>
    <dgm:pt modelId="{E77423BB-2BC7-4C57-A69E-2C32E9C3794A}" type="parTrans" cxnId="{DA02FE84-E0EC-4591-B8C1-83687D659C3C}">
      <dgm:prSet/>
      <dgm:spPr/>
      <dgm:t>
        <a:bodyPr/>
        <a:lstStyle/>
        <a:p>
          <a:endParaRPr lang="pt-BR"/>
        </a:p>
      </dgm:t>
    </dgm:pt>
    <dgm:pt modelId="{E3667303-0A23-4212-A387-D43791030D76}" type="sibTrans" cxnId="{DA02FE84-E0EC-4591-B8C1-83687D659C3C}">
      <dgm:prSet/>
      <dgm:spPr/>
      <dgm:t>
        <a:bodyPr/>
        <a:lstStyle/>
        <a:p>
          <a:endParaRPr lang="pt-BR"/>
        </a:p>
      </dgm:t>
    </dgm:pt>
    <dgm:pt modelId="{4830B84F-9E7C-4CD4-BBBD-93E3A8323BA4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pelo menos um exame ginecológico por trimestre em 100% das gestantes;</a:t>
          </a:r>
          <a:endParaRPr lang="pt-BR" dirty="0">
            <a:latin typeface="Cambria" panose="02040503050406030204" pitchFamily="18" charset="0"/>
          </a:endParaRPr>
        </a:p>
      </dgm:t>
    </dgm:pt>
    <dgm:pt modelId="{14EFEC2E-3839-49AE-B5E1-32101C518C75}" type="parTrans" cxnId="{2FA37A4D-009B-4AC8-AC31-C57E95B0BB8A}">
      <dgm:prSet/>
      <dgm:spPr/>
      <dgm:t>
        <a:bodyPr/>
        <a:lstStyle/>
        <a:p>
          <a:endParaRPr lang="pt-BR"/>
        </a:p>
      </dgm:t>
    </dgm:pt>
    <dgm:pt modelId="{912EBC3A-AE1B-419F-B092-BB8AE8D9BC1F}" type="sibTrans" cxnId="{2FA37A4D-009B-4AC8-AC31-C57E95B0BB8A}">
      <dgm:prSet/>
      <dgm:spPr/>
      <dgm:t>
        <a:bodyPr/>
        <a:lstStyle/>
        <a:p>
          <a:endParaRPr lang="pt-BR"/>
        </a:p>
      </dgm:t>
    </dgm:pt>
    <dgm:pt modelId="{F40308A5-FAA1-4A6F-B75D-5D6EE8959B1F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que 100% das gestantes estejam com vacina antitetânica e hepatite B em dia;</a:t>
          </a:r>
          <a:endParaRPr lang="pt-BR" dirty="0">
            <a:latin typeface="Cambria" panose="02040503050406030204" pitchFamily="18" charset="0"/>
          </a:endParaRPr>
        </a:p>
      </dgm:t>
    </dgm:pt>
    <dgm:pt modelId="{67E8F7C4-F914-45EF-9328-BAE4420252B3}" type="parTrans" cxnId="{D7461E31-54F4-48E0-8675-0BBC11C31CEF}">
      <dgm:prSet/>
      <dgm:spPr/>
      <dgm:t>
        <a:bodyPr/>
        <a:lstStyle/>
        <a:p>
          <a:endParaRPr lang="pt-BR"/>
        </a:p>
      </dgm:t>
    </dgm:pt>
    <dgm:pt modelId="{05B33A2D-9464-4100-968B-AC2A22FF947A}" type="sibTrans" cxnId="{D7461E31-54F4-48E0-8675-0BBC11C31CEF}">
      <dgm:prSet/>
      <dgm:spPr/>
      <dgm:t>
        <a:bodyPr/>
        <a:lstStyle/>
        <a:p>
          <a:endParaRPr lang="pt-BR"/>
        </a:p>
      </dgm:t>
    </dgm:pt>
    <dgm:pt modelId="{2A7403F9-D2F3-438E-A583-305D3E4CAACA}" type="pres">
      <dgm:prSet presAssocID="{1A36642B-6140-4B3D-900F-49280696E6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8005787-1B0C-4A28-ABCB-EFE678975315}" type="pres">
      <dgm:prSet presAssocID="{30FCDDC3-E06C-43B2-A53D-34670135A1F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4500B-68F8-4AE7-A979-E0693E3B5E5A}" type="pres">
      <dgm:prSet presAssocID="{9D5AF5BB-54BE-40E4-A8F0-3C431D1020EB}" presName="sibTrans" presStyleCnt="0"/>
      <dgm:spPr/>
    </dgm:pt>
    <dgm:pt modelId="{1DA8CF88-434F-4EB0-B034-0C064BC610E1}" type="pres">
      <dgm:prSet presAssocID="{348086D4-9204-4A18-A46C-F8E83E83CC1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5F23E0-731A-4154-9D76-D8D3ABC02FDA}" type="pres">
      <dgm:prSet presAssocID="{6A5EE646-1A0F-4641-9A5A-92B6983E7BFA}" presName="sibTrans" presStyleCnt="0"/>
      <dgm:spPr/>
    </dgm:pt>
    <dgm:pt modelId="{D88D357E-EAD7-4783-95B2-3DA1AEC32476}" type="pres">
      <dgm:prSet presAssocID="{4830B84F-9E7C-4CD4-BBBD-93E3A8323B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21FD8F-56BF-4943-BF17-185CAA1DBFD7}" type="pres">
      <dgm:prSet presAssocID="{912EBC3A-AE1B-419F-B092-BB8AE8D9BC1F}" presName="sibTrans" presStyleCnt="0"/>
      <dgm:spPr/>
    </dgm:pt>
    <dgm:pt modelId="{78459EAC-B64F-42DE-B12B-476EFC080542}" type="pres">
      <dgm:prSet presAssocID="{3D4DB223-3CC3-4A6F-A877-E0D14A76B28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3B6F14-22A5-490A-8368-65355B42DED2}" type="pres">
      <dgm:prSet presAssocID="{FB98C41E-1684-47EE-9BFF-85C4292F0C18}" presName="sibTrans" presStyleCnt="0"/>
      <dgm:spPr/>
    </dgm:pt>
    <dgm:pt modelId="{ABF0A295-E4C4-46F1-9A19-DA42930239BC}" type="pres">
      <dgm:prSet presAssocID="{27457E10-1C05-4E85-953F-C74EAB8A9C8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03B02-824A-4401-B9C8-B39CEAED8B2F}" type="pres">
      <dgm:prSet presAssocID="{E3667303-0A23-4212-A387-D43791030D76}" presName="sibTrans" presStyleCnt="0"/>
      <dgm:spPr/>
    </dgm:pt>
    <dgm:pt modelId="{8B7549AF-7E44-4F3E-A4BA-FD4129983878}" type="pres">
      <dgm:prSet presAssocID="{F40308A5-FAA1-4A6F-B75D-5D6EE8959B1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A9AF264-8878-4239-952F-A7F09B7D0E45}" type="presOf" srcId="{30FCDDC3-E06C-43B2-A53D-34670135A1FC}" destId="{B8005787-1B0C-4A28-ABCB-EFE678975315}" srcOrd="0" destOrd="0" presId="urn:microsoft.com/office/officeart/2005/8/layout/default"/>
    <dgm:cxn modelId="{9EA5C34A-3D39-4862-B46A-5C79DDECE503}" type="presOf" srcId="{F40308A5-FAA1-4A6F-B75D-5D6EE8959B1F}" destId="{8B7549AF-7E44-4F3E-A4BA-FD4129983878}" srcOrd="0" destOrd="0" presId="urn:microsoft.com/office/officeart/2005/8/layout/default"/>
    <dgm:cxn modelId="{2FA37A4D-009B-4AC8-AC31-C57E95B0BB8A}" srcId="{1A36642B-6140-4B3D-900F-49280696E6C1}" destId="{4830B84F-9E7C-4CD4-BBBD-93E3A8323BA4}" srcOrd="2" destOrd="0" parTransId="{14EFEC2E-3839-49AE-B5E1-32101C518C75}" sibTransId="{912EBC3A-AE1B-419F-B092-BB8AE8D9BC1F}"/>
    <dgm:cxn modelId="{1D09D917-94B0-4BF4-8AF6-72079D5525C7}" srcId="{1A36642B-6140-4B3D-900F-49280696E6C1}" destId="{348086D4-9204-4A18-A46C-F8E83E83CC1A}" srcOrd="1" destOrd="0" parTransId="{0AB7640D-A483-475D-B256-51C54143938C}" sibTransId="{6A5EE646-1A0F-4641-9A5A-92B6983E7BFA}"/>
    <dgm:cxn modelId="{A11D9DB1-D334-4073-ADE9-927FC5F30F4F}" srcId="{1A36642B-6140-4B3D-900F-49280696E6C1}" destId="{3D4DB223-3CC3-4A6F-A877-E0D14A76B281}" srcOrd="3" destOrd="0" parTransId="{C518567C-EA4C-4EB0-BBF0-ADF1FC8600F7}" sibTransId="{FB98C41E-1684-47EE-9BFF-85C4292F0C18}"/>
    <dgm:cxn modelId="{6E9CC3E0-5167-4219-8495-24514D93FDD7}" type="presOf" srcId="{4830B84F-9E7C-4CD4-BBBD-93E3A8323BA4}" destId="{D88D357E-EAD7-4783-95B2-3DA1AEC32476}" srcOrd="0" destOrd="0" presId="urn:microsoft.com/office/officeart/2005/8/layout/default"/>
    <dgm:cxn modelId="{D7461E31-54F4-48E0-8675-0BBC11C31CEF}" srcId="{1A36642B-6140-4B3D-900F-49280696E6C1}" destId="{F40308A5-FAA1-4A6F-B75D-5D6EE8959B1F}" srcOrd="5" destOrd="0" parTransId="{67E8F7C4-F914-45EF-9328-BAE4420252B3}" sibTransId="{05B33A2D-9464-4100-968B-AC2A22FF947A}"/>
    <dgm:cxn modelId="{85680B63-E508-4F10-BE2C-6D86EBCA0199}" type="presOf" srcId="{348086D4-9204-4A18-A46C-F8E83E83CC1A}" destId="{1DA8CF88-434F-4EB0-B034-0C064BC610E1}" srcOrd="0" destOrd="0" presId="urn:microsoft.com/office/officeart/2005/8/layout/default"/>
    <dgm:cxn modelId="{84E387AB-C7FE-42C9-A4C0-90189A69E9B4}" type="presOf" srcId="{1A36642B-6140-4B3D-900F-49280696E6C1}" destId="{2A7403F9-D2F3-438E-A583-305D3E4CAACA}" srcOrd="0" destOrd="0" presId="urn:microsoft.com/office/officeart/2005/8/layout/default"/>
    <dgm:cxn modelId="{7670D705-1315-4F08-844F-AFB091A825E0}" type="presOf" srcId="{3D4DB223-3CC3-4A6F-A877-E0D14A76B281}" destId="{78459EAC-B64F-42DE-B12B-476EFC080542}" srcOrd="0" destOrd="0" presId="urn:microsoft.com/office/officeart/2005/8/layout/default"/>
    <dgm:cxn modelId="{360720E4-22F7-4475-99CA-81B8550F8E04}" type="presOf" srcId="{27457E10-1C05-4E85-953F-C74EAB8A9C8F}" destId="{ABF0A295-E4C4-46F1-9A19-DA42930239BC}" srcOrd="0" destOrd="0" presId="urn:microsoft.com/office/officeart/2005/8/layout/default"/>
    <dgm:cxn modelId="{DA02FE84-E0EC-4591-B8C1-83687D659C3C}" srcId="{1A36642B-6140-4B3D-900F-49280696E6C1}" destId="{27457E10-1C05-4E85-953F-C74EAB8A9C8F}" srcOrd="4" destOrd="0" parTransId="{E77423BB-2BC7-4C57-A69E-2C32E9C3794A}" sibTransId="{E3667303-0A23-4212-A387-D43791030D76}"/>
    <dgm:cxn modelId="{9AF9F7F3-AAD0-44A6-916D-040808BBD9C6}" srcId="{1A36642B-6140-4B3D-900F-49280696E6C1}" destId="{30FCDDC3-E06C-43B2-A53D-34670135A1FC}" srcOrd="0" destOrd="0" parTransId="{25C772B8-91F7-4F6F-BF09-4A6B543BB185}" sibTransId="{9D5AF5BB-54BE-40E4-A8F0-3C431D1020EB}"/>
    <dgm:cxn modelId="{82ADF259-526E-455D-9DB2-FC58FA525447}" type="presParOf" srcId="{2A7403F9-D2F3-438E-A583-305D3E4CAACA}" destId="{B8005787-1B0C-4A28-ABCB-EFE678975315}" srcOrd="0" destOrd="0" presId="urn:microsoft.com/office/officeart/2005/8/layout/default"/>
    <dgm:cxn modelId="{D866E097-C438-4D18-8AFA-0F727CCA4369}" type="presParOf" srcId="{2A7403F9-D2F3-438E-A583-305D3E4CAACA}" destId="{5D84500B-68F8-4AE7-A979-E0693E3B5E5A}" srcOrd="1" destOrd="0" presId="urn:microsoft.com/office/officeart/2005/8/layout/default"/>
    <dgm:cxn modelId="{B1356E8B-1279-41C0-AB02-A5DF3FF4C2D0}" type="presParOf" srcId="{2A7403F9-D2F3-438E-A583-305D3E4CAACA}" destId="{1DA8CF88-434F-4EB0-B034-0C064BC610E1}" srcOrd="2" destOrd="0" presId="urn:microsoft.com/office/officeart/2005/8/layout/default"/>
    <dgm:cxn modelId="{52CC2069-7487-432D-BA79-55B60858AF89}" type="presParOf" srcId="{2A7403F9-D2F3-438E-A583-305D3E4CAACA}" destId="{EB5F23E0-731A-4154-9D76-D8D3ABC02FDA}" srcOrd="3" destOrd="0" presId="urn:microsoft.com/office/officeart/2005/8/layout/default"/>
    <dgm:cxn modelId="{C6B699BF-3B8E-4C53-AA9A-341B9E63AC58}" type="presParOf" srcId="{2A7403F9-D2F3-438E-A583-305D3E4CAACA}" destId="{D88D357E-EAD7-4783-95B2-3DA1AEC32476}" srcOrd="4" destOrd="0" presId="urn:microsoft.com/office/officeart/2005/8/layout/default"/>
    <dgm:cxn modelId="{5DEA8D8B-A75D-4812-978C-10C3C0A53AF2}" type="presParOf" srcId="{2A7403F9-D2F3-438E-A583-305D3E4CAACA}" destId="{3621FD8F-56BF-4943-BF17-185CAA1DBFD7}" srcOrd="5" destOrd="0" presId="urn:microsoft.com/office/officeart/2005/8/layout/default"/>
    <dgm:cxn modelId="{1FED107E-2ACE-476E-8D64-6B08743CBC39}" type="presParOf" srcId="{2A7403F9-D2F3-438E-A583-305D3E4CAACA}" destId="{78459EAC-B64F-42DE-B12B-476EFC080542}" srcOrd="6" destOrd="0" presId="urn:microsoft.com/office/officeart/2005/8/layout/default"/>
    <dgm:cxn modelId="{ABAFF30E-77D8-4EF2-AB5E-25DB28D365A3}" type="presParOf" srcId="{2A7403F9-D2F3-438E-A583-305D3E4CAACA}" destId="{4D3B6F14-22A5-490A-8368-65355B42DED2}" srcOrd="7" destOrd="0" presId="urn:microsoft.com/office/officeart/2005/8/layout/default"/>
    <dgm:cxn modelId="{E1F3889B-BDE8-4BB3-B9CF-4C159E8C3E09}" type="presParOf" srcId="{2A7403F9-D2F3-438E-A583-305D3E4CAACA}" destId="{ABF0A295-E4C4-46F1-9A19-DA42930239BC}" srcOrd="8" destOrd="0" presId="urn:microsoft.com/office/officeart/2005/8/layout/default"/>
    <dgm:cxn modelId="{96C976B9-ED6A-4162-AA93-40D4F60C0B9E}" type="presParOf" srcId="{2A7403F9-D2F3-438E-A583-305D3E4CAACA}" destId="{A9B03B02-824A-4401-B9C8-B39CEAED8B2F}" srcOrd="9" destOrd="0" presId="urn:microsoft.com/office/officeart/2005/8/layout/default"/>
    <dgm:cxn modelId="{F7FCC439-5831-4FD2-B602-2BFDA7DFDBB5}" type="presParOf" srcId="{2A7403F9-D2F3-438E-A583-305D3E4CAACA}" destId="{8B7549AF-7E44-4F3E-A4BA-FD412998387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35B2F-59B6-4CF5-B354-0F58777A096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79A2A3A-0DFD-4B2E-8B87-FB8032D05D4C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avaliação da necessidade de atendimento odontológico em 100% das gestantes durante o pré-natal;</a:t>
          </a:r>
          <a:endParaRPr lang="pt-BR" dirty="0"/>
        </a:p>
      </dgm:t>
    </dgm:pt>
    <dgm:pt modelId="{2E7710E8-8198-4E6A-AEF9-08FC22479E60}" type="parTrans" cxnId="{82537C0B-52F3-49D6-A350-A3A922387446}">
      <dgm:prSet/>
      <dgm:spPr/>
      <dgm:t>
        <a:bodyPr/>
        <a:lstStyle/>
        <a:p>
          <a:endParaRPr lang="pt-BR"/>
        </a:p>
      </dgm:t>
    </dgm:pt>
    <dgm:pt modelId="{D47ABE31-FB80-42C4-9991-2A5BC74E8A5A}" type="sibTrans" cxnId="{82537C0B-52F3-49D6-A350-A3A922387446}">
      <dgm:prSet/>
      <dgm:spPr/>
      <dgm:t>
        <a:bodyPr/>
        <a:lstStyle/>
        <a:p>
          <a:endParaRPr lang="pt-BR"/>
        </a:p>
      </dgm:t>
    </dgm:pt>
    <dgm:pt modelId="{34237730-6A40-42BE-82BF-E4F1F6D11A05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a primeira consulta odontológica programática para 100% das gestantes cadastradas; </a:t>
          </a:r>
          <a:endParaRPr lang="pt-BR" dirty="0"/>
        </a:p>
      </dgm:t>
    </dgm:pt>
    <dgm:pt modelId="{050B729E-219A-43BE-A45B-BD47AFC5A9DC}" type="parTrans" cxnId="{D317487F-39F7-410C-8192-820E0212FDC9}">
      <dgm:prSet/>
      <dgm:spPr/>
      <dgm:t>
        <a:bodyPr/>
        <a:lstStyle/>
        <a:p>
          <a:endParaRPr lang="pt-BR"/>
        </a:p>
      </dgm:t>
    </dgm:pt>
    <dgm:pt modelId="{B38ABE5D-0019-4297-98BD-78853940DEFC}" type="sibTrans" cxnId="{D317487F-39F7-410C-8192-820E0212FDC9}">
      <dgm:prSet/>
      <dgm:spPr/>
      <dgm:t>
        <a:bodyPr/>
        <a:lstStyle/>
        <a:p>
          <a:endParaRPr lang="pt-BR"/>
        </a:p>
      </dgm:t>
    </dgm:pt>
    <dgm:pt modelId="{A841D36B-3FAE-4405-A4E3-91420A9285A6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Manter registro na ficha espelho de pré-natal/vacinação em 100% das gestantes. </a:t>
          </a:r>
          <a:endParaRPr lang="pt-BR" dirty="0">
            <a:latin typeface="Cambria" panose="02040503050406030204" pitchFamily="18" charset="0"/>
          </a:endParaRPr>
        </a:p>
      </dgm:t>
    </dgm:pt>
    <dgm:pt modelId="{4391E06D-0BA1-49C1-BB0C-3AF538874714}" type="parTrans" cxnId="{0F037460-9115-47AF-9B6A-2DA0B5A2AB48}">
      <dgm:prSet/>
      <dgm:spPr/>
      <dgm:t>
        <a:bodyPr/>
        <a:lstStyle/>
        <a:p>
          <a:endParaRPr lang="pt-BR"/>
        </a:p>
      </dgm:t>
    </dgm:pt>
    <dgm:pt modelId="{D73291E1-79DC-45A3-B105-B5BD267ECDAA}" type="sibTrans" cxnId="{0F037460-9115-47AF-9B6A-2DA0B5A2AB48}">
      <dgm:prSet/>
      <dgm:spPr/>
      <dgm:t>
        <a:bodyPr/>
        <a:lstStyle/>
        <a:p>
          <a:endParaRPr lang="pt-BR"/>
        </a:p>
      </dgm:t>
    </dgm:pt>
    <dgm:pt modelId="{95BA7363-BA4A-45A5-81AA-1E4756B9C3C0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Promover o aleitamento materno junto a 100% das gestantes e orientar 100% das gestantes sobre os cuidados com o recém-nascido;</a:t>
          </a:r>
          <a:endParaRPr lang="pt-BR" dirty="0" smtClean="0">
            <a:latin typeface="Cambria" panose="02040503050406030204" pitchFamily="18" charset="0"/>
          </a:endParaRPr>
        </a:p>
      </dgm:t>
    </dgm:pt>
    <dgm:pt modelId="{38764F5B-3472-4480-8975-6B7722945C85}" type="parTrans" cxnId="{AA15FE91-D091-4442-B102-D5B65B35CBF6}">
      <dgm:prSet/>
      <dgm:spPr/>
      <dgm:t>
        <a:bodyPr/>
        <a:lstStyle/>
        <a:p>
          <a:endParaRPr lang="pt-BR"/>
        </a:p>
      </dgm:t>
    </dgm:pt>
    <dgm:pt modelId="{380CAAF0-9AEC-4165-A666-EBF9477239B4}" type="sibTrans" cxnId="{AA15FE91-D091-4442-B102-D5B65B35CBF6}">
      <dgm:prSet/>
      <dgm:spPr/>
      <dgm:t>
        <a:bodyPr/>
        <a:lstStyle/>
        <a:p>
          <a:endParaRPr lang="pt-BR"/>
        </a:p>
      </dgm:t>
    </dgm:pt>
    <dgm:pt modelId="{814E79AE-D605-48C1-B1F0-6382A8E61515}">
      <dgm:prSet/>
      <dgm:spPr/>
      <dgm:t>
        <a:bodyPr/>
        <a:lstStyle/>
        <a:p>
          <a:r>
            <a:rPr lang="pt-BR" dirty="0" smtClean="0">
              <a:latin typeface="Cambria" panose="02040503050406030204" pitchFamily="18" charset="0"/>
            </a:rPr>
            <a:t>Orientar 100% das gestantes sobre orientação nutricional, higiene bucal, risco do tabagismo, uso de álcool e drogas na gestação e anticoncepção após o parto;</a:t>
          </a:r>
          <a:endParaRPr lang="pt-BR" dirty="0">
            <a:latin typeface="Cambria" panose="02040503050406030204" pitchFamily="18" charset="0"/>
          </a:endParaRPr>
        </a:p>
      </dgm:t>
    </dgm:pt>
    <dgm:pt modelId="{97F81F98-4ACE-452E-8518-B4BA173F1C3D}" type="parTrans" cxnId="{4BB925E0-4512-4EE0-A272-19B965FA7ACF}">
      <dgm:prSet/>
      <dgm:spPr/>
      <dgm:t>
        <a:bodyPr/>
        <a:lstStyle/>
        <a:p>
          <a:endParaRPr lang="pt-BR"/>
        </a:p>
      </dgm:t>
    </dgm:pt>
    <dgm:pt modelId="{8BC50E99-A986-4EBA-B36E-7356DF95A22A}" type="sibTrans" cxnId="{4BB925E0-4512-4EE0-A272-19B965FA7ACF}">
      <dgm:prSet/>
      <dgm:spPr/>
      <dgm:t>
        <a:bodyPr/>
        <a:lstStyle/>
        <a:p>
          <a:endParaRPr lang="pt-BR"/>
        </a:p>
      </dgm:t>
    </dgm:pt>
    <dgm:pt modelId="{B15E995B-4A23-4588-92F0-9D160E31C77F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busca ativa de 100% das gestantes faltosas às consultas de pré-natal;</a:t>
          </a:r>
          <a:endParaRPr lang="pt-BR" dirty="0"/>
        </a:p>
      </dgm:t>
    </dgm:pt>
    <dgm:pt modelId="{6DCEC8F9-BD4A-43D5-87FF-40D322D98C9A}" type="parTrans" cxnId="{0059E87A-A3D3-4049-AFB2-A89B22F02080}">
      <dgm:prSet/>
      <dgm:spPr/>
      <dgm:t>
        <a:bodyPr/>
        <a:lstStyle/>
        <a:p>
          <a:endParaRPr lang="pt-BR"/>
        </a:p>
      </dgm:t>
    </dgm:pt>
    <dgm:pt modelId="{4066FD68-CAE5-4B97-A09F-8FE15F0C2D14}" type="sibTrans" cxnId="{0059E87A-A3D3-4049-AFB2-A89B22F02080}">
      <dgm:prSet/>
      <dgm:spPr/>
      <dgm:t>
        <a:bodyPr/>
        <a:lstStyle/>
        <a:p>
          <a:endParaRPr lang="pt-BR"/>
        </a:p>
      </dgm:t>
    </dgm:pt>
    <dgm:pt modelId="{C510C398-2A2C-4D01-B7C1-28D68CC93CD9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Avaliar risco gestacional em 100% das gestantes;</a:t>
          </a:r>
          <a:endParaRPr lang="pt-BR" dirty="0">
            <a:latin typeface="Cambria" panose="02040503050406030204" pitchFamily="18" charset="0"/>
          </a:endParaRPr>
        </a:p>
      </dgm:t>
    </dgm:pt>
    <dgm:pt modelId="{49DA139C-08FE-44C5-A911-322BE918880B}" type="parTrans" cxnId="{67D36A27-714D-46EC-AFBD-27EDE6DCDB10}">
      <dgm:prSet/>
      <dgm:spPr/>
      <dgm:t>
        <a:bodyPr/>
        <a:lstStyle/>
        <a:p>
          <a:endParaRPr lang="pt-BR"/>
        </a:p>
      </dgm:t>
    </dgm:pt>
    <dgm:pt modelId="{45585FE3-BFDD-4FD9-8AA7-2672DB6DF33B}" type="sibTrans" cxnId="{67D36A27-714D-46EC-AFBD-27EDE6DCDB10}">
      <dgm:prSet/>
      <dgm:spPr/>
      <dgm:t>
        <a:bodyPr/>
        <a:lstStyle/>
        <a:p>
          <a:endParaRPr lang="pt-BR"/>
        </a:p>
      </dgm:t>
    </dgm:pt>
    <dgm:pt modelId="{ABD466D1-E43C-47F7-962A-AF96A839B135}" type="pres">
      <dgm:prSet presAssocID="{9EB35B2F-59B6-4CF5-B354-0F58777A09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E2F527B-2D97-42AE-AB80-5DE81FDD9250}" type="pres">
      <dgm:prSet presAssocID="{979A2A3A-0DFD-4B2E-8B87-FB8032D05D4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513054-E290-4504-99FD-32AE974CFFD4}" type="pres">
      <dgm:prSet presAssocID="{D47ABE31-FB80-42C4-9991-2A5BC74E8A5A}" presName="sibTrans" presStyleCnt="0"/>
      <dgm:spPr/>
    </dgm:pt>
    <dgm:pt modelId="{EDD22A84-1F26-4E5B-979A-67016E14FAEB}" type="pres">
      <dgm:prSet presAssocID="{34237730-6A40-42BE-82BF-E4F1F6D11A0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BC5864-7A72-4D54-86AF-798289861A87}" type="pres">
      <dgm:prSet presAssocID="{B38ABE5D-0019-4297-98BD-78853940DEFC}" presName="sibTrans" presStyleCnt="0"/>
      <dgm:spPr/>
    </dgm:pt>
    <dgm:pt modelId="{FB304445-DCC5-41AC-BF1A-D7B35B64A144}" type="pres">
      <dgm:prSet presAssocID="{B15E995B-4A23-4588-92F0-9D160E31C77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583CDB-65E9-4B9C-A65F-F988DD820020}" type="pres">
      <dgm:prSet presAssocID="{4066FD68-CAE5-4B97-A09F-8FE15F0C2D14}" presName="sibTrans" presStyleCnt="0"/>
      <dgm:spPr/>
    </dgm:pt>
    <dgm:pt modelId="{7721AB0D-B61C-4EF2-8F64-F3DD19A78B41}" type="pres">
      <dgm:prSet presAssocID="{A841D36B-3FAE-4405-A4E3-91420A9285A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CBE1325-9674-4A91-856C-F4C5BCCBCF5C}" type="pres">
      <dgm:prSet presAssocID="{D73291E1-79DC-45A3-B105-B5BD267ECDAA}" presName="sibTrans" presStyleCnt="0"/>
      <dgm:spPr/>
    </dgm:pt>
    <dgm:pt modelId="{440C9030-CFB3-4C01-B7D2-9B3548021F8D}" type="pres">
      <dgm:prSet presAssocID="{C510C398-2A2C-4D01-B7C1-28D68CC93CD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EB11CC-52C9-46E1-B066-A6A8337FFAA0}" type="pres">
      <dgm:prSet presAssocID="{45585FE3-BFDD-4FD9-8AA7-2672DB6DF33B}" presName="sibTrans" presStyleCnt="0"/>
      <dgm:spPr/>
    </dgm:pt>
    <dgm:pt modelId="{5360DE33-A228-4BE2-B062-8D448C98AFCF}" type="pres">
      <dgm:prSet presAssocID="{95BA7363-BA4A-45A5-81AA-1E4756B9C3C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73988B-1832-441B-9C34-55C66DE58E78}" type="pres">
      <dgm:prSet presAssocID="{380CAAF0-9AEC-4165-A666-EBF9477239B4}" presName="sibTrans" presStyleCnt="0"/>
      <dgm:spPr/>
    </dgm:pt>
    <dgm:pt modelId="{906078B3-7BC0-4540-ADB3-467D1A0FD40A}" type="pres">
      <dgm:prSet presAssocID="{814E79AE-D605-48C1-B1F0-6382A8E6151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246C805-4AD3-4016-A747-BF0CD596D626}" type="presOf" srcId="{C510C398-2A2C-4D01-B7C1-28D68CC93CD9}" destId="{440C9030-CFB3-4C01-B7D2-9B3548021F8D}" srcOrd="0" destOrd="0" presId="urn:microsoft.com/office/officeart/2005/8/layout/default"/>
    <dgm:cxn modelId="{82537C0B-52F3-49D6-A350-A3A922387446}" srcId="{9EB35B2F-59B6-4CF5-B354-0F58777A0963}" destId="{979A2A3A-0DFD-4B2E-8B87-FB8032D05D4C}" srcOrd="0" destOrd="0" parTransId="{2E7710E8-8198-4E6A-AEF9-08FC22479E60}" sibTransId="{D47ABE31-FB80-42C4-9991-2A5BC74E8A5A}"/>
    <dgm:cxn modelId="{4ABA5217-6542-42E5-9757-6CD0A42870FE}" type="presOf" srcId="{9EB35B2F-59B6-4CF5-B354-0F58777A0963}" destId="{ABD466D1-E43C-47F7-962A-AF96A839B135}" srcOrd="0" destOrd="0" presId="urn:microsoft.com/office/officeart/2005/8/layout/default"/>
    <dgm:cxn modelId="{D1361403-D9C6-4BE3-8976-2AA807467672}" type="presOf" srcId="{34237730-6A40-42BE-82BF-E4F1F6D11A05}" destId="{EDD22A84-1F26-4E5B-979A-67016E14FAEB}" srcOrd="0" destOrd="0" presId="urn:microsoft.com/office/officeart/2005/8/layout/default"/>
    <dgm:cxn modelId="{B1EDD4AE-0129-4E5F-BCD2-366B1325F22F}" type="presOf" srcId="{B15E995B-4A23-4588-92F0-9D160E31C77F}" destId="{FB304445-DCC5-41AC-BF1A-D7B35B64A144}" srcOrd="0" destOrd="0" presId="urn:microsoft.com/office/officeart/2005/8/layout/default"/>
    <dgm:cxn modelId="{0F037460-9115-47AF-9B6A-2DA0B5A2AB48}" srcId="{9EB35B2F-59B6-4CF5-B354-0F58777A0963}" destId="{A841D36B-3FAE-4405-A4E3-91420A9285A6}" srcOrd="3" destOrd="0" parTransId="{4391E06D-0BA1-49C1-BB0C-3AF538874714}" sibTransId="{D73291E1-79DC-45A3-B105-B5BD267ECDAA}"/>
    <dgm:cxn modelId="{0059E87A-A3D3-4049-AFB2-A89B22F02080}" srcId="{9EB35B2F-59B6-4CF5-B354-0F58777A0963}" destId="{B15E995B-4A23-4588-92F0-9D160E31C77F}" srcOrd="2" destOrd="0" parTransId="{6DCEC8F9-BD4A-43D5-87FF-40D322D98C9A}" sibTransId="{4066FD68-CAE5-4B97-A09F-8FE15F0C2D14}"/>
    <dgm:cxn modelId="{BB331A9D-D96C-45DC-9729-0733AA0027A7}" type="presOf" srcId="{95BA7363-BA4A-45A5-81AA-1E4756B9C3C0}" destId="{5360DE33-A228-4BE2-B062-8D448C98AFCF}" srcOrd="0" destOrd="0" presId="urn:microsoft.com/office/officeart/2005/8/layout/default"/>
    <dgm:cxn modelId="{67D36A27-714D-46EC-AFBD-27EDE6DCDB10}" srcId="{9EB35B2F-59B6-4CF5-B354-0F58777A0963}" destId="{C510C398-2A2C-4D01-B7C1-28D68CC93CD9}" srcOrd="4" destOrd="0" parTransId="{49DA139C-08FE-44C5-A911-322BE918880B}" sibTransId="{45585FE3-BFDD-4FD9-8AA7-2672DB6DF33B}"/>
    <dgm:cxn modelId="{1A21056B-D508-4FD2-90C7-F1C9EC453854}" type="presOf" srcId="{979A2A3A-0DFD-4B2E-8B87-FB8032D05D4C}" destId="{9E2F527B-2D97-42AE-AB80-5DE81FDD9250}" srcOrd="0" destOrd="0" presId="urn:microsoft.com/office/officeart/2005/8/layout/default"/>
    <dgm:cxn modelId="{D317487F-39F7-410C-8192-820E0212FDC9}" srcId="{9EB35B2F-59B6-4CF5-B354-0F58777A0963}" destId="{34237730-6A40-42BE-82BF-E4F1F6D11A05}" srcOrd="1" destOrd="0" parTransId="{050B729E-219A-43BE-A45B-BD47AFC5A9DC}" sibTransId="{B38ABE5D-0019-4297-98BD-78853940DEFC}"/>
    <dgm:cxn modelId="{FB0DE724-D235-4896-82FC-08513E5A5412}" type="presOf" srcId="{814E79AE-D605-48C1-B1F0-6382A8E61515}" destId="{906078B3-7BC0-4540-ADB3-467D1A0FD40A}" srcOrd="0" destOrd="0" presId="urn:microsoft.com/office/officeart/2005/8/layout/default"/>
    <dgm:cxn modelId="{4BB925E0-4512-4EE0-A272-19B965FA7ACF}" srcId="{9EB35B2F-59B6-4CF5-B354-0F58777A0963}" destId="{814E79AE-D605-48C1-B1F0-6382A8E61515}" srcOrd="6" destOrd="0" parTransId="{97F81F98-4ACE-452E-8518-B4BA173F1C3D}" sibTransId="{8BC50E99-A986-4EBA-B36E-7356DF95A22A}"/>
    <dgm:cxn modelId="{DFB6C0B9-9027-41E9-B5E7-81178039AE83}" type="presOf" srcId="{A841D36B-3FAE-4405-A4E3-91420A9285A6}" destId="{7721AB0D-B61C-4EF2-8F64-F3DD19A78B41}" srcOrd="0" destOrd="0" presId="urn:microsoft.com/office/officeart/2005/8/layout/default"/>
    <dgm:cxn modelId="{AA15FE91-D091-4442-B102-D5B65B35CBF6}" srcId="{9EB35B2F-59B6-4CF5-B354-0F58777A0963}" destId="{95BA7363-BA4A-45A5-81AA-1E4756B9C3C0}" srcOrd="5" destOrd="0" parTransId="{38764F5B-3472-4480-8975-6B7722945C85}" sibTransId="{380CAAF0-9AEC-4165-A666-EBF9477239B4}"/>
    <dgm:cxn modelId="{71CF6422-B610-4E76-B7F3-49CD27599162}" type="presParOf" srcId="{ABD466D1-E43C-47F7-962A-AF96A839B135}" destId="{9E2F527B-2D97-42AE-AB80-5DE81FDD9250}" srcOrd="0" destOrd="0" presId="urn:microsoft.com/office/officeart/2005/8/layout/default"/>
    <dgm:cxn modelId="{28E4C7DD-4302-45BB-9EFF-FBA5BEB0F705}" type="presParOf" srcId="{ABD466D1-E43C-47F7-962A-AF96A839B135}" destId="{06513054-E290-4504-99FD-32AE974CFFD4}" srcOrd="1" destOrd="0" presId="urn:microsoft.com/office/officeart/2005/8/layout/default"/>
    <dgm:cxn modelId="{9D189C9A-96C0-4C1C-84AE-51B449D2091B}" type="presParOf" srcId="{ABD466D1-E43C-47F7-962A-AF96A839B135}" destId="{EDD22A84-1F26-4E5B-979A-67016E14FAEB}" srcOrd="2" destOrd="0" presId="urn:microsoft.com/office/officeart/2005/8/layout/default"/>
    <dgm:cxn modelId="{AD8E0958-C102-4F29-88BA-06632DD4F39A}" type="presParOf" srcId="{ABD466D1-E43C-47F7-962A-AF96A839B135}" destId="{9EBC5864-7A72-4D54-86AF-798289861A87}" srcOrd="3" destOrd="0" presId="urn:microsoft.com/office/officeart/2005/8/layout/default"/>
    <dgm:cxn modelId="{0DF11A2B-35CF-4B9A-B327-CB35FB8B46E2}" type="presParOf" srcId="{ABD466D1-E43C-47F7-962A-AF96A839B135}" destId="{FB304445-DCC5-41AC-BF1A-D7B35B64A144}" srcOrd="4" destOrd="0" presId="urn:microsoft.com/office/officeart/2005/8/layout/default"/>
    <dgm:cxn modelId="{7A98879B-9A24-4808-9D63-508A7ABACE3E}" type="presParOf" srcId="{ABD466D1-E43C-47F7-962A-AF96A839B135}" destId="{4C583CDB-65E9-4B9C-A65F-F988DD820020}" srcOrd="5" destOrd="0" presId="urn:microsoft.com/office/officeart/2005/8/layout/default"/>
    <dgm:cxn modelId="{DE1CD0A3-277E-43D2-9085-AEBF904D071B}" type="presParOf" srcId="{ABD466D1-E43C-47F7-962A-AF96A839B135}" destId="{7721AB0D-B61C-4EF2-8F64-F3DD19A78B41}" srcOrd="6" destOrd="0" presId="urn:microsoft.com/office/officeart/2005/8/layout/default"/>
    <dgm:cxn modelId="{C085366C-3F9F-41C2-9383-4D0FB3912875}" type="presParOf" srcId="{ABD466D1-E43C-47F7-962A-AF96A839B135}" destId="{FCBE1325-9674-4A91-856C-F4C5BCCBCF5C}" srcOrd="7" destOrd="0" presId="urn:microsoft.com/office/officeart/2005/8/layout/default"/>
    <dgm:cxn modelId="{B374D201-D907-4ADC-84A0-6F9076A4676C}" type="presParOf" srcId="{ABD466D1-E43C-47F7-962A-AF96A839B135}" destId="{440C9030-CFB3-4C01-B7D2-9B3548021F8D}" srcOrd="8" destOrd="0" presId="urn:microsoft.com/office/officeart/2005/8/layout/default"/>
    <dgm:cxn modelId="{CA22059D-4616-4E36-9C97-D6A0658C07AA}" type="presParOf" srcId="{ABD466D1-E43C-47F7-962A-AF96A839B135}" destId="{14EB11CC-52C9-46E1-B066-A6A8337FFAA0}" srcOrd="9" destOrd="0" presId="urn:microsoft.com/office/officeart/2005/8/layout/default"/>
    <dgm:cxn modelId="{909FEB8B-F036-4C00-828F-9CE984A0190C}" type="presParOf" srcId="{ABD466D1-E43C-47F7-962A-AF96A839B135}" destId="{5360DE33-A228-4BE2-B062-8D448C98AFCF}" srcOrd="10" destOrd="0" presId="urn:microsoft.com/office/officeart/2005/8/layout/default"/>
    <dgm:cxn modelId="{7BE7E65F-27C7-452C-A994-9D649D7AD9C3}" type="presParOf" srcId="{ABD466D1-E43C-47F7-962A-AF96A839B135}" destId="{3F73988B-1832-441B-9C34-55C66DE58E78}" srcOrd="11" destOrd="0" presId="urn:microsoft.com/office/officeart/2005/8/layout/default"/>
    <dgm:cxn modelId="{749C1787-2137-4018-B89A-490A82EEF9B3}" type="presParOf" srcId="{ABD466D1-E43C-47F7-962A-AF96A839B135}" destId="{906078B3-7BC0-4540-ADB3-467D1A0FD40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4563F4-8D8B-4B49-A0B9-EA0D303E229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D07C68D-F84E-468A-BDE2-6BB44533143A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a 50% das puérperas cadastradas no programa de Pré-Natal e Puerpério da Unidade consulta puerperal antes dos 42 dias após o parto;</a:t>
          </a:r>
          <a:endParaRPr lang="pt-BR" dirty="0"/>
        </a:p>
      </dgm:t>
    </dgm:pt>
    <dgm:pt modelId="{9155F0B1-C379-4DAB-B16C-37587FB96CBC}" type="parTrans" cxnId="{2C2C54C6-FEE4-4720-BD42-7692E7AF0871}">
      <dgm:prSet/>
      <dgm:spPr/>
      <dgm:t>
        <a:bodyPr/>
        <a:lstStyle/>
        <a:p>
          <a:endParaRPr lang="pt-BR"/>
        </a:p>
      </dgm:t>
    </dgm:pt>
    <dgm:pt modelId="{057B5464-AA9F-4122-822E-2A26542949C8}" type="sibTrans" cxnId="{2C2C54C6-FEE4-4720-BD42-7692E7AF0871}">
      <dgm:prSet/>
      <dgm:spPr/>
      <dgm:t>
        <a:bodyPr/>
        <a:lstStyle/>
        <a:p>
          <a:endParaRPr lang="pt-BR"/>
        </a:p>
      </dgm:t>
    </dgm:pt>
    <dgm:pt modelId="{5EB36696-4595-48F0-8268-305D3B299802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Examinar as mamas e o abdome em 100% das puérperas cadastradas no Programa;</a:t>
          </a:r>
          <a:endParaRPr lang="pt-BR" dirty="0">
            <a:latin typeface="Cambria" panose="02040503050406030204" pitchFamily="18" charset="0"/>
          </a:endParaRPr>
        </a:p>
      </dgm:t>
    </dgm:pt>
    <dgm:pt modelId="{7322A3CE-5A1B-421B-B5E2-4067718BCF76}" type="parTrans" cxnId="{F89F4474-0A5E-4805-A0A3-F2EAAA20AA8C}">
      <dgm:prSet/>
      <dgm:spPr/>
      <dgm:t>
        <a:bodyPr/>
        <a:lstStyle/>
        <a:p>
          <a:endParaRPr lang="pt-BR"/>
        </a:p>
      </dgm:t>
    </dgm:pt>
    <dgm:pt modelId="{BAA7C4B3-96DC-407F-B3A2-D7025FE202F0}" type="sibTrans" cxnId="{F89F4474-0A5E-4805-A0A3-F2EAAA20AA8C}">
      <dgm:prSet/>
      <dgm:spPr/>
      <dgm:t>
        <a:bodyPr/>
        <a:lstStyle/>
        <a:p>
          <a:endParaRPr lang="pt-BR"/>
        </a:p>
      </dgm:t>
    </dgm:pt>
    <dgm:pt modelId="{C0D48FF8-3C03-4268-BA35-9754182A459C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exame ginecológico e avaliar o estado psíquico  em 100 % das puérperas cadastradas no Programa;</a:t>
          </a:r>
          <a:endParaRPr lang="pt-BR" dirty="0" smtClean="0">
            <a:latin typeface="Cambria" panose="02040503050406030204" pitchFamily="18" charset="0"/>
          </a:endParaRPr>
        </a:p>
      </dgm:t>
    </dgm:pt>
    <dgm:pt modelId="{C71BC786-D4FF-4D80-84AC-BE93369FBAA3}" type="parTrans" cxnId="{5A122EF6-A7E4-4E35-AB28-9D6D8A4924F8}">
      <dgm:prSet/>
      <dgm:spPr/>
      <dgm:t>
        <a:bodyPr/>
        <a:lstStyle/>
        <a:p>
          <a:endParaRPr lang="pt-BR"/>
        </a:p>
      </dgm:t>
    </dgm:pt>
    <dgm:pt modelId="{544AE362-7C4C-4AA5-9236-1EC53388DEF8}" type="sibTrans" cxnId="{5A122EF6-A7E4-4E35-AB28-9D6D8A4924F8}">
      <dgm:prSet/>
      <dgm:spPr/>
      <dgm:t>
        <a:bodyPr/>
        <a:lstStyle/>
        <a:p>
          <a:endParaRPr lang="pt-BR"/>
        </a:p>
      </dgm:t>
    </dgm:pt>
    <dgm:pt modelId="{29CEC4B2-8090-4E71-BA46-A3E473449F02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Avaliar intercorrências em 100% das puérperas cadastradas no Programa;</a:t>
          </a:r>
          <a:endParaRPr lang="pt-BR" dirty="0">
            <a:latin typeface="Cambria" panose="02040503050406030204" pitchFamily="18" charset="0"/>
          </a:endParaRPr>
        </a:p>
      </dgm:t>
    </dgm:pt>
    <dgm:pt modelId="{DD13A717-C396-44A5-B69D-B441A937B0D3}" type="parTrans" cxnId="{BB3F9EA3-9879-43EE-BE16-7BC9CCE0A584}">
      <dgm:prSet/>
      <dgm:spPr/>
      <dgm:t>
        <a:bodyPr/>
        <a:lstStyle/>
        <a:p>
          <a:endParaRPr lang="pt-BR"/>
        </a:p>
      </dgm:t>
    </dgm:pt>
    <dgm:pt modelId="{6FE7EEDC-ACCE-4BDD-AD68-E9D07EF2B0BA}" type="sibTrans" cxnId="{BB3F9EA3-9879-43EE-BE16-7BC9CCE0A584}">
      <dgm:prSet/>
      <dgm:spPr/>
      <dgm:t>
        <a:bodyPr/>
        <a:lstStyle/>
        <a:p>
          <a:endParaRPr lang="pt-BR"/>
        </a:p>
      </dgm:t>
    </dgm:pt>
    <dgm:pt modelId="{ACDE2B13-6C39-4164-9EC1-CA549CEA1C78}">
      <dgm:prSet/>
      <dgm:spPr/>
      <dgm:t>
        <a:bodyPr/>
        <a:lstStyle/>
        <a:p>
          <a:r>
            <a:rPr lang="pt-BR" dirty="0" smtClean="0">
              <a:latin typeface="Cambria" panose="02040503050406030204" pitchFamily="18" charset="0"/>
            </a:rPr>
            <a:t>Prescrever a 100% das puérperas um dos métodos de anticoncepção;</a:t>
          </a:r>
          <a:endParaRPr lang="pt-BR" dirty="0">
            <a:latin typeface="Cambria" panose="02040503050406030204" pitchFamily="18" charset="0"/>
          </a:endParaRPr>
        </a:p>
      </dgm:t>
    </dgm:pt>
    <dgm:pt modelId="{EC3DAB95-67EF-457B-BA49-3075FC6B5F13}" type="parTrans" cxnId="{1FF56C7D-4B15-4C5B-9CC0-825DBEE2004E}">
      <dgm:prSet/>
      <dgm:spPr/>
      <dgm:t>
        <a:bodyPr/>
        <a:lstStyle/>
        <a:p>
          <a:endParaRPr lang="pt-BR"/>
        </a:p>
      </dgm:t>
    </dgm:pt>
    <dgm:pt modelId="{D98A5DB9-65CF-4B19-B1D4-434322751696}" type="sibTrans" cxnId="{1FF56C7D-4B15-4C5B-9CC0-825DBEE2004E}">
      <dgm:prSet/>
      <dgm:spPr/>
      <dgm:t>
        <a:bodyPr/>
        <a:lstStyle/>
        <a:p>
          <a:endParaRPr lang="pt-BR"/>
        </a:p>
      </dgm:t>
    </dgm:pt>
    <dgm:pt modelId="{7B7E6545-B733-44E1-8891-2BC1797408E5}" type="pres">
      <dgm:prSet presAssocID="{384563F4-8D8B-4B49-A0B9-EA0D303E22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B18ACF2-7FBE-4592-BC3D-DAC74F75021E}" type="pres">
      <dgm:prSet presAssocID="{2D07C68D-F84E-468A-BDE2-6BB44533143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34CA82-5BE4-47F7-8774-5B669191002B}" type="pres">
      <dgm:prSet presAssocID="{057B5464-AA9F-4122-822E-2A26542949C8}" presName="sibTrans" presStyleCnt="0"/>
      <dgm:spPr/>
    </dgm:pt>
    <dgm:pt modelId="{79DA8EC6-6E27-4A81-B745-50E88DDFD1AB}" type="pres">
      <dgm:prSet presAssocID="{5EB36696-4595-48F0-8268-305D3B2998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884128-911F-4DCB-A04B-FF5066CA825E}" type="pres">
      <dgm:prSet presAssocID="{BAA7C4B3-96DC-407F-B3A2-D7025FE202F0}" presName="sibTrans" presStyleCnt="0"/>
      <dgm:spPr/>
    </dgm:pt>
    <dgm:pt modelId="{31A052D4-EA83-40BC-A1B4-82A8C874307F}" type="pres">
      <dgm:prSet presAssocID="{C0D48FF8-3C03-4268-BA35-9754182A459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08E1EDD-EF5C-4CC7-BA71-BF664B70DA3D}" type="pres">
      <dgm:prSet presAssocID="{544AE362-7C4C-4AA5-9236-1EC53388DEF8}" presName="sibTrans" presStyleCnt="0"/>
      <dgm:spPr/>
    </dgm:pt>
    <dgm:pt modelId="{6B37F808-2F68-44C7-BCC3-0A43E3AE8477}" type="pres">
      <dgm:prSet presAssocID="{29CEC4B2-8090-4E71-BA46-A3E473449F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A46ECD0-8EBC-4780-99D3-0D5F091B990C}" type="pres">
      <dgm:prSet presAssocID="{6FE7EEDC-ACCE-4BDD-AD68-E9D07EF2B0BA}" presName="sibTrans" presStyleCnt="0"/>
      <dgm:spPr/>
    </dgm:pt>
    <dgm:pt modelId="{8B892A3D-130C-466A-A6FD-56D95BCA38F3}" type="pres">
      <dgm:prSet presAssocID="{ACDE2B13-6C39-4164-9EC1-CA549CEA1C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440DDDC-F54D-44E2-89B1-D47087E0E54B}" type="presOf" srcId="{ACDE2B13-6C39-4164-9EC1-CA549CEA1C78}" destId="{8B892A3D-130C-466A-A6FD-56D95BCA38F3}" srcOrd="0" destOrd="0" presId="urn:microsoft.com/office/officeart/2005/8/layout/default"/>
    <dgm:cxn modelId="{B0E7BE61-18FE-4DEA-A9D5-877CB47095CE}" type="presOf" srcId="{5EB36696-4595-48F0-8268-305D3B299802}" destId="{79DA8EC6-6E27-4A81-B745-50E88DDFD1AB}" srcOrd="0" destOrd="0" presId="urn:microsoft.com/office/officeart/2005/8/layout/default"/>
    <dgm:cxn modelId="{F89F4474-0A5E-4805-A0A3-F2EAAA20AA8C}" srcId="{384563F4-8D8B-4B49-A0B9-EA0D303E229E}" destId="{5EB36696-4595-48F0-8268-305D3B299802}" srcOrd="1" destOrd="0" parTransId="{7322A3CE-5A1B-421B-B5E2-4067718BCF76}" sibTransId="{BAA7C4B3-96DC-407F-B3A2-D7025FE202F0}"/>
    <dgm:cxn modelId="{A75D9ED7-D839-450F-AE09-BF88E24F9CDF}" type="presOf" srcId="{C0D48FF8-3C03-4268-BA35-9754182A459C}" destId="{31A052D4-EA83-40BC-A1B4-82A8C874307F}" srcOrd="0" destOrd="0" presId="urn:microsoft.com/office/officeart/2005/8/layout/default"/>
    <dgm:cxn modelId="{472CA2AF-15BA-4877-96BD-3D037225BB6A}" type="presOf" srcId="{2D07C68D-F84E-468A-BDE2-6BB44533143A}" destId="{0B18ACF2-7FBE-4592-BC3D-DAC74F75021E}" srcOrd="0" destOrd="0" presId="urn:microsoft.com/office/officeart/2005/8/layout/default"/>
    <dgm:cxn modelId="{8755F684-F079-4542-AA0B-4831DA670254}" type="presOf" srcId="{29CEC4B2-8090-4E71-BA46-A3E473449F02}" destId="{6B37F808-2F68-44C7-BCC3-0A43E3AE8477}" srcOrd="0" destOrd="0" presId="urn:microsoft.com/office/officeart/2005/8/layout/default"/>
    <dgm:cxn modelId="{5A122EF6-A7E4-4E35-AB28-9D6D8A4924F8}" srcId="{384563F4-8D8B-4B49-A0B9-EA0D303E229E}" destId="{C0D48FF8-3C03-4268-BA35-9754182A459C}" srcOrd="2" destOrd="0" parTransId="{C71BC786-D4FF-4D80-84AC-BE93369FBAA3}" sibTransId="{544AE362-7C4C-4AA5-9236-1EC53388DEF8}"/>
    <dgm:cxn modelId="{BB3F9EA3-9879-43EE-BE16-7BC9CCE0A584}" srcId="{384563F4-8D8B-4B49-A0B9-EA0D303E229E}" destId="{29CEC4B2-8090-4E71-BA46-A3E473449F02}" srcOrd="3" destOrd="0" parTransId="{DD13A717-C396-44A5-B69D-B441A937B0D3}" sibTransId="{6FE7EEDC-ACCE-4BDD-AD68-E9D07EF2B0BA}"/>
    <dgm:cxn modelId="{2C2C54C6-FEE4-4720-BD42-7692E7AF0871}" srcId="{384563F4-8D8B-4B49-A0B9-EA0D303E229E}" destId="{2D07C68D-F84E-468A-BDE2-6BB44533143A}" srcOrd="0" destOrd="0" parTransId="{9155F0B1-C379-4DAB-B16C-37587FB96CBC}" sibTransId="{057B5464-AA9F-4122-822E-2A26542949C8}"/>
    <dgm:cxn modelId="{844B60FD-68BC-4335-84E7-E6827E905252}" type="presOf" srcId="{384563F4-8D8B-4B49-A0B9-EA0D303E229E}" destId="{7B7E6545-B733-44E1-8891-2BC1797408E5}" srcOrd="0" destOrd="0" presId="urn:microsoft.com/office/officeart/2005/8/layout/default"/>
    <dgm:cxn modelId="{1FF56C7D-4B15-4C5B-9CC0-825DBEE2004E}" srcId="{384563F4-8D8B-4B49-A0B9-EA0D303E229E}" destId="{ACDE2B13-6C39-4164-9EC1-CA549CEA1C78}" srcOrd="4" destOrd="0" parTransId="{EC3DAB95-67EF-457B-BA49-3075FC6B5F13}" sibTransId="{D98A5DB9-65CF-4B19-B1D4-434322751696}"/>
    <dgm:cxn modelId="{CED10F8E-E04E-443E-93B3-FEA7F58BE5C8}" type="presParOf" srcId="{7B7E6545-B733-44E1-8891-2BC1797408E5}" destId="{0B18ACF2-7FBE-4592-BC3D-DAC74F75021E}" srcOrd="0" destOrd="0" presId="urn:microsoft.com/office/officeart/2005/8/layout/default"/>
    <dgm:cxn modelId="{417124E0-1305-47FB-8AA0-215E9F964085}" type="presParOf" srcId="{7B7E6545-B733-44E1-8891-2BC1797408E5}" destId="{AB34CA82-5BE4-47F7-8774-5B669191002B}" srcOrd="1" destOrd="0" presId="urn:microsoft.com/office/officeart/2005/8/layout/default"/>
    <dgm:cxn modelId="{1AF7FA74-7EFE-439D-9C45-E6C4C0F4C3FF}" type="presParOf" srcId="{7B7E6545-B733-44E1-8891-2BC1797408E5}" destId="{79DA8EC6-6E27-4A81-B745-50E88DDFD1AB}" srcOrd="2" destOrd="0" presId="urn:microsoft.com/office/officeart/2005/8/layout/default"/>
    <dgm:cxn modelId="{E742ACB6-9944-4F34-9FA6-1A7CB479B052}" type="presParOf" srcId="{7B7E6545-B733-44E1-8891-2BC1797408E5}" destId="{7E884128-911F-4DCB-A04B-FF5066CA825E}" srcOrd="3" destOrd="0" presId="urn:microsoft.com/office/officeart/2005/8/layout/default"/>
    <dgm:cxn modelId="{D3096524-C734-4B08-AF99-E7450F4FD51F}" type="presParOf" srcId="{7B7E6545-B733-44E1-8891-2BC1797408E5}" destId="{31A052D4-EA83-40BC-A1B4-82A8C874307F}" srcOrd="4" destOrd="0" presId="urn:microsoft.com/office/officeart/2005/8/layout/default"/>
    <dgm:cxn modelId="{7C7BA7A4-3DBD-43B2-B8D2-1C7C8902209D}" type="presParOf" srcId="{7B7E6545-B733-44E1-8891-2BC1797408E5}" destId="{B08E1EDD-EF5C-4CC7-BA71-BF664B70DA3D}" srcOrd="5" destOrd="0" presId="urn:microsoft.com/office/officeart/2005/8/layout/default"/>
    <dgm:cxn modelId="{437B28D2-78E6-48D3-A939-A4F52B827887}" type="presParOf" srcId="{7B7E6545-B733-44E1-8891-2BC1797408E5}" destId="{6B37F808-2F68-44C7-BCC3-0A43E3AE8477}" srcOrd="6" destOrd="0" presId="urn:microsoft.com/office/officeart/2005/8/layout/default"/>
    <dgm:cxn modelId="{EC56E5CE-CB9B-47B4-94E0-8AA8BA417272}" type="presParOf" srcId="{7B7E6545-B733-44E1-8891-2BC1797408E5}" destId="{CA46ECD0-8EBC-4780-99D3-0D5F091B990C}" srcOrd="7" destOrd="0" presId="urn:microsoft.com/office/officeart/2005/8/layout/default"/>
    <dgm:cxn modelId="{492D7A20-D79B-4EA4-AF05-88D6580FF835}" type="presParOf" srcId="{7B7E6545-B733-44E1-8891-2BC1797408E5}" destId="{8B892A3D-130C-466A-A6FD-56D95BCA38F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A0219C-8E0F-4C91-9B43-EBD7B5CCCD1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368B43-56FF-4DCD-83EC-EA76F3705DFD}">
      <dgm:prSet phldrT="[Texto]"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busca ativa em 100% das puérperas que não realizaram a consulta de puerpério até 30 dias após o parto;</a:t>
          </a:r>
          <a:endParaRPr lang="pt-BR" dirty="0"/>
        </a:p>
      </dgm:t>
    </dgm:pt>
    <dgm:pt modelId="{784B56F1-4973-465B-9B59-5821B1281C22}" type="parTrans" cxnId="{9D93248B-75A3-4848-8453-B8D4E178A8A4}">
      <dgm:prSet/>
      <dgm:spPr/>
      <dgm:t>
        <a:bodyPr/>
        <a:lstStyle/>
        <a:p>
          <a:endParaRPr lang="pt-BR"/>
        </a:p>
      </dgm:t>
    </dgm:pt>
    <dgm:pt modelId="{2E7AF54E-8F11-4121-9AAA-80C4108B0D33}" type="sibTrans" cxnId="{9D93248B-75A3-4848-8453-B8D4E178A8A4}">
      <dgm:prSet/>
      <dgm:spPr/>
      <dgm:t>
        <a:bodyPr/>
        <a:lstStyle/>
        <a:p>
          <a:endParaRPr lang="pt-BR"/>
        </a:p>
      </dgm:t>
    </dgm:pt>
    <dgm:pt modelId="{C0100369-E3A3-4E1B-8A3D-0DD69926915A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Manter registro na ficha de acompanhamento do Programa de 100% das puérperas;</a:t>
          </a:r>
          <a:endParaRPr lang="pt-BR" dirty="0">
            <a:latin typeface="Cambria" panose="02040503050406030204" pitchFamily="18" charset="0"/>
          </a:endParaRPr>
        </a:p>
      </dgm:t>
    </dgm:pt>
    <dgm:pt modelId="{71624C91-C045-4462-B3F6-78A50A8C0480}" type="parTrans" cxnId="{10F2B2FB-20CD-4BBB-BA93-E3D71B11697B}">
      <dgm:prSet/>
      <dgm:spPr/>
      <dgm:t>
        <a:bodyPr/>
        <a:lstStyle/>
        <a:p>
          <a:endParaRPr lang="pt-BR"/>
        </a:p>
      </dgm:t>
    </dgm:pt>
    <dgm:pt modelId="{F5DFAB98-D51D-43D4-9D19-AB81CF0DCFBF}" type="sibTrans" cxnId="{10F2B2FB-20CD-4BBB-BA93-E3D71B11697B}">
      <dgm:prSet/>
      <dgm:spPr/>
      <dgm:t>
        <a:bodyPr/>
        <a:lstStyle/>
        <a:p>
          <a:endParaRPr lang="pt-BR"/>
        </a:p>
      </dgm:t>
    </dgm:pt>
    <dgm:pt modelId="{0CFF75AC-64B1-4891-B4B2-CAE21BCCF67E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Orientar 100% das puérperas cadastradas sobre os cuidados do recém-nascido, aleitamento materno exclusivo e planejamento familiar; </a:t>
          </a:r>
          <a:endParaRPr lang="pt-BR" dirty="0" smtClean="0">
            <a:latin typeface="Cambria" panose="02040503050406030204" pitchFamily="18" charset="0"/>
          </a:endParaRPr>
        </a:p>
      </dgm:t>
    </dgm:pt>
    <dgm:pt modelId="{71709EC9-D9D4-44AF-9930-2B1D20932C5F}" type="parTrans" cxnId="{82C63BB6-2EC2-4068-912A-2D9BFD469859}">
      <dgm:prSet/>
      <dgm:spPr/>
      <dgm:t>
        <a:bodyPr/>
        <a:lstStyle/>
        <a:p>
          <a:endParaRPr lang="pt-BR"/>
        </a:p>
      </dgm:t>
    </dgm:pt>
    <dgm:pt modelId="{4CDE330E-D817-4402-8370-D0B6B6968BF0}" type="sibTrans" cxnId="{82C63BB6-2EC2-4068-912A-2D9BFD469859}">
      <dgm:prSet/>
      <dgm:spPr/>
      <dgm:t>
        <a:bodyPr/>
        <a:lstStyle/>
        <a:p>
          <a:endParaRPr lang="pt-BR"/>
        </a:p>
      </dgm:t>
    </dgm:pt>
    <dgm:pt modelId="{A0BA6C0F-CA34-4FF8-B9C9-A4E845AD1C45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Ampliar a cobertura de primeira consulta odontológica programática para</a:t>
          </a:r>
          <a:r>
            <a:rPr lang="pt-BR" b="1" smtClean="0">
              <a:latin typeface="Cambria" panose="02040503050406030204" pitchFamily="18" charset="0"/>
            </a:rPr>
            <a:t> </a:t>
          </a:r>
          <a:r>
            <a:rPr lang="pt-BR" smtClean="0">
              <a:latin typeface="Cambria" panose="02040503050406030204" pitchFamily="18" charset="0"/>
            </a:rPr>
            <a:t>50% das gestantes cadastradas;</a:t>
          </a:r>
          <a:endParaRPr lang="pt-BR" dirty="0">
            <a:latin typeface="Cambria" panose="02040503050406030204" pitchFamily="18" charset="0"/>
          </a:endParaRPr>
        </a:p>
      </dgm:t>
    </dgm:pt>
    <dgm:pt modelId="{8128C1FF-5630-4209-8496-8B9D401D1E65}" type="parTrans" cxnId="{47D442B1-40C0-45A1-AA9E-5A0D52FD4710}">
      <dgm:prSet/>
      <dgm:spPr/>
      <dgm:t>
        <a:bodyPr/>
        <a:lstStyle/>
        <a:p>
          <a:endParaRPr lang="pt-BR"/>
        </a:p>
      </dgm:t>
    </dgm:pt>
    <dgm:pt modelId="{BB8B0AF4-A190-4236-BB2C-F070BA4D869F}" type="sibTrans" cxnId="{47D442B1-40C0-45A1-AA9E-5A0D52FD4710}">
      <dgm:prSet/>
      <dgm:spPr/>
      <dgm:t>
        <a:bodyPr/>
        <a:lstStyle/>
        <a:p>
          <a:endParaRPr lang="pt-BR"/>
        </a:p>
      </dgm:t>
    </dgm:pt>
    <dgm:pt modelId="{F8A20E4A-0B0F-4A29-B4EC-03E7A86D6E0A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Concluir o tratamento dentário em 100% das gestantes com primeira consulta odontológica; </a:t>
          </a:r>
          <a:endParaRPr lang="pt-BR" dirty="0" smtClean="0">
            <a:latin typeface="Cambria" panose="02040503050406030204" pitchFamily="18" charset="0"/>
          </a:endParaRPr>
        </a:p>
      </dgm:t>
    </dgm:pt>
    <dgm:pt modelId="{BDE53178-18AF-4DCC-A9A8-8C0623308201}" type="parTrans" cxnId="{6CB353C0-C62C-4867-BB87-6304A696950C}">
      <dgm:prSet/>
      <dgm:spPr/>
      <dgm:t>
        <a:bodyPr/>
        <a:lstStyle/>
        <a:p>
          <a:endParaRPr lang="pt-BR"/>
        </a:p>
      </dgm:t>
    </dgm:pt>
    <dgm:pt modelId="{CABB146B-4FE0-429F-B176-CB4070A9E15C}" type="sibTrans" cxnId="{6CB353C0-C62C-4867-BB87-6304A696950C}">
      <dgm:prSet/>
      <dgm:spPr/>
      <dgm:t>
        <a:bodyPr/>
        <a:lstStyle/>
        <a:p>
          <a:endParaRPr lang="pt-BR"/>
        </a:p>
      </dgm:t>
    </dgm:pt>
    <dgm:pt modelId="{81F1F77B-6C41-4353-B47A-CAB5D0B405D8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Realizar busca ativa de 100% das gestantes que necessitavam realizar a primeira consulta odontológica programática e faltaram;</a:t>
          </a:r>
          <a:endParaRPr lang="pt-BR" dirty="0" smtClean="0">
            <a:latin typeface="Cambria" panose="02040503050406030204" pitchFamily="18" charset="0"/>
          </a:endParaRPr>
        </a:p>
      </dgm:t>
    </dgm:pt>
    <dgm:pt modelId="{3246038E-D114-4319-8232-79B2278F42B1}" type="parTrans" cxnId="{379008E7-4E6D-4967-8574-319B1D9BF419}">
      <dgm:prSet/>
      <dgm:spPr/>
      <dgm:t>
        <a:bodyPr/>
        <a:lstStyle/>
        <a:p>
          <a:endParaRPr lang="pt-BR"/>
        </a:p>
      </dgm:t>
    </dgm:pt>
    <dgm:pt modelId="{82C5C1CF-2A5D-40B6-8F5E-205DBD744D6C}" type="sibTrans" cxnId="{379008E7-4E6D-4967-8574-319B1D9BF419}">
      <dgm:prSet/>
      <dgm:spPr/>
      <dgm:t>
        <a:bodyPr/>
        <a:lstStyle/>
        <a:p>
          <a:endParaRPr lang="pt-BR"/>
        </a:p>
      </dgm:t>
    </dgm:pt>
    <dgm:pt modelId="{70D94BDC-E408-4364-A95B-6E18E79C093F}" type="pres">
      <dgm:prSet presAssocID="{37A0219C-8E0F-4C91-9B43-EBD7B5CCCD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FFEFFF3-7D4D-45A8-942A-F1FC5411E6B9}" type="pres">
      <dgm:prSet presAssocID="{18368B43-56FF-4DCD-83EC-EA76F3705DF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69A4C2-2D43-4CF3-8703-E617F54903C7}" type="pres">
      <dgm:prSet presAssocID="{2E7AF54E-8F11-4121-9AAA-80C4108B0D33}" presName="sibTrans" presStyleCnt="0"/>
      <dgm:spPr/>
    </dgm:pt>
    <dgm:pt modelId="{93037CAC-A53A-40FD-8EEF-DBCDD9816F58}" type="pres">
      <dgm:prSet presAssocID="{C0100369-E3A3-4E1B-8A3D-0DD6992691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E37E24-30B8-489A-8639-FC82CD5AEB84}" type="pres">
      <dgm:prSet presAssocID="{F5DFAB98-D51D-43D4-9D19-AB81CF0DCFBF}" presName="sibTrans" presStyleCnt="0"/>
      <dgm:spPr/>
    </dgm:pt>
    <dgm:pt modelId="{11A8C28F-A896-41AD-8236-3CB01C6EA5F9}" type="pres">
      <dgm:prSet presAssocID="{0CFF75AC-64B1-4891-B4B2-CAE21BCCF67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809255A-7C53-4D2C-AAC1-8DC4D0AF3A79}" type="pres">
      <dgm:prSet presAssocID="{4CDE330E-D817-4402-8370-D0B6B6968BF0}" presName="sibTrans" presStyleCnt="0"/>
      <dgm:spPr/>
    </dgm:pt>
    <dgm:pt modelId="{3215AECA-75F9-4A7C-9842-D7DB5D60444D}" type="pres">
      <dgm:prSet presAssocID="{A0BA6C0F-CA34-4FF8-B9C9-A4E845AD1C4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5881C02-768B-4D0E-9B88-0606C83A5E06}" type="pres">
      <dgm:prSet presAssocID="{BB8B0AF4-A190-4236-BB2C-F070BA4D869F}" presName="sibTrans" presStyleCnt="0"/>
      <dgm:spPr/>
    </dgm:pt>
    <dgm:pt modelId="{BF6E5464-FFED-42F6-8928-7A3C2C598ADD}" type="pres">
      <dgm:prSet presAssocID="{F8A20E4A-0B0F-4A29-B4EC-03E7A86D6E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8B6CB1-AF36-43F7-9620-6F33165A6A14}" type="pres">
      <dgm:prSet presAssocID="{CABB146B-4FE0-429F-B176-CB4070A9E15C}" presName="sibTrans" presStyleCnt="0"/>
      <dgm:spPr/>
    </dgm:pt>
    <dgm:pt modelId="{160D1EB1-D005-4AFA-A64E-D379166B20B5}" type="pres">
      <dgm:prSet presAssocID="{81F1F77B-6C41-4353-B47A-CAB5D0B405D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D93248B-75A3-4848-8453-B8D4E178A8A4}" srcId="{37A0219C-8E0F-4C91-9B43-EBD7B5CCCD12}" destId="{18368B43-56FF-4DCD-83EC-EA76F3705DFD}" srcOrd="0" destOrd="0" parTransId="{784B56F1-4973-465B-9B59-5821B1281C22}" sibTransId="{2E7AF54E-8F11-4121-9AAA-80C4108B0D33}"/>
    <dgm:cxn modelId="{10F2B2FB-20CD-4BBB-BA93-E3D71B11697B}" srcId="{37A0219C-8E0F-4C91-9B43-EBD7B5CCCD12}" destId="{C0100369-E3A3-4E1B-8A3D-0DD69926915A}" srcOrd="1" destOrd="0" parTransId="{71624C91-C045-4462-B3F6-78A50A8C0480}" sibTransId="{F5DFAB98-D51D-43D4-9D19-AB81CF0DCFBF}"/>
    <dgm:cxn modelId="{6CB353C0-C62C-4867-BB87-6304A696950C}" srcId="{37A0219C-8E0F-4C91-9B43-EBD7B5CCCD12}" destId="{F8A20E4A-0B0F-4A29-B4EC-03E7A86D6E0A}" srcOrd="4" destOrd="0" parTransId="{BDE53178-18AF-4DCC-A9A8-8C0623308201}" sibTransId="{CABB146B-4FE0-429F-B176-CB4070A9E15C}"/>
    <dgm:cxn modelId="{379008E7-4E6D-4967-8574-319B1D9BF419}" srcId="{37A0219C-8E0F-4C91-9B43-EBD7B5CCCD12}" destId="{81F1F77B-6C41-4353-B47A-CAB5D0B405D8}" srcOrd="5" destOrd="0" parTransId="{3246038E-D114-4319-8232-79B2278F42B1}" sibTransId="{82C5C1CF-2A5D-40B6-8F5E-205DBD744D6C}"/>
    <dgm:cxn modelId="{D7DBEA74-EEEC-488D-8C58-9FF3383E167F}" type="presOf" srcId="{81F1F77B-6C41-4353-B47A-CAB5D0B405D8}" destId="{160D1EB1-D005-4AFA-A64E-D379166B20B5}" srcOrd="0" destOrd="0" presId="urn:microsoft.com/office/officeart/2005/8/layout/default"/>
    <dgm:cxn modelId="{9347B4BA-7DD9-4F88-830E-F9EA795846FC}" type="presOf" srcId="{0CFF75AC-64B1-4891-B4B2-CAE21BCCF67E}" destId="{11A8C28F-A896-41AD-8236-3CB01C6EA5F9}" srcOrd="0" destOrd="0" presId="urn:microsoft.com/office/officeart/2005/8/layout/default"/>
    <dgm:cxn modelId="{BEF422C9-EB47-485F-841E-98026E1559C2}" type="presOf" srcId="{37A0219C-8E0F-4C91-9B43-EBD7B5CCCD12}" destId="{70D94BDC-E408-4364-A95B-6E18E79C093F}" srcOrd="0" destOrd="0" presId="urn:microsoft.com/office/officeart/2005/8/layout/default"/>
    <dgm:cxn modelId="{2A6942F3-F7AC-4DF2-A8D9-1B0007AC5B1B}" type="presOf" srcId="{A0BA6C0F-CA34-4FF8-B9C9-A4E845AD1C45}" destId="{3215AECA-75F9-4A7C-9842-D7DB5D60444D}" srcOrd="0" destOrd="0" presId="urn:microsoft.com/office/officeart/2005/8/layout/default"/>
    <dgm:cxn modelId="{47D442B1-40C0-45A1-AA9E-5A0D52FD4710}" srcId="{37A0219C-8E0F-4C91-9B43-EBD7B5CCCD12}" destId="{A0BA6C0F-CA34-4FF8-B9C9-A4E845AD1C45}" srcOrd="3" destOrd="0" parTransId="{8128C1FF-5630-4209-8496-8B9D401D1E65}" sibTransId="{BB8B0AF4-A190-4236-BB2C-F070BA4D869F}"/>
    <dgm:cxn modelId="{70362A12-4A3D-476D-B11D-6EC1D6390B85}" type="presOf" srcId="{18368B43-56FF-4DCD-83EC-EA76F3705DFD}" destId="{AFFEFFF3-7D4D-45A8-942A-F1FC5411E6B9}" srcOrd="0" destOrd="0" presId="urn:microsoft.com/office/officeart/2005/8/layout/default"/>
    <dgm:cxn modelId="{82C63BB6-2EC2-4068-912A-2D9BFD469859}" srcId="{37A0219C-8E0F-4C91-9B43-EBD7B5CCCD12}" destId="{0CFF75AC-64B1-4891-B4B2-CAE21BCCF67E}" srcOrd="2" destOrd="0" parTransId="{71709EC9-D9D4-44AF-9930-2B1D20932C5F}" sibTransId="{4CDE330E-D817-4402-8370-D0B6B6968BF0}"/>
    <dgm:cxn modelId="{D1E7938A-4896-4CED-8733-A960D0847207}" type="presOf" srcId="{F8A20E4A-0B0F-4A29-B4EC-03E7A86D6E0A}" destId="{BF6E5464-FFED-42F6-8928-7A3C2C598ADD}" srcOrd="0" destOrd="0" presId="urn:microsoft.com/office/officeart/2005/8/layout/default"/>
    <dgm:cxn modelId="{50AE63E3-A250-4089-8864-7B35C417D391}" type="presOf" srcId="{C0100369-E3A3-4E1B-8A3D-0DD69926915A}" destId="{93037CAC-A53A-40FD-8EEF-DBCDD9816F58}" srcOrd="0" destOrd="0" presId="urn:microsoft.com/office/officeart/2005/8/layout/default"/>
    <dgm:cxn modelId="{B54AA69D-8105-4729-81FA-AE432E2F4E4C}" type="presParOf" srcId="{70D94BDC-E408-4364-A95B-6E18E79C093F}" destId="{AFFEFFF3-7D4D-45A8-942A-F1FC5411E6B9}" srcOrd="0" destOrd="0" presId="urn:microsoft.com/office/officeart/2005/8/layout/default"/>
    <dgm:cxn modelId="{5A8C5D6C-4219-4847-A339-8904AF8B4AF3}" type="presParOf" srcId="{70D94BDC-E408-4364-A95B-6E18E79C093F}" destId="{CA69A4C2-2D43-4CF3-8703-E617F54903C7}" srcOrd="1" destOrd="0" presId="urn:microsoft.com/office/officeart/2005/8/layout/default"/>
    <dgm:cxn modelId="{9A442720-7E79-430B-A95C-31271AF45891}" type="presParOf" srcId="{70D94BDC-E408-4364-A95B-6E18E79C093F}" destId="{93037CAC-A53A-40FD-8EEF-DBCDD9816F58}" srcOrd="2" destOrd="0" presId="urn:microsoft.com/office/officeart/2005/8/layout/default"/>
    <dgm:cxn modelId="{2122309A-B804-45C7-895C-31822B823A7F}" type="presParOf" srcId="{70D94BDC-E408-4364-A95B-6E18E79C093F}" destId="{1BE37E24-30B8-489A-8639-FC82CD5AEB84}" srcOrd="3" destOrd="0" presId="urn:microsoft.com/office/officeart/2005/8/layout/default"/>
    <dgm:cxn modelId="{3935901D-D8DC-46AF-ACD9-2FB0685DEC2D}" type="presParOf" srcId="{70D94BDC-E408-4364-A95B-6E18E79C093F}" destId="{11A8C28F-A896-41AD-8236-3CB01C6EA5F9}" srcOrd="4" destOrd="0" presId="urn:microsoft.com/office/officeart/2005/8/layout/default"/>
    <dgm:cxn modelId="{1087652D-1848-4F6D-AEF9-6DC71B78B59B}" type="presParOf" srcId="{70D94BDC-E408-4364-A95B-6E18E79C093F}" destId="{8809255A-7C53-4D2C-AAC1-8DC4D0AF3A79}" srcOrd="5" destOrd="0" presId="urn:microsoft.com/office/officeart/2005/8/layout/default"/>
    <dgm:cxn modelId="{DECDA47E-5687-48FA-88B9-5044FA1DBF60}" type="presParOf" srcId="{70D94BDC-E408-4364-A95B-6E18E79C093F}" destId="{3215AECA-75F9-4A7C-9842-D7DB5D60444D}" srcOrd="6" destOrd="0" presId="urn:microsoft.com/office/officeart/2005/8/layout/default"/>
    <dgm:cxn modelId="{CF7A8A6A-4E63-4250-93A7-73ED396114FE}" type="presParOf" srcId="{70D94BDC-E408-4364-A95B-6E18E79C093F}" destId="{55881C02-768B-4D0E-9B88-0606C83A5E06}" srcOrd="7" destOrd="0" presId="urn:microsoft.com/office/officeart/2005/8/layout/default"/>
    <dgm:cxn modelId="{609EB5A6-0AAD-4B64-90AA-23AEE0B48408}" type="presParOf" srcId="{70D94BDC-E408-4364-A95B-6E18E79C093F}" destId="{BF6E5464-FFED-42F6-8928-7A3C2C598ADD}" srcOrd="8" destOrd="0" presId="urn:microsoft.com/office/officeart/2005/8/layout/default"/>
    <dgm:cxn modelId="{AF8B0562-BF21-4380-A189-BEE142C9B7A2}" type="presParOf" srcId="{70D94BDC-E408-4364-A95B-6E18E79C093F}" destId="{BB8B6CB1-AF36-43F7-9620-6F33165A6A14}" srcOrd="9" destOrd="0" presId="urn:microsoft.com/office/officeart/2005/8/layout/default"/>
    <dgm:cxn modelId="{22669946-324F-487D-AEDD-414649C38802}" type="presParOf" srcId="{70D94BDC-E408-4364-A95B-6E18E79C093F}" destId="{160D1EB1-D005-4AFA-A64E-D379166B20B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3A3B75-B463-4942-8BB1-AC031CC7E91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C5F62B-0A84-4F00-970B-09B3196DFCB6}">
      <dgm:prSet phldrT="[Texto]"/>
      <dgm:spPr/>
      <dgm:t>
        <a:bodyPr/>
        <a:lstStyle/>
        <a:p>
          <a:r>
            <a:rPr lang="pt-BR" dirty="0" smtClean="0">
              <a:latin typeface="Cambria" panose="02040503050406030204" pitchFamily="18" charset="0"/>
            </a:rPr>
            <a:t>Realizar busca ativa de 100% das gestantes, com primeira consulta odontológica programática, faltosas às consultas subsequentes;</a:t>
          </a:r>
          <a:endParaRPr lang="pt-BR" dirty="0"/>
        </a:p>
      </dgm:t>
    </dgm:pt>
    <dgm:pt modelId="{1E2EF394-413C-4ECA-A0F9-5362A9C7E434}" type="parTrans" cxnId="{4FED656B-BD26-432E-ABD0-5369747532E8}">
      <dgm:prSet/>
      <dgm:spPr/>
      <dgm:t>
        <a:bodyPr/>
        <a:lstStyle/>
        <a:p>
          <a:endParaRPr lang="pt-BR"/>
        </a:p>
      </dgm:t>
    </dgm:pt>
    <dgm:pt modelId="{9DEA148C-414F-4A3C-B750-639D9A2A218A}" type="sibTrans" cxnId="{4FED656B-BD26-432E-ABD0-5369747532E8}">
      <dgm:prSet/>
      <dgm:spPr/>
      <dgm:t>
        <a:bodyPr/>
        <a:lstStyle/>
        <a:p>
          <a:endParaRPr lang="pt-BR"/>
        </a:p>
      </dgm:t>
    </dgm:pt>
    <dgm:pt modelId="{11B6722B-EB7F-4267-A296-5F7B4F5AB48E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Manter registro atualizado em de 100% das gestantes com primeira consulta odontológica programática;</a:t>
          </a:r>
          <a:endParaRPr lang="pt-BR" dirty="0">
            <a:latin typeface="Cambria" panose="02040503050406030204" pitchFamily="18" charset="0"/>
          </a:endParaRPr>
        </a:p>
      </dgm:t>
    </dgm:pt>
    <dgm:pt modelId="{244E544A-3BFC-4752-A3F4-49B9C8D955C8}" type="parTrans" cxnId="{1A2A2A10-8DB2-42FF-BB57-34627BF0FE76}">
      <dgm:prSet/>
      <dgm:spPr/>
      <dgm:t>
        <a:bodyPr/>
        <a:lstStyle/>
        <a:p>
          <a:endParaRPr lang="pt-BR"/>
        </a:p>
      </dgm:t>
    </dgm:pt>
    <dgm:pt modelId="{7E040AE6-B491-4ACA-BEC5-E60A5D154EB0}" type="sibTrans" cxnId="{1A2A2A10-8DB2-42FF-BB57-34627BF0FE76}">
      <dgm:prSet/>
      <dgm:spPr/>
      <dgm:t>
        <a:bodyPr/>
        <a:lstStyle/>
        <a:p>
          <a:endParaRPr lang="pt-BR"/>
        </a:p>
      </dgm:t>
    </dgm:pt>
    <dgm:pt modelId="{22776109-5416-400E-AD03-51B4B7D0F0E0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Garantir a 100% das gestantes orientação sobre dieta durante a gestação;</a:t>
          </a:r>
          <a:endParaRPr lang="pt-BR" dirty="0" smtClean="0">
            <a:latin typeface="Cambria" panose="02040503050406030204" pitchFamily="18" charset="0"/>
          </a:endParaRPr>
        </a:p>
      </dgm:t>
    </dgm:pt>
    <dgm:pt modelId="{19D59BEE-8DD1-42E3-A18D-24798CE7F4FC}" type="parTrans" cxnId="{1AFA6C56-DF18-4183-BC4C-4DD585C75B64}">
      <dgm:prSet/>
      <dgm:spPr/>
      <dgm:t>
        <a:bodyPr/>
        <a:lstStyle/>
        <a:p>
          <a:endParaRPr lang="pt-BR"/>
        </a:p>
      </dgm:t>
    </dgm:pt>
    <dgm:pt modelId="{229C68E8-C834-4CFB-82AA-2818A436B821}" type="sibTrans" cxnId="{1AFA6C56-DF18-4183-BC4C-4DD585C75B64}">
      <dgm:prSet/>
      <dgm:spPr/>
      <dgm:t>
        <a:bodyPr/>
        <a:lstStyle/>
        <a:p>
          <a:endParaRPr lang="pt-BR"/>
        </a:p>
      </dgm:t>
    </dgm:pt>
    <dgm:pt modelId="{034DF41F-71C3-4D57-9C22-516330F30677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Promover o aleitamento materno e orientar os cuidados com higiene bucal do recém-nascido junto a 100% das gestantes</a:t>
          </a:r>
          <a:endParaRPr lang="pt-BR" dirty="0">
            <a:latin typeface="Cambria" panose="02040503050406030204" pitchFamily="18" charset="0"/>
          </a:endParaRPr>
        </a:p>
      </dgm:t>
    </dgm:pt>
    <dgm:pt modelId="{73941684-30C0-4598-9E36-DCC8A5714128}" type="parTrans" cxnId="{D8EC3829-17EF-44BB-86BC-E34DDBCEC2C0}">
      <dgm:prSet/>
      <dgm:spPr/>
      <dgm:t>
        <a:bodyPr/>
        <a:lstStyle/>
        <a:p>
          <a:endParaRPr lang="pt-BR"/>
        </a:p>
      </dgm:t>
    </dgm:pt>
    <dgm:pt modelId="{2FB4BE05-5BF9-4DEB-B89C-F3FF783EF7C8}" type="sibTrans" cxnId="{D8EC3829-17EF-44BB-86BC-E34DDBCEC2C0}">
      <dgm:prSet/>
      <dgm:spPr/>
      <dgm:t>
        <a:bodyPr/>
        <a:lstStyle/>
        <a:p>
          <a:endParaRPr lang="pt-BR"/>
        </a:p>
      </dgm:t>
    </dgm:pt>
    <dgm:pt modelId="{8B6B6334-96C7-4370-B5D4-0A6E34011C21}">
      <dgm:prSet/>
      <dgm:spPr/>
      <dgm:t>
        <a:bodyPr/>
        <a:lstStyle/>
        <a:p>
          <a:r>
            <a:rPr lang="pt-BR" smtClean="0">
              <a:latin typeface="Cambria" panose="02040503050406030204" pitchFamily="18" charset="0"/>
            </a:rPr>
            <a:t>Orientar 100% das gestantes sobre higiene bucal e sobre os riscos do tabagismo e do uso de álcool e drogas na gestação</a:t>
          </a:r>
          <a:endParaRPr lang="pt-BR" dirty="0">
            <a:latin typeface="Cambria" panose="02040503050406030204" pitchFamily="18" charset="0"/>
          </a:endParaRPr>
        </a:p>
      </dgm:t>
    </dgm:pt>
    <dgm:pt modelId="{EDEFB141-E381-400C-BE91-E0E078810194}" type="parTrans" cxnId="{2DE76741-8BB0-4295-A92F-4E9F72BE91BE}">
      <dgm:prSet/>
      <dgm:spPr/>
      <dgm:t>
        <a:bodyPr/>
        <a:lstStyle/>
        <a:p>
          <a:endParaRPr lang="pt-BR"/>
        </a:p>
      </dgm:t>
    </dgm:pt>
    <dgm:pt modelId="{1F450783-9D0B-4028-B216-42642CA34CBA}" type="sibTrans" cxnId="{2DE76741-8BB0-4295-A92F-4E9F72BE91BE}">
      <dgm:prSet/>
      <dgm:spPr/>
      <dgm:t>
        <a:bodyPr/>
        <a:lstStyle/>
        <a:p>
          <a:endParaRPr lang="pt-BR"/>
        </a:p>
      </dgm:t>
    </dgm:pt>
    <dgm:pt modelId="{3ECAE512-5F07-4ECD-AE3A-66C4CDFAEDD3}" type="pres">
      <dgm:prSet presAssocID="{663A3B75-B463-4942-8BB1-AC031CC7E9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1255ED1-AD44-410C-88D5-30B313364324}" type="pres">
      <dgm:prSet presAssocID="{6EC5F62B-0A84-4F00-970B-09B3196DFC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A8670A-3D60-4B73-90AF-78F90BBEB2A0}" type="pres">
      <dgm:prSet presAssocID="{9DEA148C-414F-4A3C-B750-639D9A2A218A}" presName="sibTrans" presStyleCnt="0"/>
      <dgm:spPr/>
    </dgm:pt>
    <dgm:pt modelId="{3BDBC3B1-EC10-4C7B-A701-B760809155E6}" type="pres">
      <dgm:prSet presAssocID="{11B6722B-EB7F-4267-A296-5F7B4F5AB4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0C4C0A-A252-4014-8057-566F64A07C4F}" type="pres">
      <dgm:prSet presAssocID="{7E040AE6-B491-4ACA-BEC5-E60A5D154EB0}" presName="sibTrans" presStyleCnt="0"/>
      <dgm:spPr/>
    </dgm:pt>
    <dgm:pt modelId="{B538126A-A993-4DAD-A2A7-02A70BD25B16}" type="pres">
      <dgm:prSet presAssocID="{22776109-5416-400E-AD03-51B4B7D0F0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B58E37-4ACB-46A0-BA73-8727218618DE}" type="pres">
      <dgm:prSet presAssocID="{229C68E8-C834-4CFB-82AA-2818A436B821}" presName="sibTrans" presStyleCnt="0"/>
      <dgm:spPr/>
    </dgm:pt>
    <dgm:pt modelId="{CC9443C5-804F-4105-8593-EE3A6F0F57C3}" type="pres">
      <dgm:prSet presAssocID="{034DF41F-71C3-4D57-9C22-516330F306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1986199-5326-450B-892C-D35B2B103226}" type="pres">
      <dgm:prSet presAssocID="{2FB4BE05-5BF9-4DEB-B89C-F3FF783EF7C8}" presName="sibTrans" presStyleCnt="0"/>
      <dgm:spPr/>
    </dgm:pt>
    <dgm:pt modelId="{0BD680BA-9643-4079-9007-C84110797C7B}" type="pres">
      <dgm:prSet presAssocID="{8B6B6334-96C7-4370-B5D4-0A6E34011C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8EC3829-17EF-44BB-86BC-E34DDBCEC2C0}" srcId="{663A3B75-B463-4942-8BB1-AC031CC7E916}" destId="{034DF41F-71C3-4D57-9C22-516330F30677}" srcOrd="3" destOrd="0" parTransId="{73941684-30C0-4598-9E36-DCC8A5714128}" sibTransId="{2FB4BE05-5BF9-4DEB-B89C-F3FF783EF7C8}"/>
    <dgm:cxn modelId="{4FED656B-BD26-432E-ABD0-5369747532E8}" srcId="{663A3B75-B463-4942-8BB1-AC031CC7E916}" destId="{6EC5F62B-0A84-4F00-970B-09B3196DFCB6}" srcOrd="0" destOrd="0" parTransId="{1E2EF394-413C-4ECA-A0F9-5362A9C7E434}" sibTransId="{9DEA148C-414F-4A3C-B750-639D9A2A218A}"/>
    <dgm:cxn modelId="{1831E3F6-A5F6-4E78-8898-EA3CE0C44585}" type="presOf" srcId="{8B6B6334-96C7-4370-B5D4-0A6E34011C21}" destId="{0BD680BA-9643-4079-9007-C84110797C7B}" srcOrd="0" destOrd="0" presId="urn:microsoft.com/office/officeart/2005/8/layout/default"/>
    <dgm:cxn modelId="{2423F55B-941F-4BF9-AB10-01125D8654FC}" type="presOf" srcId="{22776109-5416-400E-AD03-51B4B7D0F0E0}" destId="{B538126A-A993-4DAD-A2A7-02A70BD25B16}" srcOrd="0" destOrd="0" presId="urn:microsoft.com/office/officeart/2005/8/layout/default"/>
    <dgm:cxn modelId="{45715F30-65FA-46DB-9BAB-9DAB6891356B}" type="presOf" srcId="{11B6722B-EB7F-4267-A296-5F7B4F5AB48E}" destId="{3BDBC3B1-EC10-4C7B-A701-B760809155E6}" srcOrd="0" destOrd="0" presId="urn:microsoft.com/office/officeart/2005/8/layout/default"/>
    <dgm:cxn modelId="{1AFA6C56-DF18-4183-BC4C-4DD585C75B64}" srcId="{663A3B75-B463-4942-8BB1-AC031CC7E916}" destId="{22776109-5416-400E-AD03-51B4B7D0F0E0}" srcOrd="2" destOrd="0" parTransId="{19D59BEE-8DD1-42E3-A18D-24798CE7F4FC}" sibTransId="{229C68E8-C834-4CFB-82AA-2818A436B821}"/>
    <dgm:cxn modelId="{1A2A2A10-8DB2-42FF-BB57-34627BF0FE76}" srcId="{663A3B75-B463-4942-8BB1-AC031CC7E916}" destId="{11B6722B-EB7F-4267-A296-5F7B4F5AB48E}" srcOrd="1" destOrd="0" parTransId="{244E544A-3BFC-4752-A3F4-49B9C8D955C8}" sibTransId="{7E040AE6-B491-4ACA-BEC5-E60A5D154EB0}"/>
    <dgm:cxn modelId="{46AAE8EE-50A0-44A3-95D9-F4FDE740D0DB}" type="presOf" srcId="{663A3B75-B463-4942-8BB1-AC031CC7E916}" destId="{3ECAE512-5F07-4ECD-AE3A-66C4CDFAEDD3}" srcOrd="0" destOrd="0" presId="urn:microsoft.com/office/officeart/2005/8/layout/default"/>
    <dgm:cxn modelId="{134AD761-74C8-48A0-B984-CCE0403E51BE}" type="presOf" srcId="{034DF41F-71C3-4D57-9C22-516330F30677}" destId="{CC9443C5-804F-4105-8593-EE3A6F0F57C3}" srcOrd="0" destOrd="0" presId="urn:microsoft.com/office/officeart/2005/8/layout/default"/>
    <dgm:cxn modelId="{CF983542-A25C-4192-BCB1-70CE5A011AEB}" type="presOf" srcId="{6EC5F62B-0A84-4F00-970B-09B3196DFCB6}" destId="{91255ED1-AD44-410C-88D5-30B313364324}" srcOrd="0" destOrd="0" presId="urn:microsoft.com/office/officeart/2005/8/layout/default"/>
    <dgm:cxn modelId="{2DE76741-8BB0-4295-A92F-4E9F72BE91BE}" srcId="{663A3B75-B463-4942-8BB1-AC031CC7E916}" destId="{8B6B6334-96C7-4370-B5D4-0A6E34011C21}" srcOrd="4" destOrd="0" parTransId="{EDEFB141-E381-400C-BE91-E0E078810194}" sibTransId="{1F450783-9D0B-4028-B216-42642CA34CBA}"/>
    <dgm:cxn modelId="{3EDA956E-F4C9-48DA-9779-E8FA02BABA89}" type="presParOf" srcId="{3ECAE512-5F07-4ECD-AE3A-66C4CDFAEDD3}" destId="{91255ED1-AD44-410C-88D5-30B313364324}" srcOrd="0" destOrd="0" presId="urn:microsoft.com/office/officeart/2005/8/layout/default"/>
    <dgm:cxn modelId="{848115E8-1CEA-4687-AA4C-0CB16F67482B}" type="presParOf" srcId="{3ECAE512-5F07-4ECD-AE3A-66C4CDFAEDD3}" destId="{1FA8670A-3D60-4B73-90AF-78F90BBEB2A0}" srcOrd="1" destOrd="0" presId="urn:microsoft.com/office/officeart/2005/8/layout/default"/>
    <dgm:cxn modelId="{927B5BD9-8FA7-4603-A86D-57DFD26CA64F}" type="presParOf" srcId="{3ECAE512-5F07-4ECD-AE3A-66C4CDFAEDD3}" destId="{3BDBC3B1-EC10-4C7B-A701-B760809155E6}" srcOrd="2" destOrd="0" presId="urn:microsoft.com/office/officeart/2005/8/layout/default"/>
    <dgm:cxn modelId="{2FB1390A-C33A-4B60-8869-20C2B89C6B72}" type="presParOf" srcId="{3ECAE512-5F07-4ECD-AE3A-66C4CDFAEDD3}" destId="{0F0C4C0A-A252-4014-8057-566F64A07C4F}" srcOrd="3" destOrd="0" presId="urn:microsoft.com/office/officeart/2005/8/layout/default"/>
    <dgm:cxn modelId="{456F8BE7-7BB8-453D-92C1-AF8F73098FA5}" type="presParOf" srcId="{3ECAE512-5F07-4ECD-AE3A-66C4CDFAEDD3}" destId="{B538126A-A993-4DAD-A2A7-02A70BD25B16}" srcOrd="4" destOrd="0" presId="urn:microsoft.com/office/officeart/2005/8/layout/default"/>
    <dgm:cxn modelId="{0F18A862-020C-4ABD-9502-A9BAD7746ABE}" type="presParOf" srcId="{3ECAE512-5F07-4ECD-AE3A-66C4CDFAEDD3}" destId="{1BB58E37-4ACB-46A0-BA73-8727218618DE}" srcOrd="5" destOrd="0" presId="urn:microsoft.com/office/officeart/2005/8/layout/default"/>
    <dgm:cxn modelId="{04EAC162-27F6-45B6-952D-C219FF73D980}" type="presParOf" srcId="{3ECAE512-5F07-4ECD-AE3A-66C4CDFAEDD3}" destId="{CC9443C5-804F-4105-8593-EE3A6F0F57C3}" srcOrd="6" destOrd="0" presId="urn:microsoft.com/office/officeart/2005/8/layout/default"/>
    <dgm:cxn modelId="{7065272B-F279-41D4-B34C-B17B20388472}" type="presParOf" srcId="{3ECAE512-5F07-4ECD-AE3A-66C4CDFAEDD3}" destId="{31986199-5326-450B-892C-D35B2B103226}" srcOrd="7" destOrd="0" presId="urn:microsoft.com/office/officeart/2005/8/layout/default"/>
    <dgm:cxn modelId="{32159F37-2044-495F-8E08-5C1AB2030DA5}" type="presParOf" srcId="{3ECAE512-5F07-4ECD-AE3A-66C4CDFAEDD3}" destId="{0BD680BA-9643-4079-9007-C84110797C7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05787-1B0C-4A28-ABCB-EFE678975315}">
      <dsp:nvSpPr>
        <dsp:cNvPr id="0" name=""/>
        <dsp:cNvSpPr/>
      </dsp:nvSpPr>
      <dsp:spPr>
        <a:xfrm>
          <a:off x="0" y="901225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Alcançar 50% de cobertura das gestantes e puérperas  cadastradas no Programa de Pré-natal da unidade de saúde;</a:t>
          </a:r>
          <a:endParaRPr lang="pt-BR" sz="1800" kern="1200" dirty="0"/>
        </a:p>
      </dsp:txBody>
      <dsp:txXfrm>
        <a:off x="0" y="901225"/>
        <a:ext cx="2767807" cy="1660684"/>
      </dsp:txXfrm>
    </dsp:sp>
    <dsp:sp modelId="{1DA8CF88-434F-4EB0-B034-0C064BC610E1}">
      <dsp:nvSpPr>
        <dsp:cNvPr id="0" name=""/>
        <dsp:cNvSpPr/>
      </dsp:nvSpPr>
      <dsp:spPr>
        <a:xfrm>
          <a:off x="3044588" y="901225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Garantir a 100% das gestantes o ingresso no Programa de Pré-Natal  no primeiro trimestre de gestação;</a:t>
          </a:r>
          <a:r>
            <a:rPr lang="pt-BR" sz="1800" b="1" kern="1200" smtClean="0">
              <a:latin typeface="Cambria" panose="02040503050406030204" pitchFamily="18" charset="0"/>
            </a:rPr>
            <a:t> </a:t>
          </a:r>
          <a:endParaRPr lang="pt-BR" sz="1800" kern="1200" dirty="0"/>
        </a:p>
      </dsp:txBody>
      <dsp:txXfrm>
        <a:off x="3044588" y="901225"/>
        <a:ext cx="2767807" cy="1660684"/>
      </dsp:txXfrm>
    </dsp:sp>
    <dsp:sp modelId="{D88D357E-EAD7-4783-95B2-3DA1AEC32476}">
      <dsp:nvSpPr>
        <dsp:cNvPr id="0" name=""/>
        <dsp:cNvSpPr/>
      </dsp:nvSpPr>
      <dsp:spPr>
        <a:xfrm>
          <a:off x="6089176" y="901225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Realizar pelo menos um exame ginecológico por trimestre em 100% das gestantes;</a:t>
          </a:r>
          <a:endParaRPr lang="pt-BR" sz="1800" kern="1200" dirty="0">
            <a:latin typeface="Cambria" panose="02040503050406030204" pitchFamily="18" charset="0"/>
          </a:endParaRPr>
        </a:p>
      </dsp:txBody>
      <dsp:txXfrm>
        <a:off x="6089176" y="901225"/>
        <a:ext cx="2767807" cy="1660684"/>
      </dsp:txXfrm>
    </dsp:sp>
    <dsp:sp modelId="{78459EAC-B64F-42DE-B12B-476EFC080542}">
      <dsp:nvSpPr>
        <dsp:cNvPr id="0" name=""/>
        <dsp:cNvSpPr/>
      </dsp:nvSpPr>
      <dsp:spPr>
        <a:xfrm>
          <a:off x="0" y="2838690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mbria" panose="02040503050406030204" pitchFamily="18" charset="0"/>
            </a:rPr>
            <a:t>Realizar pelo menos um exame de mamas em 100% das gestantes;</a:t>
          </a:r>
          <a:endParaRPr lang="pt-BR" sz="1800" kern="1200" dirty="0"/>
        </a:p>
      </dsp:txBody>
      <dsp:txXfrm>
        <a:off x="0" y="2838690"/>
        <a:ext cx="2767807" cy="1660684"/>
      </dsp:txXfrm>
    </dsp:sp>
    <dsp:sp modelId="{ABF0A295-E4C4-46F1-9A19-DA42930239BC}">
      <dsp:nvSpPr>
        <dsp:cNvPr id="0" name=""/>
        <dsp:cNvSpPr/>
      </dsp:nvSpPr>
      <dsp:spPr>
        <a:xfrm>
          <a:off x="3044588" y="2838690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Garantir a 100% das gestantes a solicitação de exames laboratoriais,  prescrição de sulfato ferroso e ácido fólico de acordo com protocolo</a:t>
          </a:r>
          <a:r>
            <a:rPr lang="pt-BR" sz="1800" b="1" kern="1200" smtClean="0">
              <a:latin typeface="Cambria" panose="02040503050406030204" pitchFamily="18" charset="0"/>
            </a:rPr>
            <a:t>;</a:t>
          </a:r>
          <a:endParaRPr lang="pt-BR" sz="1800" kern="1200" dirty="0"/>
        </a:p>
      </dsp:txBody>
      <dsp:txXfrm>
        <a:off x="3044588" y="2838690"/>
        <a:ext cx="2767807" cy="1660684"/>
      </dsp:txXfrm>
    </dsp:sp>
    <dsp:sp modelId="{8B7549AF-7E44-4F3E-A4BA-FD4129983878}">
      <dsp:nvSpPr>
        <dsp:cNvPr id="0" name=""/>
        <dsp:cNvSpPr/>
      </dsp:nvSpPr>
      <dsp:spPr>
        <a:xfrm>
          <a:off x="6089176" y="2838690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Garantir que 100% das gestantes estejam com vacina antitetânica e hepatite B em dia;</a:t>
          </a:r>
          <a:endParaRPr lang="pt-BR" sz="1800" kern="1200" dirty="0">
            <a:latin typeface="Cambria" panose="02040503050406030204" pitchFamily="18" charset="0"/>
          </a:endParaRPr>
        </a:p>
      </dsp:txBody>
      <dsp:txXfrm>
        <a:off x="6089176" y="2838690"/>
        <a:ext cx="2767807" cy="1660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F527B-2D97-42AE-AB80-5DE81FDD9250}">
      <dsp:nvSpPr>
        <dsp:cNvPr id="0" name=""/>
        <dsp:cNvSpPr/>
      </dsp:nvSpPr>
      <dsp:spPr>
        <a:xfrm>
          <a:off x="164306" y="3807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Realizar avaliação da necessidade de atendimento odontológico em 100% das gestantes durante o pré-natal;</a:t>
          </a:r>
          <a:endParaRPr lang="pt-BR" sz="1600" kern="1200" dirty="0"/>
        </a:p>
      </dsp:txBody>
      <dsp:txXfrm>
        <a:off x="164306" y="3807"/>
        <a:ext cx="2754808" cy="1652885"/>
      </dsp:txXfrm>
    </dsp:sp>
    <dsp:sp modelId="{EDD22A84-1F26-4E5B-979A-67016E14FAEB}">
      <dsp:nvSpPr>
        <dsp:cNvPr id="0" name=""/>
        <dsp:cNvSpPr/>
      </dsp:nvSpPr>
      <dsp:spPr>
        <a:xfrm>
          <a:off x="3194595" y="3807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Garantir a primeira consulta odontológica programática para 100% das gestantes cadastradas; </a:t>
          </a:r>
          <a:endParaRPr lang="pt-BR" sz="1600" kern="1200" dirty="0"/>
        </a:p>
      </dsp:txBody>
      <dsp:txXfrm>
        <a:off x="3194595" y="3807"/>
        <a:ext cx="2754808" cy="1652885"/>
      </dsp:txXfrm>
    </dsp:sp>
    <dsp:sp modelId="{FB304445-DCC5-41AC-BF1A-D7B35B64A144}">
      <dsp:nvSpPr>
        <dsp:cNvPr id="0" name=""/>
        <dsp:cNvSpPr/>
      </dsp:nvSpPr>
      <dsp:spPr>
        <a:xfrm>
          <a:off x="6224885" y="3807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Realizar busca ativa de 100% das gestantes faltosas às consultas de pré-natal;</a:t>
          </a:r>
          <a:endParaRPr lang="pt-BR" sz="1600" kern="1200" dirty="0"/>
        </a:p>
      </dsp:txBody>
      <dsp:txXfrm>
        <a:off x="6224885" y="3807"/>
        <a:ext cx="2754808" cy="1652885"/>
      </dsp:txXfrm>
    </dsp:sp>
    <dsp:sp modelId="{7721AB0D-B61C-4EF2-8F64-F3DD19A78B41}">
      <dsp:nvSpPr>
        <dsp:cNvPr id="0" name=""/>
        <dsp:cNvSpPr/>
      </dsp:nvSpPr>
      <dsp:spPr>
        <a:xfrm>
          <a:off x="164306" y="1932173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Manter registro na ficha espelho de pré-natal/vacinação em 100% das gestantes. </a:t>
          </a:r>
          <a:endParaRPr lang="pt-BR" sz="1600" kern="1200" dirty="0">
            <a:latin typeface="Cambria" panose="02040503050406030204" pitchFamily="18" charset="0"/>
          </a:endParaRPr>
        </a:p>
      </dsp:txBody>
      <dsp:txXfrm>
        <a:off x="164306" y="1932173"/>
        <a:ext cx="2754808" cy="1652885"/>
      </dsp:txXfrm>
    </dsp:sp>
    <dsp:sp modelId="{440C9030-CFB3-4C01-B7D2-9B3548021F8D}">
      <dsp:nvSpPr>
        <dsp:cNvPr id="0" name=""/>
        <dsp:cNvSpPr/>
      </dsp:nvSpPr>
      <dsp:spPr>
        <a:xfrm>
          <a:off x="3194595" y="1932173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Avaliar risco gestacional em 100% das gestantes;</a:t>
          </a:r>
          <a:endParaRPr lang="pt-BR" sz="1600" kern="1200" dirty="0">
            <a:latin typeface="Cambria" panose="02040503050406030204" pitchFamily="18" charset="0"/>
          </a:endParaRPr>
        </a:p>
      </dsp:txBody>
      <dsp:txXfrm>
        <a:off x="3194595" y="1932173"/>
        <a:ext cx="2754808" cy="1652885"/>
      </dsp:txXfrm>
    </dsp:sp>
    <dsp:sp modelId="{5360DE33-A228-4BE2-B062-8D448C98AFCF}">
      <dsp:nvSpPr>
        <dsp:cNvPr id="0" name=""/>
        <dsp:cNvSpPr/>
      </dsp:nvSpPr>
      <dsp:spPr>
        <a:xfrm>
          <a:off x="6224885" y="1932173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latin typeface="Cambria" panose="02040503050406030204" pitchFamily="18" charset="0"/>
            </a:rPr>
            <a:t>Promover o aleitamento materno junto a 100% das gestantes e orientar 100% das gestantes sobre os cuidados com o recém-nascido;</a:t>
          </a:r>
          <a:endParaRPr lang="pt-BR" sz="1600" kern="1200" dirty="0" smtClean="0">
            <a:latin typeface="Cambria" panose="02040503050406030204" pitchFamily="18" charset="0"/>
          </a:endParaRPr>
        </a:p>
      </dsp:txBody>
      <dsp:txXfrm>
        <a:off x="6224885" y="1932173"/>
        <a:ext cx="2754808" cy="1652885"/>
      </dsp:txXfrm>
    </dsp:sp>
    <dsp:sp modelId="{906078B3-7BC0-4540-ADB3-467D1A0FD40A}">
      <dsp:nvSpPr>
        <dsp:cNvPr id="0" name=""/>
        <dsp:cNvSpPr/>
      </dsp:nvSpPr>
      <dsp:spPr>
        <a:xfrm>
          <a:off x="3194595" y="3860539"/>
          <a:ext cx="2754808" cy="1652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Cambria" panose="02040503050406030204" pitchFamily="18" charset="0"/>
            </a:rPr>
            <a:t>Orientar 100% das gestantes sobre orientação nutricional, higiene bucal, risco do tabagismo, uso de álcool e drogas na gestação e anticoncepção após o parto;</a:t>
          </a:r>
          <a:endParaRPr lang="pt-BR" sz="1600" kern="1200" dirty="0">
            <a:latin typeface="Cambria" panose="02040503050406030204" pitchFamily="18" charset="0"/>
          </a:endParaRPr>
        </a:p>
      </dsp:txBody>
      <dsp:txXfrm>
        <a:off x="3194595" y="3860539"/>
        <a:ext cx="2754808" cy="1652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8ACF2-7FBE-4592-BC3D-DAC74F75021E}">
      <dsp:nvSpPr>
        <dsp:cNvPr id="0" name=""/>
        <dsp:cNvSpPr/>
      </dsp:nvSpPr>
      <dsp:spPr>
        <a:xfrm>
          <a:off x="0" y="879388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Garantir a 50% das puérperas cadastradas no programa de Pré-Natal e Puerpério da Unidade consulta puerperal antes dos 42 dias após o parto;</a:t>
          </a:r>
          <a:endParaRPr lang="pt-BR" sz="1800" kern="1200" dirty="0"/>
        </a:p>
      </dsp:txBody>
      <dsp:txXfrm>
        <a:off x="0" y="879388"/>
        <a:ext cx="2801402" cy="1680841"/>
      </dsp:txXfrm>
    </dsp:sp>
    <dsp:sp modelId="{79DA8EC6-6E27-4A81-B745-50E88DDFD1AB}">
      <dsp:nvSpPr>
        <dsp:cNvPr id="0" name=""/>
        <dsp:cNvSpPr/>
      </dsp:nvSpPr>
      <dsp:spPr>
        <a:xfrm>
          <a:off x="3081542" y="879388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Examinar as mamas e o abdome em 100% das puérperas cadastradas no Programa;</a:t>
          </a:r>
          <a:endParaRPr lang="pt-BR" sz="1800" kern="1200" dirty="0">
            <a:latin typeface="Cambria" panose="02040503050406030204" pitchFamily="18" charset="0"/>
          </a:endParaRPr>
        </a:p>
      </dsp:txBody>
      <dsp:txXfrm>
        <a:off x="3081542" y="879388"/>
        <a:ext cx="2801402" cy="1680841"/>
      </dsp:txXfrm>
    </dsp:sp>
    <dsp:sp modelId="{31A052D4-EA83-40BC-A1B4-82A8C874307F}">
      <dsp:nvSpPr>
        <dsp:cNvPr id="0" name=""/>
        <dsp:cNvSpPr/>
      </dsp:nvSpPr>
      <dsp:spPr>
        <a:xfrm>
          <a:off x="6163085" y="879388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Realizar exame ginecológico e avaliar o estado psíquico  em 100 % das puérperas cadastradas no Programa;</a:t>
          </a:r>
          <a:endParaRPr lang="pt-BR" sz="1800" kern="1200" dirty="0" smtClean="0">
            <a:latin typeface="Cambria" panose="02040503050406030204" pitchFamily="18" charset="0"/>
          </a:endParaRPr>
        </a:p>
      </dsp:txBody>
      <dsp:txXfrm>
        <a:off x="6163085" y="879388"/>
        <a:ext cx="2801402" cy="1680841"/>
      </dsp:txXfrm>
    </dsp:sp>
    <dsp:sp modelId="{6B37F808-2F68-44C7-BCC3-0A43E3AE8477}">
      <dsp:nvSpPr>
        <dsp:cNvPr id="0" name=""/>
        <dsp:cNvSpPr/>
      </dsp:nvSpPr>
      <dsp:spPr>
        <a:xfrm>
          <a:off x="1540771" y="2840370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Cambria" panose="02040503050406030204" pitchFamily="18" charset="0"/>
            </a:rPr>
            <a:t>Avaliar intercorrências em 100% das puérperas cadastradas no Programa;</a:t>
          </a:r>
          <a:endParaRPr lang="pt-BR" sz="1800" kern="1200" dirty="0">
            <a:latin typeface="Cambria" panose="02040503050406030204" pitchFamily="18" charset="0"/>
          </a:endParaRPr>
        </a:p>
      </dsp:txBody>
      <dsp:txXfrm>
        <a:off x="1540771" y="2840370"/>
        <a:ext cx="2801402" cy="1680841"/>
      </dsp:txXfrm>
    </dsp:sp>
    <dsp:sp modelId="{8B892A3D-130C-466A-A6FD-56D95BCA38F3}">
      <dsp:nvSpPr>
        <dsp:cNvPr id="0" name=""/>
        <dsp:cNvSpPr/>
      </dsp:nvSpPr>
      <dsp:spPr>
        <a:xfrm>
          <a:off x="4622314" y="2840370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mbria" panose="02040503050406030204" pitchFamily="18" charset="0"/>
            </a:rPr>
            <a:t>Prescrever a 100% das puérperas um dos métodos de anticoncepção;</a:t>
          </a:r>
          <a:endParaRPr lang="pt-BR" sz="1800" kern="1200" dirty="0">
            <a:latin typeface="Cambria" panose="02040503050406030204" pitchFamily="18" charset="0"/>
          </a:endParaRPr>
        </a:p>
      </dsp:txBody>
      <dsp:txXfrm>
        <a:off x="4622314" y="2840370"/>
        <a:ext cx="2801402" cy="1680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EFFF3-7D4D-45A8-942A-F1FC5411E6B9}">
      <dsp:nvSpPr>
        <dsp:cNvPr id="0" name=""/>
        <dsp:cNvSpPr/>
      </dsp:nvSpPr>
      <dsp:spPr>
        <a:xfrm>
          <a:off x="0" y="876018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Realizar busca ativa em 100% das puérperas que não realizaram a consulta de puerpério até 30 dias após o parto;</a:t>
          </a:r>
          <a:endParaRPr lang="pt-BR" sz="1700" kern="1200" dirty="0"/>
        </a:p>
      </dsp:txBody>
      <dsp:txXfrm>
        <a:off x="0" y="876018"/>
        <a:ext cx="2806586" cy="1683952"/>
      </dsp:txXfrm>
    </dsp:sp>
    <dsp:sp modelId="{93037CAC-A53A-40FD-8EEF-DBCDD9816F58}">
      <dsp:nvSpPr>
        <dsp:cNvPr id="0" name=""/>
        <dsp:cNvSpPr/>
      </dsp:nvSpPr>
      <dsp:spPr>
        <a:xfrm>
          <a:off x="3087245" y="876018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Manter registro na ficha de acompanhamento do Programa de 100% das puérperas;</a:t>
          </a:r>
          <a:endParaRPr lang="pt-BR" sz="1700" kern="1200" dirty="0">
            <a:latin typeface="Cambria" panose="02040503050406030204" pitchFamily="18" charset="0"/>
          </a:endParaRPr>
        </a:p>
      </dsp:txBody>
      <dsp:txXfrm>
        <a:off x="3087245" y="876018"/>
        <a:ext cx="2806586" cy="1683952"/>
      </dsp:txXfrm>
    </dsp:sp>
    <dsp:sp modelId="{11A8C28F-A896-41AD-8236-3CB01C6EA5F9}">
      <dsp:nvSpPr>
        <dsp:cNvPr id="0" name=""/>
        <dsp:cNvSpPr/>
      </dsp:nvSpPr>
      <dsp:spPr>
        <a:xfrm>
          <a:off x="6174491" y="876018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Orientar 100% das puérperas cadastradas sobre os cuidados do recém-nascido, aleitamento materno exclusivo e planejamento familiar; </a:t>
          </a:r>
          <a:endParaRPr lang="pt-BR" sz="1700" kern="1200" dirty="0" smtClean="0">
            <a:latin typeface="Cambria" panose="02040503050406030204" pitchFamily="18" charset="0"/>
          </a:endParaRPr>
        </a:p>
      </dsp:txBody>
      <dsp:txXfrm>
        <a:off x="6174491" y="876018"/>
        <a:ext cx="2806586" cy="1683952"/>
      </dsp:txXfrm>
    </dsp:sp>
    <dsp:sp modelId="{3215AECA-75F9-4A7C-9842-D7DB5D60444D}">
      <dsp:nvSpPr>
        <dsp:cNvPr id="0" name=""/>
        <dsp:cNvSpPr/>
      </dsp:nvSpPr>
      <dsp:spPr>
        <a:xfrm>
          <a:off x="0" y="2840629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Ampliar a cobertura de primeira consulta odontológica programática para</a:t>
          </a:r>
          <a:r>
            <a:rPr lang="pt-BR" sz="1700" b="1" kern="1200" smtClean="0">
              <a:latin typeface="Cambria" panose="02040503050406030204" pitchFamily="18" charset="0"/>
            </a:rPr>
            <a:t> </a:t>
          </a:r>
          <a:r>
            <a:rPr lang="pt-BR" sz="1700" kern="1200" smtClean="0">
              <a:latin typeface="Cambria" panose="02040503050406030204" pitchFamily="18" charset="0"/>
            </a:rPr>
            <a:t>50% das gestantes cadastradas;</a:t>
          </a:r>
          <a:endParaRPr lang="pt-BR" sz="1700" kern="1200" dirty="0">
            <a:latin typeface="Cambria" panose="02040503050406030204" pitchFamily="18" charset="0"/>
          </a:endParaRPr>
        </a:p>
      </dsp:txBody>
      <dsp:txXfrm>
        <a:off x="0" y="2840629"/>
        <a:ext cx="2806586" cy="1683952"/>
      </dsp:txXfrm>
    </dsp:sp>
    <dsp:sp modelId="{BF6E5464-FFED-42F6-8928-7A3C2C598ADD}">
      <dsp:nvSpPr>
        <dsp:cNvPr id="0" name=""/>
        <dsp:cNvSpPr/>
      </dsp:nvSpPr>
      <dsp:spPr>
        <a:xfrm>
          <a:off x="3087245" y="2840629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Concluir o tratamento dentário em 100% das gestantes com primeira consulta odontológica; </a:t>
          </a:r>
          <a:endParaRPr lang="pt-BR" sz="1700" kern="1200" dirty="0" smtClean="0">
            <a:latin typeface="Cambria" panose="02040503050406030204" pitchFamily="18" charset="0"/>
          </a:endParaRPr>
        </a:p>
      </dsp:txBody>
      <dsp:txXfrm>
        <a:off x="3087245" y="2840629"/>
        <a:ext cx="2806586" cy="1683952"/>
      </dsp:txXfrm>
    </dsp:sp>
    <dsp:sp modelId="{160D1EB1-D005-4AFA-A64E-D379166B20B5}">
      <dsp:nvSpPr>
        <dsp:cNvPr id="0" name=""/>
        <dsp:cNvSpPr/>
      </dsp:nvSpPr>
      <dsp:spPr>
        <a:xfrm>
          <a:off x="6174491" y="2840629"/>
          <a:ext cx="2806586" cy="1683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>
              <a:latin typeface="Cambria" panose="02040503050406030204" pitchFamily="18" charset="0"/>
            </a:rPr>
            <a:t>Realizar busca ativa de 100% das gestantes que necessitavam realizar a primeira consulta odontológica programática e faltaram;</a:t>
          </a:r>
          <a:endParaRPr lang="pt-BR" sz="1700" kern="1200" dirty="0" smtClean="0">
            <a:latin typeface="Cambria" panose="02040503050406030204" pitchFamily="18" charset="0"/>
          </a:endParaRPr>
        </a:p>
      </dsp:txBody>
      <dsp:txXfrm>
        <a:off x="6174491" y="2840629"/>
        <a:ext cx="2806586" cy="1683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55ED1-AD44-410C-88D5-30B313364324}">
      <dsp:nvSpPr>
        <dsp:cNvPr id="0" name=""/>
        <dsp:cNvSpPr/>
      </dsp:nvSpPr>
      <dsp:spPr>
        <a:xfrm>
          <a:off x="0" y="959081"/>
          <a:ext cx="2823904" cy="1694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Cambria" panose="02040503050406030204" pitchFamily="18" charset="0"/>
            </a:rPr>
            <a:t>Realizar busca ativa de 100% das gestantes, com primeira consulta odontológica programática, faltosas às consultas subsequentes;</a:t>
          </a:r>
          <a:endParaRPr lang="pt-BR" sz="1900" kern="1200" dirty="0"/>
        </a:p>
      </dsp:txBody>
      <dsp:txXfrm>
        <a:off x="0" y="959081"/>
        <a:ext cx="2823904" cy="1694343"/>
      </dsp:txXfrm>
    </dsp:sp>
    <dsp:sp modelId="{3BDBC3B1-EC10-4C7B-A701-B760809155E6}">
      <dsp:nvSpPr>
        <dsp:cNvPr id="0" name=""/>
        <dsp:cNvSpPr/>
      </dsp:nvSpPr>
      <dsp:spPr>
        <a:xfrm>
          <a:off x="3106295" y="959081"/>
          <a:ext cx="2823904" cy="1694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latin typeface="Cambria" panose="02040503050406030204" pitchFamily="18" charset="0"/>
            </a:rPr>
            <a:t>Manter registro atualizado em de 100% das gestantes com primeira consulta odontológica programática;</a:t>
          </a:r>
          <a:endParaRPr lang="pt-BR" sz="1900" kern="1200" dirty="0">
            <a:latin typeface="Cambria" panose="02040503050406030204" pitchFamily="18" charset="0"/>
          </a:endParaRPr>
        </a:p>
      </dsp:txBody>
      <dsp:txXfrm>
        <a:off x="3106295" y="959081"/>
        <a:ext cx="2823904" cy="1694343"/>
      </dsp:txXfrm>
    </dsp:sp>
    <dsp:sp modelId="{B538126A-A993-4DAD-A2A7-02A70BD25B16}">
      <dsp:nvSpPr>
        <dsp:cNvPr id="0" name=""/>
        <dsp:cNvSpPr/>
      </dsp:nvSpPr>
      <dsp:spPr>
        <a:xfrm>
          <a:off x="6212590" y="959081"/>
          <a:ext cx="2823904" cy="1694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latin typeface="Cambria" panose="02040503050406030204" pitchFamily="18" charset="0"/>
            </a:rPr>
            <a:t>Garantir a 100% das gestantes orientação sobre dieta durante a gestação;</a:t>
          </a:r>
          <a:endParaRPr lang="pt-BR" sz="1900" kern="1200" dirty="0" smtClean="0">
            <a:latin typeface="Cambria" panose="02040503050406030204" pitchFamily="18" charset="0"/>
          </a:endParaRPr>
        </a:p>
      </dsp:txBody>
      <dsp:txXfrm>
        <a:off x="6212590" y="959081"/>
        <a:ext cx="2823904" cy="1694343"/>
      </dsp:txXfrm>
    </dsp:sp>
    <dsp:sp modelId="{CC9443C5-804F-4105-8593-EE3A6F0F57C3}">
      <dsp:nvSpPr>
        <dsp:cNvPr id="0" name=""/>
        <dsp:cNvSpPr/>
      </dsp:nvSpPr>
      <dsp:spPr>
        <a:xfrm>
          <a:off x="1553147" y="2935815"/>
          <a:ext cx="2823904" cy="1694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latin typeface="Cambria" panose="02040503050406030204" pitchFamily="18" charset="0"/>
            </a:rPr>
            <a:t>Promover o aleitamento materno e orientar os cuidados com higiene bucal do recém-nascido junto a 100% das gestantes</a:t>
          </a:r>
          <a:endParaRPr lang="pt-BR" sz="1900" kern="1200" dirty="0">
            <a:latin typeface="Cambria" panose="02040503050406030204" pitchFamily="18" charset="0"/>
          </a:endParaRPr>
        </a:p>
      </dsp:txBody>
      <dsp:txXfrm>
        <a:off x="1553147" y="2935815"/>
        <a:ext cx="2823904" cy="1694343"/>
      </dsp:txXfrm>
    </dsp:sp>
    <dsp:sp modelId="{0BD680BA-9643-4079-9007-C84110797C7B}">
      <dsp:nvSpPr>
        <dsp:cNvPr id="0" name=""/>
        <dsp:cNvSpPr/>
      </dsp:nvSpPr>
      <dsp:spPr>
        <a:xfrm>
          <a:off x="4659443" y="2935815"/>
          <a:ext cx="2823904" cy="1694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latin typeface="Cambria" panose="02040503050406030204" pitchFamily="18" charset="0"/>
            </a:rPr>
            <a:t>Orientar 100% das gestantes sobre higiene bucal e sobre os riscos do tabagismo e do uso de álcool e drogas na gestação</a:t>
          </a:r>
          <a:endParaRPr lang="pt-BR" sz="1900" kern="1200" dirty="0">
            <a:latin typeface="Cambria" panose="02040503050406030204" pitchFamily="18" charset="0"/>
          </a:endParaRPr>
        </a:p>
      </dsp:txBody>
      <dsp:txXfrm>
        <a:off x="4659443" y="2935815"/>
        <a:ext cx="2823904" cy="1694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59454-B3AC-49DC-9158-DE3F6C8B513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75608-0C8E-415D-A42B-55505CFAD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2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2B0D-220E-4DF7-8FB0-A80C4F233F7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94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2BC6C-8CFB-48CD-BBE0-9204F2792D30}" type="slidenum">
              <a:rPr lang="pt-BR" smtClean="0"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0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75608-0C8E-415D-A42B-55505CFAD60E}" type="slidenum">
              <a:rPr lang="pt-BR" smtClean="0"/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1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4FDD-71A5-4969-853C-1A6DF16316D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590/S0102-311X2012001100010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590/S0104-11692013000200011" TargetMode="External"/><Relationship Id="rId2" Type="http://schemas.openxmlformats.org/officeDocument/2006/relationships/hyperlink" Target="http://dx.doi.org/10.1590/S0034-89102005000500011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 l="6361" t="17719" r="31655" b="63578"/>
          <a:stretch>
            <a:fillRect/>
          </a:stretch>
        </p:blipFill>
        <p:spPr bwMode="auto">
          <a:xfrm>
            <a:off x="0" y="0"/>
            <a:ext cx="9144000" cy="1811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il_fi" descr="http://3.bp.blogspot.com/_TMzEax0xNOA/TOpL8Tn1RfI/AAAAAAAAAEw/3d30uvcmv3I/S220/logo_UFPE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620688"/>
            <a:ext cx="1309328" cy="87288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</a:rPr>
              <a:t>Melhoria da Atenção ao Pré – Natal e Puerpério</a:t>
            </a:r>
            <a:r>
              <a:rPr lang="pt-BR" sz="3600" b="1" strike="sngStrik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3600" b="1" dirty="0">
                <a:solidFill>
                  <a:schemeClr val="tx2">
                    <a:lumMod val="50000"/>
                  </a:schemeClr>
                </a:solidFill>
              </a:rPr>
              <a:t>na Unidade de Saúde da Família Panatis, Natal-RN</a:t>
            </a:r>
            <a:endParaRPr lang="pt-BR" sz="3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2376264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Renata Vale Soares da Fonseca </a:t>
            </a:r>
          </a:p>
          <a:p>
            <a:endParaRPr lang="es-CO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O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Orientadora: Érica Almeida Coelho </a:t>
            </a:r>
          </a:p>
          <a:p>
            <a:endParaRPr lang="es-CO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O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Natal,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Situação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 assistência ao Pré-Natal e Puerpério na ESF Panatis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anteriormente a intervenção</a:t>
            </a:r>
          </a:p>
          <a:p>
            <a:pPr lvl="1" algn="just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Problemas relacionados às ações dos cuidados pré-natal e puerperal</a:t>
            </a:r>
          </a:p>
          <a:p>
            <a:pPr lvl="1"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Falta de atividades para educação em saúde dos usuários</a:t>
            </a:r>
          </a:p>
          <a:p>
            <a:pPr lvl="1"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57200" lvl="1" indent="0" algn="just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b="1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 Geral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b="1" dirty="0">
              <a:solidFill>
                <a:schemeClr val="accent1"/>
              </a:solidFill>
              <a:latin typeface="Cambria" pitchFamily="18" charset="0"/>
            </a:endParaRPr>
          </a:p>
          <a:p>
            <a:pPr>
              <a:buNone/>
            </a:pPr>
            <a:endParaRPr lang="pt-BR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pt-BR" dirty="0" smtClean="0"/>
              <a:t>	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Qualificar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atenção ao pré-natal e puerpério na Unidade Básica de Saúde da Família Panatis em Natal/RN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endParaRPr lang="pt-BR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pt-BR" b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 Específicos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pt-BR" sz="2400" b="1" dirty="0" smtClean="0">
                <a:solidFill>
                  <a:schemeClr val="accent1"/>
                </a:solidFill>
                <a:latin typeface="Cambria" pitchFamily="18" charset="0"/>
              </a:rPr>
              <a:t> Pré-natal e Puerpério 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Ampliar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a cobertura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pré-natal e puerpério 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Melhorar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qualidade da atenção ao pré-natal e puerpério realizado na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Unidade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Melhorar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adesão ao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pré-natal e puerpério 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Melhorar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 registro do programa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pré-natal e puerpério 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Realizar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avaliação de risco</a:t>
            </a: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Promover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saúde no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pré-natal e puerpério </a:t>
            </a:r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5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 Específicos 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pt-BR" sz="2600" b="1" dirty="0" smtClean="0">
                <a:solidFill>
                  <a:schemeClr val="accent1"/>
                </a:solidFill>
                <a:latin typeface="Cambria" pitchFamily="18" charset="0"/>
              </a:rPr>
              <a:t> Saúde bucal</a:t>
            </a:r>
          </a:p>
          <a:p>
            <a:pPr algn="just">
              <a:lnSpc>
                <a:spcPct val="12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Ampliar a cobertura de primeira consulta odontológica no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pré-natal</a:t>
            </a:r>
          </a:p>
          <a:p>
            <a:pPr algn="just">
              <a:lnSpc>
                <a:spcPct val="12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Melhorar a qualidade da atenção a saúde bucal durante o pré-natal </a:t>
            </a:r>
            <a:endParaRPr lang="pt-BR" sz="260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Melhorar a adesão ao atendimento odontológico no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pré-natal</a:t>
            </a:r>
          </a:p>
          <a:p>
            <a:pPr algn="just">
              <a:lnSpc>
                <a:spcPct val="12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Melhorar o registro das informações </a:t>
            </a:r>
            <a:endParaRPr lang="pt-BR" sz="260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Realizar avaliação de risco</a:t>
            </a:r>
          </a:p>
          <a:p>
            <a:pPr algn="just">
              <a:lnSpc>
                <a:spcPct val="12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Proporção de gestantes com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orientação </a:t>
            </a: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sobre higiene bucal. </a:t>
            </a:r>
          </a:p>
        </p:txBody>
      </p:sp>
    </p:spTree>
    <p:extLst>
      <p:ext uri="{BB962C8B-B14F-4D97-AF65-F5344CB8AC3E}">
        <p14:creationId xmlns:p14="http://schemas.microsoft.com/office/powerpoint/2010/main" val="42159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872075"/>
              </p:ext>
            </p:extLst>
          </p:nvPr>
        </p:nvGraphicFramePr>
        <p:xfrm>
          <a:off x="107504" y="134076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9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007480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546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 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72734075"/>
              </p:ext>
            </p:extLst>
          </p:nvPr>
        </p:nvGraphicFramePr>
        <p:xfrm>
          <a:off x="179512" y="1340768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5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66131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93919722"/>
              </p:ext>
            </p:extLst>
          </p:nvPr>
        </p:nvGraphicFramePr>
        <p:xfrm>
          <a:off x="55418" y="1268760"/>
          <a:ext cx="89810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28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41678"/>
              </p:ext>
            </p:extLst>
          </p:nvPr>
        </p:nvGraphicFramePr>
        <p:xfrm>
          <a:off x="0" y="1268760"/>
          <a:ext cx="9036496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5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Utilização do Manual Técnico de Pré-natal e Puerpério do Ministério da Saúde, 2006</a:t>
            </a:r>
          </a:p>
          <a:p>
            <a:pPr lvl="1" algn="just">
              <a:lnSpc>
                <a:spcPct val="150000"/>
              </a:lnSpc>
            </a:pPr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Utilização de ficha específica de gestante e puérpera (ficha-espelho) </a:t>
            </a:r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Acompanhamento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através de planilhas eletrônicas de coleta de dados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>
                <a:ea typeface="+mj-ea"/>
                <a:cs typeface="+mj-cs"/>
              </a:rPr>
              <a:t/>
            </a:r>
            <a:br>
              <a:rPr lang="pt-BR" b="1" i="1" dirty="0" smtClean="0">
                <a:ea typeface="+mj-ea"/>
                <a:cs typeface="+mj-cs"/>
              </a:rPr>
            </a:b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Roteiro da apresentação</a:t>
            </a:r>
            <a:endParaRPr lang="pt-BR" sz="4800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Resultado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Reflexão crítica sobre o processo de aprendizagem 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57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Ações Realizadas </a:t>
            </a:r>
          </a:p>
          <a:p>
            <a:pPr algn="just">
              <a:lnSpc>
                <a:spcPct val="160000"/>
              </a:lnSpc>
            </a:pP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Atividades </a:t>
            </a: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capacitação dos profissionais da Unidade Básica de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Saúde</a:t>
            </a:r>
          </a:p>
          <a:p>
            <a:pPr algn="just">
              <a:lnSpc>
                <a:spcPct val="16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Elaboração de calendário para realização de atividades educativas para os profissionais de saúde da unidade e para reunião de grupo de gestantes e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puérperas</a:t>
            </a:r>
          </a:p>
          <a:p>
            <a:pPr algn="just">
              <a:lnSpc>
                <a:spcPct val="160000"/>
              </a:lnSpc>
            </a:pPr>
            <a:r>
              <a:rPr lang="pt-BR" sz="2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Atendimento clínico de gestantes e 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Puérperas</a:t>
            </a:r>
          </a:p>
        </p:txBody>
      </p:sp>
    </p:spTree>
    <p:extLst>
      <p:ext uri="{BB962C8B-B14F-4D97-AF65-F5344CB8AC3E}">
        <p14:creationId xmlns:p14="http://schemas.microsoft.com/office/powerpoint/2010/main" val="10251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Ações Realizadas</a:t>
            </a:r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Busca </a:t>
            </a: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ativa de gestantes e puérperas (não cadastradas e faltosas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Atendimento odontológico das gestantes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Acolhimento das gestantes e puérperas na UBS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tualização </a:t>
            </a: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do calendário vacinal das gestantes</a:t>
            </a:r>
          </a:p>
          <a:p>
            <a:pPr algn="just">
              <a:lnSpc>
                <a:spcPct val="160000"/>
              </a:lnSpc>
            </a:pPr>
            <a:endParaRPr lang="pt-BR" sz="31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Ações Realizadas</a:t>
            </a:r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Cadastramento </a:t>
            </a: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gestantes e puérperas presentes na área adstrita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Reunião do grupo de gestantes e puérperas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Revisão das fichas de atendimento específico do Pré-Natal e Puérperas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Reunião com equipe para identificar possíveis problemas encontrados no processo de intervenção</a:t>
            </a:r>
          </a:p>
          <a:p>
            <a:pPr algn="just">
              <a:lnSpc>
                <a:spcPct val="160000"/>
              </a:lnSpc>
            </a:pPr>
            <a:endParaRPr lang="pt-BR" sz="31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Logística</a:t>
            </a: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Disponibilização de cópias do Manual </a:t>
            </a:r>
            <a:r>
              <a:rPr lang="pt-BR" sz="3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Técnico de Pré-natal e Puerpério do Ministério </a:t>
            </a: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Realização de atividades </a:t>
            </a:r>
            <a:r>
              <a:rPr lang="pt-BR" sz="3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educativas com a equipe de </a:t>
            </a: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saúde a cada 4 semanas  </a:t>
            </a:r>
            <a:endParaRPr lang="pt-BR" sz="3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Utilização de </a:t>
            </a:r>
            <a:r>
              <a:rPr lang="pt-BR" sz="3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fichas de atendimento específicas para as gestantes e </a:t>
            </a: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puérperas disponibilizadas pela </a:t>
            </a:r>
            <a:r>
              <a:rPr lang="pt-BR" sz="380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UFPel</a:t>
            </a:r>
            <a:endParaRPr lang="pt-BR" sz="38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92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Logística</a:t>
            </a:r>
            <a:endParaRPr lang="pt-BR" sz="38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Orientação da </a:t>
            </a:r>
            <a:r>
              <a:rPr lang="pt-BR" sz="3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equipe quanto ao arquivamento das fichas de atendimento </a:t>
            </a: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específicas e quanto a sua utilização</a:t>
            </a: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Revezamento entre os profissionais para a realização do acolhimento</a:t>
            </a:r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Realização de reuniões com as usuárias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cadastradas no Programa de Pré-natal 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06055898"/>
              </p:ext>
            </p:extLst>
          </p:nvPr>
        </p:nvGraphicFramePr>
        <p:xfrm>
          <a:off x="2039815" y="2996952"/>
          <a:ext cx="5340497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9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captadas no primeiro trimestre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gestação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84264977"/>
              </p:ext>
            </p:extLst>
          </p:nvPr>
        </p:nvGraphicFramePr>
        <p:xfrm>
          <a:off x="1835696" y="2996952"/>
          <a:ext cx="56166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42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pelo menos um exame ginecológico por trimestre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15985020"/>
              </p:ext>
            </p:extLst>
          </p:nvPr>
        </p:nvGraphicFramePr>
        <p:xfrm>
          <a:off x="1907704" y="2996952"/>
          <a:ext cx="547260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2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 pelo menos um exame das mamas durante o pré-natal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542396"/>
              </p:ext>
            </p:extLst>
          </p:nvPr>
        </p:nvGraphicFramePr>
        <p:xfrm>
          <a:off x="1475656" y="3140968"/>
          <a:ext cx="62646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15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solicitação de exames laboratoriais de acordo com o protocolo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671183"/>
              </p:ext>
            </p:extLst>
          </p:nvPr>
        </p:nvGraphicFramePr>
        <p:xfrm>
          <a:off x="1475656" y="3284985"/>
          <a:ext cx="62646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4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Município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Natal, capital do Estado do Rio Grande do Norte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Área de 167,263km²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Segundo dados do IBGE, possui 803.739 habitantes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rede da saúde local cobre cerca de 30,81% da população.</a:t>
            </a:r>
          </a:p>
        </p:txBody>
      </p:sp>
    </p:spTree>
    <p:extLst>
      <p:ext uri="{BB962C8B-B14F-4D97-AF65-F5344CB8AC3E}">
        <p14:creationId xmlns:p14="http://schemas.microsoft.com/office/powerpoint/2010/main" val="300658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prescrição de suplementação de sulfato ferroso e ácido fólico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050659"/>
              </p:ext>
            </p:extLst>
          </p:nvPr>
        </p:nvGraphicFramePr>
        <p:xfrm>
          <a:off x="1331640" y="3284984"/>
          <a:ext cx="6480720" cy="3157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 o esquema da vacina anti-tetânica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completo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589041"/>
              </p:ext>
            </p:extLst>
          </p:nvPr>
        </p:nvGraphicFramePr>
        <p:xfrm>
          <a:off x="1331640" y="2996952"/>
          <a:ext cx="648072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82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 o esquema da vacina de Hepatite B completo</a:t>
            </a:r>
          </a:p>
          <a:p>
            <a:endParaRPr lang="pt-BR" dirty="0"/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233189"/>
              </p:ext>
            </p:extLst>
          </p:nvPr>
        </p:nvGraphicFramePr>
        <p:xfrm>
          <a:off x="1115616" y="2996952"/>
          <a:ext cx="68407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31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avaliação de necessidade de atendimento odontológico </a:t>
            </a:r>
          </a:p>
          <a:p>
            <a:endParaRPr lang="pt-BR" dirty="0"/>
          </a:p>
        </p:txBody>
      </p:sp>
      <p:graphicFrame>
        <p:nvGraphicFramePr>
          <p:cNvPr id="4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471582"/>
              </p:ext>
            </p:extLst>
          </p:nvPr>
        </p:nvGraphicFramePr>
        <p:xfrm>
          <a:off x="1187624" y="2996952"/>
          <a:ext cx="66967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22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primeira consulta odontológica programática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709114"/>
              </p:ext>
            </p:extLst>
          </p:nvPr>
        </p:nvGraphicFramePr>
        <p:xfrm>
          <a:off x="1403648" y="2924944"/>
          <a:ext cx="640871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90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faltosas às consultas que receberam busca ativa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7097"/>
              </p:ext>
            </p:extLst>
          </p:nvPr>
        </p:nvGraphicFramePr>
        <p:xfrm>
          <a:off x="1547664" y="2924944"/>
          <a:ext cx="6336704" cy="3271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69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registro na ficha espelho de pré-natal/vacinação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478623"/>
              </p:ext>
            </p:extLst>
          </p:nvPr>
        </p:nvGraphicFramePr>
        <p:xfrm>
          <a:off x="1043608" y="3068960"/>
          <a:ext cx="70567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91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gestantes com avaliação de risco gestacional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698172"/>
              </p:ext>
            </p:extLst>
          </p:nvPr>
        </p:nvGraphicFramePr>
        <p:xfrm>
          <a:off x="1691680" y="2924944"/>
          <a:ext cx="57606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22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que receberam orientação nutricional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622000"/>
              </p:ext>
            </p:extLst>
          </p:nvPr>
        </p:nvGraphicFramePr>
        <p:xfrm>
          <a:off x="1331640" y="2924944"/>
          <a:ext cx="640871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18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que receberam orientação sobre aleitamento materno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804744"/>
              </p:ext>
            </p:extLst>
          </p:nvPr>
        </p:nvGraphicFramePr>
        <p:xfrm>
          <a:off x="1331640" y="3068960"/>
          <a:ext cx="61926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89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 rede de Atenção Básica :</a:t>
            </a: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55 serviços de Saúde </a:t>
            </a:r>
          </a:p>
          <a:p>
            <a:pPr lvl="2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37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Unidades de Saúde da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Família</a:t>
            </a:r>
          </a:p>
          <a:p>
            <a:pPr lvl="2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18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são Unidades Básicas de Saúde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113 equipes de saúde</a:t>
            </a:r>
          </a:p>
          <a:p>
            <a:pPr lvl="2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16 Equipes de Saúde da Família (ESF), </a:t>
            </a:r>
          </a:p>
          <a:p>
            <a:pPr lvl="2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54 Equipes de Saúde da Família com Saúde Bucal, </a:t>
            </a:r>
          </a:p>
          <a:p>
            <a:pPr lvl="2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34 Equipes de Agentes Comunitários (EAC) e Equipe de Saúde Bucal (EACS) </a:t>
            </a:r>
          </a:p>
          <a:p>
            <a:pPr lvl="2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09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Equipes de Agente Comunitário de Saúde (EACS).  </a:t>
            </a:r>
          </a:p>
          <a:p>
            <a:pPr>
              <a:buNone/>
            </a:pPr>
            <a:endParaRPr lang="pt-BR" b="1" i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que receberam orientação sobre cuidados com o recém-nascido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54492"/>
              </p:ext>
            </p:extLst>
          </p:nvPr>
        </p:nvGraphicFramePr>
        <p:xfrm>
          <a:off x="1403648" y="3212976"/>
          <a:ext cx="62646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88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orientação sobre anticoncepção após o parto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115366"/>
              </p:ext>
            </p:extLst>
          </p:nvPr>
        </p:nvGraphicFramePr>
        <p:xfrm>
          <a:off x="1475656" y="2852936"/>
          <a:ext cx="62646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65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orientação sobre os riscos do tabagismo e do uso de álcool e drogas na gestação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80127"/>
              </p:ext>
            </p:extLst>
          </p:nvPr>
        </p:nvGraphicFramePr>
        <p:xfrm>
          <a:off x="1259632" y="3356992"/>
          <a:ext cx="64807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97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e puérperas com orientação sobre higiene bucal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009077"/>
              </p:ext>
            </p:extLst>
          </p:nvPr>
        </p:nvGraphicFramePr>
        <p:xfrm>
          <a:off x="1259632" y="2996952"/>
          <a:ext cx="64807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consulta até 42 dias após o parto.     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782227"/>
              </p:ext>
            </p:extLst>
          </p:nvPr>
        </p:nvGraphicFramePr>
        <p:xfrm>
          <a:off x="1763688" y="2852936"/>
          <a:ext cx="55446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que tiveram as mamas examinadas 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740492"/>
              </p:ext>
            </p:extLst>
          </p:nvPr>
        </p:nvGraphicFramePr>
        <p:xfrm>
          <a:off x="1475656" y="2852936"/>
          <a:ext cx="5976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que tiveram o abdome examinado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33926"/>
              </p:ext>
            </p:extLst>
          </p:nvPr>
        </p:nvGraphicFramePr>
        <p:xfrm>
          <a:off x="1691680" y="2924944"/>
          <a:ext cx="5760640" cy="325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que receberam exame ginecológico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116519"/>
              </p:ext>
            </p:extLst>
          </p:nvPr>
        </p:nvGraphicFramePr>
        <p:xfrm>
          <a:off x="1547664" y="2924944"/>
          <a:ext cx="6236568" cy="315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avaliação do estado psíquico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593027"/>
              </p:ext>
            </p:extLst>
          </p:nvPr>
        </p:nvGraphicFramePr>
        <p:xfrm>
          <a:off x="1403648" y="2924944"/>
          <a:ext cx="64807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avaliação para intercorrências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62320"/>
              </p:ext>
            </p:extLst>
          </p:nvPr>
        </p:nvGraphicFramePr>
        <p:xfrm>
          <a:off x="1331640" y="2996952"/>
          <a:ext cx="62646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Estratégia </a:t>
            </a:r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Saúde da Família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Panatis</a:t>
            </a:r>
            <a:endParaRPr lang="pt-BR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Localizada na área urbana, no Bairro Potengi, região norte da cidade de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Natal-RN</a:t>
            </a:r>
            <a:endParaRPr lang="pt-BR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04 equipes de Estratégia de Saúde da Família, abrangendo ao todo cerca de 13.000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pessoas</a:t>
            </a:r>
            <a:endParaRPr lang="pt-BR" sz="2800" b="1" i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6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prescrição de algum método de anticoncepção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538849"/>
              </p:ext>
            </p:extLst>
          </p:nvPr>
        </p:nvGraphicFramePr>
        <p:xfrm>
          <a:off x="1259632" y="2852936"/>
          <a:ext cx="62646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faltosas à consulta que receberam busca ativa.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961618"/>
              </p:ext>
            </p:extLst>
          </p:nvPr>
        </p:nvGraphicFramePr>
        <p:xfrm>
          <a:off x="1187624" y="3140968"/>
          <a:ext cx="70567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registro adequado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150679"/>
              </p:ext>
            </p:extLst>
          </p:nvPr>
        </p:nvGraphicFramePr>
        <p:xfrm>
          <a:off x="1331640" y="2996952"/>
          <a:ext cx="68407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que receberam orientação sobre os cuidados com o recém-nascido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223902"/>
              </p:ext>
            </p:extLst>
          </p:nvPr>
        </p:nvGraphicFramePr>
        <p:xfrm>
          <a:off x="1259632" y="3429000"/>
          <a:ext cx="662473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que receberam orientação sobre aleitamento materno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469492"/>
              </p:ext>
            </p:extLst>
          </p:nvPr>
        </p:nvGraphicFramePr>
        <p:xfrm>
          <a:off x="1259632" y="2780928"/>
          <a:ext cx="64807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puérperas com orientação sobre planejamento familiar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836495"/>
              </p:ext>
            </p:extLst>
          </p:nvPr>
        </p:nvGraphicFramePr>
        <p:xfrm>
          <a:off x="1259632" y="2996952"/>
          <a:ext cx="66967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primeira consulta odontológica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programática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409875"/>
              </p:ext>
            </p:extLst>
          </p:nvPr>
        </p:nvGraphicFramePr>
        <p:xfrm>
          <a:off x="1619672" y="2924944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necessidade de consultas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subsequentes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434626"/>
              </p:ext>
            </p:extLst>
          </p:nvPr>
        </p:nvGraphicFramePr>
        <p:xfrm>
          <a:off x="1259632" y="3068960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consultas subsequentes realizadas           </a:t>
            </a:r>
            <a:r>
              <a:rPr lang="pt-BR" dirty="0"/>
              <a:t>          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728001"/>
              </p:ext>
            </p:extLst>
          </p:nvPr>
        </p:nvGraphicFramePr>
        <p:xfrm>
          <a:off x="1259632" y="2924944"/>
          <a:ext cx="675434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primeira consulta odontológica programática  com tratamento odontológico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concluído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964381"/>
              </p:ext>
            </p:extLst>
          </p:nvPr>
        </p:nvGraphicFramePr>
        <p:xfrm>
          <a:off x="1691680" y="3356992"/>
          <a:ext cx="5832648" cy="325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Equipes de Estratégia de Saúde da Família contém:</a:t>
            </a:r>
          </a:p>
          <a:p>
            <a:pPr lvl="1" algn="just"/>
            <a:endParaRPr lang="pt-BR" sz="4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05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Agentes comunitários </a:t>
            </a:r>
          </a:p>
          <a:p>
            <a:pPr lvl="1"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01 Técnico de enfermagem</a:t>
            </a:r>
          </a:p>
          <a:p>
            <a:pPr lvl="1"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01 Enfermeira </a:t>
            </a:r>
          </a:p>
          <a:p>
            <a:pPr lvl="1"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01 Dentista</a:t>
            </a:r>
          </a:p>
          <a:p>
            <a:pPr lvl="1"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01 Auxiliar de consultório odontológico</a:t>
            </a:r>
          </a:p>
          <a:p>
            <a:pPr lvl="1"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01 Médico</a:t>
            </a:r>
          </a:p>
          <a:p>
            <a:pPr marL="0" indent="0">
              <a:buNone/>
            </a:pPr>
            <a:r>
              <a:rPr lang="pt-BR" sz="3400" dirty="0"/>
              <a:t>	</a:t>
            </a:r>
          </a:p>
          <a:p>
            <a:pPr>
              <a:buNone/>
            </a:pPr>
            <a:endParaRPr lang="pt-BR" b="1" i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0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busca ativa realizada às gestantes que não realizaram a primeira consulta odontológica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programática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629613"/>
              </p:ext>
            </p:extLst>
          </p:nvPr>
        </p:nvGraphicFramePr>
        <p:xfrm>
          <a:off x="1763688" y="3356992"/>
          <a:ext cx="5948536" cy="307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busca ativa realizada às gestantes faltosas às consultas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subsequentes  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080951"/>
              </p:ext>
            </p:extLst>
          </p:nvPr>
        </p:nvGraphicFramePr>
        <p:xfrm>
          <a:off x="1403648" y="3429000"/>
          <a:ext cx="64807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registro adequado do atendimento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odontológico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              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273423"/>
              </p:ext>
            </p:extLst>
          </p:nvPr>
        </p:nvGraphicFramePr>
        <p:xfrm>
          <a:off x="1259632" y="2996952"/>
          <a:ext cx="6552728" cy="3377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orientação sobre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dieta   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137565"/>
              </p:ext>
            </p:extLst>
          </p:nvPr>
        </p:nvGraphicFramePr>
        <p:xfrm>
          <a:off x="1475656" y="2924944"/>
          <a:ext cx="640871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que receberam orientação sobre aleitamento materno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50824"/>
              </p:ext>
            </p:extLst>
          </p:nvPr>
        </p:nvGraphicFramePr>
        <p:xfrm>
          <a:off x="1475656" y="2924944"/>
          <a:ext cx="63367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orientação sobre os cuidados com a higiene bucal do recém-nascido.       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052473"/>
              </p:ext>
            </p:extLst>
          </p:nvPr>
        </p:nvGraphicFramePr>
        <p:xfrm>
          <a:off x="1331640" y="3356992"/>
          <a:ext cx="64807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0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orientação sobre os riscos do tabagismo e do uso de álcool e drogas na gestação.                        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903994"/>
              </p:ext>
            </p:extLst>
          </p:nvPr>
        </p:nvGraphicFramePr>
        <p:xfrm>
          <a:off x="1043608" y="3356992"/>
          <a:ext cx="698477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51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Resultados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Proporção de gestantes com  orientação sobre higiene bucal</a:t>
            </a:r>
          </a:p>
          <a:p>
            <a:endParaRPr lang="pt-BR" dirty="0"/>
          </a:p>
        </p:txBody>
      </p:sp>
      <p:graphicFrame>
        <p:nvGraphicFramePr>
          <p:cNvPr id="4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326493"/>
              </p:ext>
            </p:extLst>
          </p:nvPr>
        </p:nvGraphicFramePr>
        <p:xfrm>
          <a:off x="1403648" y="2996952"/>
          <a:ext cx="64087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53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 smtClean="0"/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Melhoria da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assistência à saúde das usuárias gestantes e puérperas da ESF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Panatis.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umento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na cobertura ao pré-natal e do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puerpério.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Melhoria do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entendimento de toda a equipe de saúde quanto à importância da realização correta do pré-natal e puerpério,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Permitiu que toda a equipe se integrasse na realização de suas ações e percebessem a importância delas. </a:t>
            </a:r>
          </a:p>
          <a:p>
            <a:pPr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68539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 smtClean="0"/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Realização de busca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ativa das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usuárias,</a:t>
            </a:r>
          </a:p>
          <a:p>
            <a:pPr algn="just"/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Priorização dos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atendimentos às gestantes e puérperas, </a:t>
            </a:r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Atividades de educação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em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saúde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Melhorias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no acompanhamento do registro das usuárias e revisão dos mesmos. </a:t>
            </a: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Fortalecimento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 relação de confiança entre usuárias e profissionais da unidade;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6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•Importância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 realização do Pré-Natal e Puerpério adequado:</a:t>
            </a:r>
          </a:p>
          <a:p>
            <a:pPr lvl="1"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Prevenir agravos de saúde</a:t>
            </a:r>
          </a:p>
          <a:p>
            <a:pPr lvl="1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Reduz a morbimortalidade materno- infantil</a:t>
            </a:r>
          </a:p>
          <a:p>
            <a:pPr lvl="1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Garantir a evolução normal da gestação</a:t>
            </a:r>
          </a:p>
          <a:p>
            <a:pPr lvl="1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Promover saúde</a:t>
            </a:r>
          </a:p>
          <a:p>
            <a:pPr>
              <a:buNone/>
            </a:pPr>
            <a:endParaRPr lang="pt-BR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Avaliação Do Nível De Incorporação Da Intervenção Ao Serviço:</a:t>
            </a: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Reuniões com os profissionais de saúde</a:t>
            </a:r>
          </a:p>
          <a:p>
            <a:pPr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Reuniões para educação em saúde para a população</a:t>
            </a: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tendimentos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clínicos de gestantes e Puérperas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</a:t>
            </a: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Busca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ativa 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das usuárias </a:t>
            </a:r>
          </a:p>
          <a:p>
            <a:pPr algn="just"/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15135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Avaliação Do Nível De Incorporação Da Intervenção Ao Serviço:</a:t>
            </a: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Utilização das fichas-espelho</a:t>
            </a:r>
          </a:p>
          <a:p>
            <a:pPr algn="just"/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evisão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das 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fichas-espelho e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acompanhamento da 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intervenção</a:t>
            </a:r>
            <a:endParaRPr lang="pt-BR" sz="96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Assistência odontológica</a:t>
            </a:r>
          </a:p>
          <a:p>
            <a:pPr marL="0" indent="0" algn="just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23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Avaliação Do Nível De Incorporação Da Intervenção Ao Serviço:</a:t>
            </a:r>
          </a:p>
          <a:p>
            <a:pPr marL="0" indent="0" algn="just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Aconselhamento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das usuárias quanto à amamentação, alterações maternas e puerperais, uso de drogas, hábitos de vida saudáveis, cuidados com o recém-nascido e cuidados com a higiene bucal, entre outros.</a:t>
            </a: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Atualização do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calendário vacinal das usuárias </a:t>
            </a:r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Realização de consultas de pré-natal e puerpério de acordo com o protocolo  do ministério da saúde.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7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Reflexão crítica sobre </a:t>
            </a:r>
            <a:b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processo pessoal </a:t>
            </a:r>
            <a:b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de aprendizagem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t-BR" sz="2400" b="1" dirty="0" smtClean="0"/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Filosofia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problematizadora influenciava a busca do conhecimento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Observação dos problemas encontrados na estratégia de saúde da família e a criação de estratégias para resolvê-los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Desenvolver o projeto de intervenção criado a partir das necessidades e problemas da área de abrangência da ESF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228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Reflexão crítica sobre </a:t>
            </a:r>
            <a:b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processo pessoal </a:t>
            </a:r>
            <a:b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>
                <a:solidFill>
                  <a:schemeClr val="accent1"/>
                </a:solidFill>
                <a:latin typeface="Cambria" panose="02040503050406030204" pitchFamily="18" charset="0"/>
              </a:rPr>
              <a:t>de aprendizagem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t-BR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Curso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especialização de saúde da família pela UFPEL,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desenvolvido  com didática de construção do conhecimento através das experiências vividas na atenção básica;</a:t>
            </a: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esenvolvimento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das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atividades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estudo de acordo com a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disponibilidade de horários; </a:t>
            </a:r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Desenvolvimento de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elação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próxima com 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orientadora e outros alunos;</a:t>
            </a:r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Estímulo a realizar melhoras no âmbito da saúde básica</a:t>
            </a:r>
          </a:p>
          <a:p>
            <a:pPr algn="just"/>
            <a:endParaRPr lang="pt-BR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Referências </a:t>
            </a:r>
            <a:b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Bibliográficas</a:t>
            </a:r>
            <a:endParaRPr lang="pt-BR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BRASIL, 2012 Atenção ao pré-natal de baixo risco / Ministério da Saúde. Secretaria de Atenção à Saúde. Departamento de Atenção Básica. – Brasília : Editora do Ministério da Saúde, 2012. 318 p.: il. – (Série A. Normas e Manuais Técnicos) (Cadernos de Atenção Básica, n° 32) ISBN 978-85-334-1936-0 1. Atenção Básica. 2. Atenção à Saúde. Título. II. Série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.-----------------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Secretaria de Políticas de Saúde, Ministério da Saúde. Programa de Humanização no Pré-natal e Nascimento. Brasília: Ministério da Saúde; 2000.</a:t>
            </a:r>
          </a:p>
          <a:p>
            <a:pPr marL="0" lvl="0" indent="0"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CESAR,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Juraci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A. et al .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Assistência pré-natal nos serviços públicos e privados de saúde: estudo transversal de base populacional em Rio Grande, Rio Grande do Sul, Brasil.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Cad. Saúde Pública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  Rio de Janeiro ,  v. 28, n. 11, Nov.  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2012 .  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Available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from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&lt;http://www.scielosp.org/scielo.php?script=sci_arttext&amp;pid=S0102-311X2012001100010&amp;lng=en&amp;nrm=iso&gt;.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access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on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 11  June  2014.  </a:t>
            </a:r>
            <a:r>
              <a:rPr lang="pt-BR" u="sng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hlinkClick r:id="rId2"/>
              </a:rPr>
              <a:t>http://dx.doi.org/10.1590/S0102-311X2012001100010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Referências </a:t>
            </a:r>
            <a:b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pt-BR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COSTA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 Ana Maria; GUILHEM, Dirce; WALTER, Maria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Inêz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Machado Telles. Atendimento a gestantes no Sistema Único de Saúde.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Rev. Saúde Pública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  São Paulo ,  v. 39, n. 5, 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Oct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  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2005 .  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Available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from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&lt;http://www.scielo.br/scielo.php?script=sci_arttext&amp;pid=S003489102005000500011&amp;lng=en&amp;nrm=iso&gt;.access </a:t>
            </a:r>
            <a:r>
              <a:rPr lang="es-CO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on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 11  June  2014.  </a:t>
            </a:r>
            <a:r>
              <a:rPr lang="es-CO" u="sng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hlinkClick r:id="rId2"/>
              </a:rPr>
              <a:t>http://dx.doi.org/10.1590/S0034-89102005000500011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OLIVEIRA, Renata Leite Alves de et al . Avaliação da atenção pré-natal na perspectiva dos diferentes modelos na atenção primária.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Rev. Latino-Am. Enfermagem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  Ribeirão Preto ,  v. 21, n. 2, abr.  2013 .   Disponível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emhttp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://www.scielo.br/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scielo.php?script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=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sci_arttext&amp;pid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=S010411692013000200546&amp;lng=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pt&amp;nrm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=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iso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&gt;. acessos em  11  jun.  2014.  </a:t>
            </a:r>
            <a:r>
              <a:rPr lang="pt-BR" u="sng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hlinkClick r:id="rId3"/>
              </a:rPr>
              <a:t>http://dx.doi.org/10.1590/S0104-11692013000200011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SILVEIRA, Denise S.,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and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Iná S. Santos. "Adequação do pré-natal e peso ao nascer: uma revisão sistemática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Adequacy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of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prenatal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care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and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birthweight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: a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systematic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review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." </a:t>
            </a:r>
            <a:r>
              <a:rPr lang="pt-BR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Cad. Saúde Pública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 20.5 (2004): 1160-1168.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6612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OBRIGADA!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Renata </a:t>
            </a:r>
            <a:r>
              <a:rPr lang="pt-BR" sz="24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Vale Soares Fonseca</a:t>
            </a: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E-mail: renatavale_rn@hotmail.com</a:t>
            </a:r>
          </a:p>
        </p:txBody>
      </p:sp>
      <p:pic>
        <p:nvPicPr>
          <p:cNvPr id="1027" name="Picture 3" descr="C:\Users\Renata\Desktop\ESPECIALIZAÇÃO UFPEL\fotos esf panatis\foto 1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ata\Desktop\ESPECIALIZAÇÃO UFPEL\fotos esf panatis\foto 5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2696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ata\Desktop\ESPECIALIZAÇÃO UFPEL\fotos esf panatis\foto 5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54714"/>
            <a:ext cx="2232248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enata\Desktop\ESPECIALIZAÇÃO UFPEL\fotos esf panatis\foto 4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3" y="3140968"/>
            <a:ext cx="2232248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Renata\Desktop\ESPECIALIZAÇÃO UFPEL\fotos esf panatis\foto 3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24834"/>
            <a:ext cx="2387094" cy="179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7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pt-BR" dirty="0"/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Preparar para o momento do parto, puerpério e aleitamento materno</a:t>
            </a:r>
          </a:p>
          <a:p>
            <a:pPr lvl="1"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Permitir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identificar complicações</a:t>
            </a:r>
          </a:p>
          <a:p>
            <a:pPr lvl="1" algn="just"/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Assegurar a saúde materna e 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recém-nascido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>
              <a:buNone/>
            </a:pPr>
            <a:endParaRPr lang="pt-BR" b="1" i="1" dirty="0" smtClean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Situação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 assistência ao Pré-Natal e Puerpério na ESF Panatis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anteriormente a intervenção</a:t>
            </a:r>
          </a:p>
          <a:p>
            <a:pPr lvl="1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Abrangência de somente 20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% da demanda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pré-natal</a:t>
            </a:r>
          </a:p>
          <a:p>
            <a:pPr lvl="1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Déficits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de registros das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gestantes e puérperas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área</a:t>
            </a:r>
          </a:p>
          <a:p>
            <a:pPr lvl="1"/>
            <a:endParaRPr lang="pt-BR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Déficits na assistência da saúde bucal às gestantes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b="1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1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2180</Words>
  <Application>Microsoft Office PowerPoint</Application>
  <PresentationFormat>Apresentação na tela (4:3)</PresentationFormat>
  <Paragraphs>347</Paragraphs>
  <Slides>77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77</vt:i4>
      </vt:variant>
    </vt:vector>
  </HeadingPairs>
  <TitlesOfParts>
    <vt:vector size="78" baseType="lpstr">
      <vt:lpstr>Tema do Office</vt:lpstr>
      <vt:lpstr>Melhoria da Atenção ao Pré – Natal e Puerpério na Unidade de Saúde da Família Panatis, Natal-RN</vt:lpstr>
      <vt:lpstr> Roteiro da apresentação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Objetivos Específicos </vt:lpstr>
      <vt:lpstr>Metas</vt:lpstr>
      <vt:lpstr>Metas</vt:lpstr>
      <vt:lpstr>Metas </vt:lpstr>
      <vt:lpstr>Metas</vt:lpstr>
      <vt:lpstr>Metas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Discussão</vt:lpstr>
      <vt:lpstr>Reflexão crítica sobre  processo pessoal  de aprendizagem </vt:lpstr>
      <vt:lpstr>Reflexão crítica sobre  processo pessoal  de aprendizagem </vt:lpstr>
      <vt:lpstr>Referências  Bibliográficas</vt:lpstr>
      <vt:lpstr>Referências  Bibliográficas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Rodrigo</dc:creator>
  <cp:lastModifiedBy>Renata Vale</cp:lastModifiedBy>
  <cp:revision>139</cp:revision>
  <dcterms:created xsi:type="dcterms:W3CDTF">2012-09-16T14:57:11Z</dcterms:created>
  <dcterms:modified xsi:type="dcterms:W3CDTF">2015-01-22T21:16:44Z</dcterms:modified>
</cp:coreProperties>
</file>