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fntdata" ContentType="application/x-fontdata"/>
  <Default Extension="rels" ContentType="application/vnd.openxmlformats-package.relationships+xml"/>
  <Default Extension="png" ContentType="image/png"/>
  <Default Extension="font" ContentType="application/x-fontdata"/>
  <Default Extension="xml" ContentType="application/xml"/>
  <Default Extension="gif" ContentType="image/gif"/>
  <Override PartName="/ppt/slides/slide3.xml" ContentType="application/vnd.openxmlformats-officedocument.presentationml.slide+xml"/>
  <Override PartName="/ppt/charts/chart4.xml" ContentType="application/vnd.openxmlformats-officedocument.drawingml.chart+xml"/>
  <Override PartName="/ppt/slides/slide16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charts/chart14.xml" ContentType="application/vnd.openxmlformats-officedocument.drawingml.chart+xml"/>
  <Override PartName="/ppt/tableStyles.xml" ContentType="application/vnd.openxmlformats-officedocument.presentationml.tableStyles+xml"/>
  <Override PartName="/ppt/slides/slide21.xml" ContentType="application/vnd.openxmlformats-officedocument.presentationml.slide+xml"/>
  <Override PartName="/ppt/charts/chart11.xml" ContentType="application/vnd.openxmlformats-officedocument.drawingml.chart+xml"/>
  <Override PartName="/ppt/slides/slide17.xml" ContentType="application/vnd.openxmlformats-officedocument.presentationml.slid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slides/slide30.xml" ContentType="application/vnd.openxmlformats-officedocument.presentationml.slide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slides/slide27.xml" ContentType="application/vnd.openxmlformats-officedocument.presentationml.slide+xml"/>
  <Override PartName="/ppt/charts/chart12.xml" ContentType="application/vnd.openxmlformats-officedocument.drawingml.chart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Layouts/slideLayout10.xml" ContentType="application/vnd.openxmlformats-officedocument.presentationml.slideLayout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3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24.xml" ContentType="application/vnd.openxmlformats-officedocument.presentationml.slide+xml"/>
  <Override PartName="/ppt/charts/chart9.xml" ContentType="application/vnd.openxmlformats-officedocument.drawingml.chart+xml"/>
  <Override PartName="/ppt/charts/chart1.xml" ContentType="application/vnd.openxmlformats-officedocument.drawingml.chart+xml"/>
  <Override PartName="/ppt/charts/chart5.xml" ContentType="application/vnd.openxmlformats-officedocument.drawingml.char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5.xml" ContentType="application/vnd.openxmlformats-officedocument.presentationml.slide+xml"/>
  <Override PartName="/ppt/charts/chart6.xml" ContentType="application/vnd.openxmlformats-officedocument.drawingml.chart+xml"/>
  <Override PartName="/ppt/slides/slide1.xml" ContentType="application/vnd.openxmlformats-officedocument.presentationml.slide+xml"/>
  <Override PartName="/ppt/charts/chart15.xml" ContentType="application/vnd.openxmlformats-officedocument.drawingml.chart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charts/chart7.xml" ContentType="application/vnd.openxmlformats-officedocument.drawingml.chart+xml"/>
  <Override PartName="/ppt/slideLayouts/slideLayout4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.xml" ContentType="application/vnd.openxmlformats-officedocument.presentationml.slide+xml"/>
  <Override PartName="/ppt/charts/chart13.xml" ContentType="application/vnd.openxmlformats-officedocument.drawingml.chart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slides/slide33.xml" ContentType="application/vnd.openxmlformats-officedocument.presentationml.slide+xml"/>
  <Override PartName="/ppt/charts/chart8.xml" ContentType="application/vnd.openxmlformats-officedocument.drawingml.chart+xml"/>
  <Override PartName="/ppt/slides/slide3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saveSubsetFonts="1" embedTrueTypeFonts="1">
  <p:sldMasterIdLst>
    <p:sldMasterId r:id="rId1" id="2147483660"/>
  </p:sldMasterIdLst>
  <p:notesMasterIdLst>
    <p:notesMasterId r:id="rId41"/>
  </p:notesMasterIdLst>
  <p:sldIdLst>
    <p:sldId r:id="rId2" id="256"/>
    <p:sldId r:id="rId3" id="257"/>
    <p:sldId r:id="rId4" id="260"/>
    <p:sldId r:id="rId5" id="264"/>
    <p:sldId r:id="rId6" id="265"/>
    <p:sldId r:id="rId7" id="259"/>
    <p:sldId r:id="rId8" id="258"/>
    <p:sldId r:id="rId9" id="261"/>
    <p:sldId r:id="rId10" id="262"/>
    <p:sldId r:id="rId11" id="266"/>
    <p:sldId r:id="rId12" id="267"/>
    <p:sldId r:id="rId13" id="263"/>
    <p:sldId r:id="rId14" id="269"/>
    <p:sldId r:id="rId15" id="270"/>
    <p:sldId r:id="rId16" id="271"/>
    <p:sldId r:id="rId17" id="272"/>
    <p:sldId r:id="rId18" id="273"/>
    <p:sldId r:id="rId19" id="274"/>
    <p:sldId r:id="rId20" id="275"/>
    <p:sldId r:id="rId21" id="276"/>
    <p:sldId r:id="rId22" id="277"/>
    <p:sldId r:id="rId23" id="278"/>
    <p:sldId r:id="rId24" id="279"/>
    <p:sldId r:id="rId25" id="280"/>
    <p:sldId r:id="rId26" id="281"/>
    <p:sldId r:id="rId27" id="286"/>
    <p:sldId r:id="rId28" id="287"/>
    <p:sldId r:id="rId29" id="288"/>
    <p:sldId r:id="rId30" id="289"/>
    <p:sldId r:id="rId31" id="290"/>
    <p:sldId r:id="rId32" id="291"/>
    <p:sldId r:id="rId33" id="292"/>
    <p:sldId r:id="rId34" id="293"/>
    <p:sldId r:id="rId35" id="294"/>
    <p:sldId r:id="rId36" id="295"/>
    <p:sldId r:id="rId37" id="298"/>
    <p:sldId r:id="rId38" id="299"/>
    <p:sldId r:id="rId39" id="301"/>
    <p:sldId r:id="rId40" id="302"/>
  </p:sldIdLst>
  <p:sldSz cx="9144000" cy="6858000" type="screen4x3"/>
  <p:notesSz cx="6858000" cy="9144000"/>
  <p:embeddedFontLst>
    <p:embeddedFont>
      <p:font typeface="Franklin Gothic Medium" pitchFamily="34" charset="0"/>
      <p:regular r:id="rId42"/>
      <p:italic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Franklin Gothic Book" pitchFamily="34" charset="0"/>
      <p:regular r:id="rId48"/>
      <p:italic r:id="rId49"/>
    </p:embeddedFont>
    <p:embeddedFont>
      <p:font typeface="Tunga" pitchFamily="34" charset="0"/>
      <p:regular r:id="rId50"/>
      <p:bold r:id="rId51"/>
    </p:embeddedFont>
    <p:embeddedFont>
      <p:font typeface="WPS Special 1"/>
      <p:regular r:id="rId56"/>
    </p:embeddedFont>
  </p:embeddedFontLst>
  <p:defaultTextStyle>
    <a:defPPr>
      <a:defRPr lang="es-ES"/>
    </a:defPPr>
    <a:lvl1pPr algn="l" marL="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42" Type="http://schemas.openxmlformats.org/officeDocument/2006/relationships/font" Target="fonts/font1.fntdata" /><Relationship Id="rId47" Type="http://schemas.openxmlformats.org/officeDocument/2006/relationships/font" Target="fonts/font6.fntdata" /><Relationship Id="rId50" Type="http://schemas.openxmlformats.org/officeDocument/2006/relationships/font" Target="fonts/font9.fntdata" /><Relationship Id="rId55" Type="http://schemas.openxmlformats.org/officeDocument/2006/relationships/tableStyles" Target="tableStyles.xml" /><Relationship Id="rId46" Type="http://schemas.openxmlformats.org/officeDocument/2006/relationships/font" Target="fonts/font5.fntdata" /><Relationship Id="rId41" Type="http://schemas.openxmlformats.org/officeDocument/2006/relationships/notesMaster" Target="notesMasters/notesMaster1.xml" /><Relationship Id="rId54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45" Type="http://schemas.openxmlformats.org/officeDocument/2006/relationships/font" Target="fonts/font4.fntdata" /><Relationship Id="rId53" Type="http://schemas.openxmlformats.org/officeDocument/2006/relationships/viewProps" Target="viewProps.xml" /><Relationship Id="rId49" Type="http://schemas.openxmlformats.org/officeDocument/2006/relationships/font" Target="fonts/font8.fntdata" /><Relationship Id="rId44" Type="http://schemas.openxmlformats.org/officeDocument/2006/relationships/font" Target="fonts/font3.fntdata" /><Relationship Id="rId52" Type="http://schemas.openxmlformats.org/officeDocument/2006/relationships/presProps" Target="presProps.xml" /><Relationship Id="rId43" Type="http://schemas.openxmlformats.org/officeDocument/2006/relationships/font" Target="fonts/font2.fntdata" /><Relationship Id="rId48" Type="http://schemas.openxmlformats.org/officeDocument/2006/relationships/font" Target="fonts/font7.fntdata" /><Relationship Id="rId51" Type="http://schemas.openxmlformats.org/officeDocument/2006/relationships/font" Target="fonts/font10.fntdata" /><Relationship Id="rId39" Type="http://schemas.openxmlformats.org/officeDocument/2006/relationships/slide" Target="slides/slide38.xml" /><Relationship Id="rId38" Type="http://schemas.openxmlformats.org/officeDocument/2006/relationships/slide" Target="slides/slide37.xml" /><Relationship Id="rId19" Type="http://schemas.openxmlformats.org/officeDocument/2006/relationships/slide" Target="slides/slide18.xml" /><Relationship Id="rId37" Type="http://schemas.openxmlformats.org/officeDocument/2006/relationships/slide" Target="slides/slide36.xml" /><Relationship Id="rId36" Type="http://schemas.openxmlformats.org/officeDocument/2006/relationships/slide" Target="slides/slide35.xml" /><Relationship Id="rId18" Type="http://schemas.openxmlformats.org/officeDocument/2006/relationships/slide" Target="slides/slide17.xml" /><Relationship Id="rId17" Type="http://schemas.openxmlformats.org/officeDocument/2006/relationships/slide" Target="slides/slide16.xml" /><Relationship Id="rId16" Type="http://schemas.openxmlformats.org/officeDocument/2006/relationships/slide" Target="slides/slide15.xml" /><Relationship Id="rId15" Type="http://schemas.openxmlformats.org/officeDocument/2006/relationships/slide" Target="slides/slide14.xml" /><Relationship Id="rId14" Type="http://schemas.openxmlformats.org/officeDocument/2006/relationships/slide" Target="slides/slide13.xml" /><Relationship Id="rId30" Type="http://schemas.openxmlformats.org/officeDocument/2006/relationships/slide" Target="slides/slide29.xml" /><Relationship Id="rId12" Type="http://schemas.openxmlformats.org/officeDocument/2006/relationships/slide" Target="slides/slide11.xml" /><Relationship Id="rId31" Type="http://schemas.openxmlformats.org/officeDocument/2006/relationships/slide" Target="slides/slide30.xml" /><Relationship Id="rId13" Type="http://schemas.openxmlformats.org/officeDocument/2006/relationships/slide" Target="slides/slide12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29" Type="http://schemas.openxmlformats.org/officeDocument/2006/relationships/slide" Target="slides/slide28.xml" /><Relationship Id="rId26" Type="http://schemas.openxmlformats.org/officeDocument/2006/relationships/slide" Target="slides/slide25.xml" /><Relationship Id="rId25" Type="http://schemas.openxmlformats.org/officeDocument/2006/relationships/slide" Target="slides/slide24.xml" /><Relationship Id="rId28" Type="http://schemas.openxmlformats.org/officeDocument/2006/relationships/slide" Target="slides/slide27.xml" /><Relationship Id="rId27" Type="http://schemas.openxmlformats.org/officeDocument/2006/relationships/slide" Target="slides/slide26.xml" /><Relationship Id="rId2" Type="http://schemas.openxmlformats.org/officeDocument/2006/relationships/slide" Target="slides/slide1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40" Type="http://schemas.openxmlformats.org/officeDocument/2006/relationships/slide" Target="slides/slide39.xml" /><Relationship Id="rId4" Type="http://schemas.openxmlformats.org/officeDocument/2006/relationships/slide" Target="slides/slide3.xml" /><Relationship Id="rId23" Type="http://schemas.openxmlformats.org/officeDocument/2006/relationships/slide" Target="slides/slide22.xml" /><Relationship Id="rId3" Type="http://schemas.openxmlformats.org/officeDocument/2006/relationships/slide" Target="slides/slide2.xml" /><Relationship Id="rId24" Type="http://schemas.openxmlformats.org/officeDocument/2006/relationships/slide" Target="slides/slide23.xml" /><Relationship Id="rId20" Type="http://schemas.openxmlformats.org/officeDocument/2006/relationships/slide" Target="slides/slide19.xml" /><Relationship Id="rId9" Type="http://schemas.openxmlformats.org/officeDocument/2006/relationships/slide" Target="slides/slide8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8" Type="http://schemas.openxmlformats.org/officeDocument/2006/relationships/slide" Target="slides/slide7.xml" /><Relationship Id="rId7" Type="http://schemas.openxmlformats.org/officeDocument/2006/relationships/slide" Target="slides/slide6.xml" /><Relationship Id="rId56" Type="http://schemas.openxmlformats.org/officeDocument/2006/relationships/font" Target="fonts/WPS_Specail_1.fntdata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ise\AppData\Local\Temp\plamnilha%20prenatal%20final-1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ise\AppData\Local\Temp\plamnilha%20prenatal%20final-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ise\AppData\Local\Temp\plamnilha%20prenatal%20final-1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ise\AppData\Local\Temp\plamnilha%20prenatal%20final-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ise\AppData\Local\Temp\plamnilha%20prenatal%20final-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ise\AppData\Local\Temp\plamnilha%20prenatal%20final-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ise\AppData\Local\Temp\plamnilha%20prenatal%20final-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ise\AppData\Local\Temp\plamnilha%20prenatal%20final-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ise\AppData\Local\Temp\plamnilha%20prenatal%20final-1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ise\AppData\Local\Temp\plamnilha%20prenatal%20final-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3351113368893"/>
          <c:y val="5.170067310528715E-2"/>
          <c:w val="0.84757831682330032"/>
          <c:h val="0.82722019962558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0.65789473684210531</c:v>
                </c:pt>
                <c:pt idx="1">
                  <c:v>0.76315789473684215</c:v>
                </c:pt>
                <c:pt idx="2">
                  <c:v>0.81578947368421051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929856"/>
        <c:axId val="115931392"/>
      </c:barChart>
      <c:catAx>
        <c:axId val="11592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931392"/>
        <c:crosses val="autoZero"/>
        <c:auto val="1"/>
        <c:lblAlgn val="ctr"/>
        <c:lblOffset val="100"/>
        <c:noMultiLvlLbl val="0"/>
      </c:catAx>
      <c:valAx>
        <c:axId val="1159313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9298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'[plamnilha prenatal final-1.xls]Indicadores'!$C$61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'[plamnilha prenatal final-1.xls]Indicadores'!$D$60:$G$60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'[plamnilha prenatal final-1.xls]Indicadores'!$D$61:$G$61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001024"/>
        <c:axId val="136002560"/>
      </c:barChart>
      <c:catAx>
        <c:axId val="13600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002560"/>
        <c:crosses val="autoZero"/>
        <c:auto val="1"/>
        <c:lblAlgn val="ctr"/>
        <c:lblOffset val="100"/>
        <c:noMultiLvlLbl val="0"/>
      </c:catAx>
      <c:valAx>
        <c:axId val="1360025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0010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'[plamnilha prenatal final-1.xls]Indicadores'!$C$67</c:f>
              <c:strCache>
                <c:ptCount val="1"/>
                <c:pt idx="0">
                  <c:v>Proporção de gestantes com registro na ficha de acompanhamento/espelho de pré-natal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'[plamnilha prenatal final-1.xls]Indicadores'!$D$66:$G$66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'[plamnilha prenatal final-1.xls]Indicadores'!$D$67:$G$67</c:f>
              <c:numCache>
                <c:formatCode>0.0%</c:formatCode>
                <c:ptCount val="4"/>
                <c:pt idx="0">
                  <c:v>0.76</c:v>
                </c:pt>
                <c:pt idx="1">
                  <c:v>0.93103448275862066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023424"/>
        <c:axId val="136037504"/>
      </c:barChart>
      <c:catAx>
        <c:axId val="13602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037504"/>
        <c:crosses val="autoZero"/>
        <c:auto val="1"/>
        <c:lblAlgn val="ctr"/>
        <c:lblOffset val="100"/>
        <c:noMultiLvlLbl val="0"/>
      </c:catAx>
      <c:valAx>
        <c:axId val="1360375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0234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0.8</c:v>
                </c:pt>
                <c:pt idx="1">
                  <c:v>0.93103448275862066</c:v>
                </c:pt>
                <c:pt idx="2">
                  <c:v>0.967741935483871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410624"/>
        <c:axId val="136412160"/>
      </c:barChart>
      <c:catAx>
        <c:axId val="13641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412160"/>
        <c:crosses val="autoZero"/>
        <c:auto val="1"/>
        <c:lblAlgn val="ctr"/>
        <c:lblOffset val="100"/>
        <c:noMultiLvlLbl val="0"/>
      </c:catAx>
      <c:valAx>
        <c:axId val="1364121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4106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'[plamnilha prenatal final-1.xls]Indicadores'!$C$84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invertIfNegative val="0"/>
          <c:cat>
            <c:strRef>
              <c:f>'[plamnilha prenatal final-1.xls]Indicadores'!$D$83:$G$83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'[plamnilha prenatal final-1.xls]Indicadores'!$D$84:$G$84</c:f>
              <c:numCache>
                <c:formatCode>0.0%</c:formatCode>
                <c:ptCount val="4"/>
                <c:pt idx="0">
                  <c:v>0.84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828480"/>
        <c:axId val="145842560"/>
      </c:barChart>
      <c:catAx>
        <c:axId val="14582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5842560"/>
        <c:crosses val="autoZero"/>
        <c:auto val="1"/>
        <c:lblAlgn val="ctr"/>
        <c:lblOffset val="100"/>
        <c:noMultiLvlLbl val="0"/>
      </c:catAx>
      <c:valAx>
        <c:axId val="14584256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582848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631104"/>
        <c:axId val="165632640"/>
      </c:barChart>
      <c:catAx>
        <c:axId val="16563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5632640"/>
        <c:crosses val="autoZero"/>
        <c:auto val="1"/>
        <c:lblAlgn val="ctr"/>
        <c:lblOffset val="100"/>
        <c:noMultiLvlLbl val="0"/>
      </c:catAx>
      <c:valAx>
        <c:axId val="1656326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56311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1</c:v>
                </c:pt>
                <c:pt idx="1">
                  <c:v>0.83333333333333337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36384"/>
        <c:axId val="166337920"/>
      </c:barChart>
      <c:catAx>
        <c:axId val="16633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6337920"/>
        <c:crosses val="autoZero"/>
        <c:auto val="1"/>
        <c:lblAlgn val="ctr"/>
        <c:lblOffset val="100"/>
        <c:noMultiLvlLbl val="0"/>
      </c:catAx>
      <c:valAx>
        <c:axId val="1663379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63363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puérperas faltosas à consulta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694848"/>
        <c:axId val="166532224"/>
      </c:barChart>
      <c:catAx>
        <c:axId val="16569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6532224"/>
        <c:crosses val="autoZero"/>
        <c:auto val="1"/>
        <c:lblAlgn val="ctr"/>
        <c:lblOffset val="100"/>
        <c:noMultiLvlLbl val="0"/>
      </c:catAx>
      <c:valAx>
        <c:axId val="1665322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56948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0129674384761"/>
          <c:y val="6.8621170883835389E-2"/>
          <c:w val="0.85029474286011275"/>
          <c:h val="0.84592835482938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'[plamnilha prenatal final-1.xls]Indicadores'!$C$17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'[plamnilha prenatal final-1.xls]Indicadores'!$D$16:$G$16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'[plamnilha prenatal final-1.xls]Indicadores'!$D$17:$G$17</c:f>
              <c:numCache>
                <c:formatCode>0.0%</c:formatCode>
                <c:ptCount val="4"/>
                <c:pt idx="0">
                  <c:v>0.72</c:v>
                </c:pt>
                <c:pt idx="1">
                  <c:v>0.96551724137931039</c:v>
                </c:pt>
                <c:pt idx="2">
                  <c:v>0.967741935483871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710784"/>
        <c:axId val="154712320"/>
      </c:barChart>
      <c:catAx>
        <c:axId val="15471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4712320"/>
        <c:crosses val="autoZero"/>
        <c:auto val="1"/>
        <c:lblAlgn val="ctr"/>
        <c:lblOffset val="100"/>
        <c:noMultiLvlLbl val="0"/>
      </c:catAx>
      <c:valAx>
        <c:axId val="1547123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47107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1093048852764"/>
          <c:y val="3.2375786711314858E-2"/>
          <c:w val="0.84757831682330032"/>
          <c:h val="0.82406728356035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'[plamnilha prenatal final-1.xls]Indicadores'!$C$22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'[plamnilha prenatal final-1.xls]Indicadores'!$D$21:$G$21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'[plamnilha prenatal final-1.xls]Indicadores'!$D$22:$G$22</c:f>
              <c:numCache>
                <c:formatCode>0.0%</c:formatCode>
                <c:ptCount val="4"/>
                <c:pt idx="0">
                  <c:v>0.8</c:v>
                </c:pt>
                <c:pt idx="1">
                  <c:v>0.96551724137931039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720896"/>
        <c:axId val="162402688"/>
      </c:barChart>
      <c:catAx>
        <c:axId val="15472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2402688"/>
        <c:crosses val="autoZero"/>
        <c:auto val="1"/>
        <c:lblAlgn val="ctr"/>
        <c:lblOffset val="100"/>
        <c:noMultiLvlLbl val="0"/>
      </c:catAx>
      <c:valAx>
        <c:axId val="1624026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47208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1093048852764"/>
          <c:y val="7.3276540091191666E-2"/>
          <c:w val="0.84757831682330032"/>
          <c:h val="0.83547588974586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'[plamnilha prenatal final-1.xls]Indicadores'!$C$28</c:f>
              <c:strCache>
                <c:ptCount val="1"/>
                <c:pt idx="0">
                  <c:v>Proporção de gestantes com solicitação de todos os exames laboratoriais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'[plamnilha prenatal final-1.xls]Indicadores'!$D$27:$G$27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'[plamnilha prenatal final-1.xls]Indicadores'!$D$28:$G$28</c:f>
              <c:numCache>
                <c:formatCode>0.0%</c:formatCode>
                <c:ptCount val="4"/>
                <c:pt idx="0">
                  <c:v>0.8</c:v>
                </c:pt>
                <c:pt idx="1">
                  <c:v>0.96551724137931039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435840"/>
        <c:axId val="162437376"/>
      </c:barChart>
      <c:catAx>
        <c:axId val="16243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2437376"/>
        <c:crosses val="autoZero"/>
        <c:auto val="1"/>
        <c:lblAlgn val="ctr"/>
        <c:lblOffset val="100"/>
        <c:noMultiLvlLbl val="0"/>
      </c:catAx>
      <c:valAx>
        <c:axId val="1624373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24358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29265091863518"/>
          <c:y val="5.5946980473193644E-2"/>
          <c:w val="0.84757831682330032"/>
          <c:h val="0.8178146149692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'[plamnilha prenatal final-1.xls]Indicadores'!$C$34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'[plamnilha prenatal final-1.xls]Indicadores'!$D$33:$G$33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'[plamnilha prenatal final-1.xls]Indicadores'!$D$34:$G$34</c:f>
              <c:numCache>
                <c:formatCode>0.0%</c:formatCode>
                <c:ptCount val="4"/>
                <c:pt idx="0">
                  <c:v>0.84</c:v>
                </c:pt>
                <c:pt idx="1">
                  <c:v>0.96551724137931039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446336"/>
        <c:axId val="166081280"/>
      </c:barChart>
      <c:catAx>
        <c:axId val="16244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6081280"/>
        <c:crosses val="autoZero"/>
        <c:auto val="1"/>
        <c:lblAlgn val="ctr"/>
        <c:lblOffset val="100"/>
        <c:noMultiLvlLbl val="0"/>
      </c:catAx>
      <c:valAx>
        <c:axId val="1660812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24463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'[plamnilha prenatal final-1.xls]Indicadores'!$C$40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'[plamnilha prenatal final-1.xls]Indicadores'!$D$39:$G$39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'[plamnilha prenatal final-1.xls]Indicadores'!$D$40:$G$40</c:f>
              <c:numCache>
                <c:formatCode>0.0%</c:formatCode>
                <c:ptCount val="4"/>
                <c:pt idx="0">
                  <c:v>0.84</c:v>
                </c:pt>
                <c:pt idx="1">
                  <c:v>0.96551724137931039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114816"/>
        <c:axId val="166116352"/>
      </c:barChart>
      <c:catAx>
        <c:axId val="16611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6116352"/>
        <c:crosses val="autoZero"/>
        <c:auto val="1"/>
        <c:lblAlgn val="ctr"/>
        <c:lblOffset val="100"/>
        <c:noMultiLvlLbl val="0"/>
      </c:catAx>
      <c:valAx>
        <c:axId val="1661163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61148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'[plamnilha prenatal final-1.xls]Indicadores'!$C$45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'[plamnilha prenatal final-1.xls]Indicadores'!$D$44:$G$44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'[plamnilha prenatal final-1.xls]Indicadores'!$D$45:$G$45</c:f>
              <c:numCache>
                <c:formatCode>0.0%</c:formatCode>
                <c:ptCount val="4"/>
                <c:pt idx="0">
                  <c:v>0.8</c:v>
                </c:pt>
                <c:pt idx="1">
                  <c:v>0.93103448275862066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07392"/>
        <c:axId val="168113280"/>
      </c:barChart>
      <c:catAx>
        <c:axId val="16810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113280"/>
        <c:crosses val="autoZero"/>
        <c:auto val="1"/>
        <c:lblAlgn val="ctr"/>
        <c:lblOffset val="100"/>
        <c:noMultiLvlLbl val="0"/>
      </c:catAx>
      <c:valAx>
        <c:axId val="1681132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1073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'[plamnilha prenatal final-1.xls]Indicadores'!$C$50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'[plamnilha prenatal final-1.xls]Indicadores'!$D$49:$G$49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'[plamnilha prenatal final-1.xls]Indicadores'!$D$50:$G$50</c:f>
              <c:numCache>
                <c:formatCode>0.0%</c:formatCode>
                <c:ptCount val="4"/>
                <c:pt idx="0">
                  <c:v>0.8</c:v>
                </c:pt>
                <c:pt idx="1">
                  <c:v>0.96551724137931039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30048"/>
        <c:axId val="168131584"/>
      </c:barChart>
      <c:catAx>
        <c:axId val="16813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131584"/>
        <c:crosses val="autoZero"/>
        <c:auto val="1"/>
        <c:lblAlgn val="ctr"/>
        <c:lblOffset val="100"/>
        <c:noMultiLvlLbl val="0"/>
      </c:catAx>
      <c:valAx>
        <c:axId val="1681315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1300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0.39285714285714285</c:v>
                </c:pt>
                <c:pt idx="1">
                  <c:v>0.68965517241379315</c:v>
                </c:pt>
                <c:pt idx="2">
                  <c:v>0.87096774193548387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64736"/>
        <c:axId val="168182912"/>
      </c:barChart>
      <c:catAx>
        <c:axId val="16816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182912"/>
        <c:crosses val="autoZero"/>
        <c:auto val="1"/>
        <c:lblAlgn val="ctr"/>
        <c:lblOffset val="100"/>
        <c:noMultiLvlLbl val="0"/>
      </c:catAx>
      <c:valAx>
        <c:axId val="16818291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1647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DA582-4209-4197-AF21-224E3447173A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B57BD-B2F8-4A11-B1A8-5CC42119B25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129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57BD-B2F8-4A11-B1A8-5CC42119B259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69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D3F-C99F-42A8-9F4C-2E5C92D36698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69AD-821D-4578-ACA2-4D1BD2C3B1A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D3F-C99F-42A8-9F4C-2E5C92D36698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69AD-821D-4578-ACA2-4D1BD2C3B1A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D3F-C99F-42A8-9F4C-2E5C92D36698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69AD-821D-4578-ACA2-4D1BD2C3B1A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D3F-C99F-42A8-9F4C-2E5C92D36698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69AD-821D-4578-ACA2-4D1BD2C3B1A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D3F-C99F-42A8-9F4C-2E5C92D36698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69AD-821D-4578-ACA2-4D1BD2C3B1A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D3F-C99F-42A8-9F4C-2E5C92D36698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69AD-821D-4578-ACA2-4D1BD2C3B1AF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D3F-C99F-42A8-9F4C-2E5C92D36698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69AD-821D-4578-ACA2-4D1BD2C3B1A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D3F-C99F-42A8-9F4C-2E5C92D36698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69AD-821D-4578-ACA2-4D1BD2C3B1A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D3F-C99F-42A8-9F4C-2E5C92D36698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69AD-821D-4578-ACA2-4D1BD2C3B1A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D3F-C99F-42A8-9F4C-2E5C92D36698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C869AD-821D-4578-ACA2-4D1BD2C3B1A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D3F-C99F-42A8-9F4C-2E5C92D36698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69AD-821D-4578-ACA2-4D1BD2C3B1A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9CB3D3F-C99F-42A8-9F4C-2E5C92D36698}" type="datetimeFigureOut">
              <a:rPr lang="es-ES" smtClean="0"/>
              <a:t>01/07/2015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9C869AD-821D-4578-ACA2-4D1BD2C3B1AF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96944" cy="6264696"/>
          </a:xfrm>
        </p:spPr>
        <p:txBody>
          <a:bodyPr>
            <a:normAutofit fontScale="92500" lnSpcReduction="10000"/>
          </a:bodyPr>
          <a:lstStyle/>
          <a:p>
            <a:endParaRPr lang="es-ES" b="1" dirty="0"/>
          </a:p>
          <a:p>
            <a:pPr algn="ctr"/>
            <a:r>
              <a:rPr lang="es-ES" b="1" dirty="0"/>
              <a:t> UNIVERSIDADE ABERTA DO SUS-UNASUS </a:t>
            </a:r>
          </a:p>
          <a:p>
            <a:pPr algn="ctr"/>
            <a:r>
              <a:rPr lang="es-ES" b="1" dirty="0"/>
              <a:t>UNIVERSIDADE FEDERAL DE PELOTAS </a:t>
            </a:r>
          </a:p>
          <a:p>
            <a:pPr algn="ctr"/>
            <a:r>
              <a:rPr lang="pt-BR" b="1" dirty="0"/>
              <a:t>ESPECIALIZAÇÃO EM SAÚDE DA FAMÍLIA </a:t>
            </a:r>
          </a:p>
          <a:p>
            <a:pPr algn="ctr"/>
            <a:r>
              <a:rPr lang="es-ES" b="1" dirty="0"/>
              <a:t>MODALIDADE A DISTÂNCIA </a:t>
            </a:r>
          </a:p>
          <a:p>
            <a:pPr algn="ctr"/>
            <a:r>
              <a:rPr lang="es-ES" b="1" dirty="0"/>
              <a:t>TURMA 7 </a:t>
            </a:r>
            <a:endParaRPr lang="es-ES" b="1" dirty="0" smtClean="0"/>
          </a:p>
          <a:p>
            <a:pPr algn="ctr"/>
            <a:endParaRPr lang="es-ES" b="1" dirty="0"/>
          </a:p>
          <a:p>
            <a:pPr algn="ctr"/>
            <a:endParaRPr lang="es-ES" b="1" dirty="0" smtClean="0"/>
          </a:p>
          <a:p>
            <a:pPr algn="ctr"/>
            <a:endParaRPr lang="es-ES" sz="2000" b="1" dirty="0"/>
          </a:p>
          <a:p>
            <a:pPr algn="ctr"/>
            <a:r>
              <a:rPr lang="pt-BR" sz="2000" b="1" dirty="0" smtClean="0"/>
              <a:t>MELHORIA </a:t>
            </a:r>
            <a:r>
              <a:rPr lang="pt-BR" sz="2000" b="1" dirty="0"/>
              <a:t>DA ATENÇÃO AO PRÉ-NATAL E PUERPÉRIO NA UBS VILA LÍDIA, SANTA </a:t>
            </a:r>
            <a:r>
              <a:rPr lang="pt-BR" sz="2000" b="1" dirty="0" smtClean="0"/>
              <a:t>MARIA/RS </a:t>
            </a:r>
            <a:endParaRPr lang="es-ES" sz="2000" b="1" dirty="0" smtClean="0"/>
          </a:p>
          <a:p>
            <a:pPr algn="ctr"/>
            <a:endParaRPr lang="es-ES" b="1" dirty="0"/>
          </a:p>
          <a:p>
            <a:pPr algn="ctr"/>
            <a:endParaRPr lang="es-ES" b="1" dirty="0" smtClean="0"/>
          </a:p>
          <a:p>
            <a:pPr algn="ctr"/>
            <a:r>
              <a:rPr lang="es-ES" b="1" dirty="0"/>
              <a:t>Renato frança </a:t>
            </a:r>
            <a:r>
              <a:rPr lang="es-ES" b="1" dirty="0" smtClean="0"/>
              <a:t>odriozola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 smtClean="0"/>
              <a:t>ORIENTADORA: Lenise menezes SEERig</a:t>
            </a:r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 smtClean="0"/>
          </a:p>
          <a:p>
            <a:pPr algn="ctr"/>
            <a:endParaRPr lang="es-ES" b="1" dirty="0"/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pelotas, 2015</a:t>
            </a:r>
            <a:endParaRPr lang="es-ES" b="1" dirty="0"/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4395"/>
            <a:ext cx="1145227" cy="87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 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Puerpério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800" dirty="0"/>
              <a:t>1 Ampliar a cobertura da atenção a puérperas. </a:t>
            </a:r>
          </a:p>
          <a:p>
            <a:r>
              <a:rPr lang="pt-BR" sz="1800" dirty="0"/>
              <a:t>2 Melhorar a qualidade da atenção às puérperas na Unidade de Saúde. </a:t>
            </a:r>
          </a:p>
          <a:p>
            <a:r>
              <a:rPr lang="pt-BR" sz="1800" dirty="0"/>
              <a:t>3 Melhorar a adesão das mães ao puerpério. </a:t>
            </a:r>
          </a:p>
          <a:p>
            <a:r>
              <a:rPr lang="pt-BR" sz="1800" dirty="0"/>
              <a:t>4 Melhorar o registro das informações do puerpério. </a:t>
            </a:r>
          </a:p>
          <a:p>
            <a:r>
              <a:rPr lang="pt-BR" sz="1800" dirty="0"/>
              <a:t>5 Promover a saúde das puérperas.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82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</a:t>
            </a:r>
            <a:r>
              <a:rPr lang="es-ES" dirty="0" err="1" smtClean="0"/>
              <a:t>Metodologia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975360" y="12530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0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27584" y="172084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equipe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Orientações para a comunidade sobre o programa de atenção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 e puerpério.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desenvolvimento da intervenção.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Gerenciamento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das ações e materiais necessários para que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intervenção flua.</a:t>
            </a:r>
          </a:p>
        </p:txBody>
      </p:sp>
      <p:pic>
        <p:nvPicPr>
          <p:cNvPr id="7" name="Picture 5" descr="istockphoto_9636422-gesturing-hand-sign-happy-businessman-teacher-showing-ok-gesture-per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14" y="131040"/>
            <a:ext cx="18097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Objetivos/metas/resultados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 smtClean="0"/>
              <a:t> </a:t>
            </a:r>
            <a:r>
              <a:rPr lang="pt-BR" sz="1800" b="0" dirty="0" smtClean="0"/>
              <a:t>Meta: Ampliar </a:t>
            </a:r>
            <a:r>
              <a:rPr lang="pt-BR" sz="1800" b="0" dirty="0"/>
              <a:t>a cobertura das gestantes residentes na área de abrangência da unidade de saúde que frequentam o programa de pré-natal na unidade de saúde para 60%. </a:t>
            </a:r>
            <a:endParaRPr lang="pt-BR" sz="1800" b="0" dirty="0" smtClean="0"/>
          </a:p>
          <a:p>
            <a:r>
              <a:rPr lang="pt-BR" sz="1800" b="0" dirty="0" smtClean="0"/>
              <a:t>Mês 1: 25 (65.8%).     Mês 2: 29 (76.3%).     Mês 3: 31 (81.6%)</a:t>
            </a:r>
            <a:endParaRPr lang="es-ES" sz="1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003979782"/>
              </p:ext>
            </p:extLst>
          </p:nvPr>
        </p:nvGraphicFramePr>
        <p:xfrm>
          <a:off x="1691680" y="2492896"/>
          <a:ext cx="50405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83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Objetivo melhorar qualidade pn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Realizar pelo menos um exame ginecológico durante o pré-natal em 100% das gestantes. </a:t>
            </a:r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18 (72%)    Mês 2: 28 (96.6%)     Mês 3:  30 (96.8%)</a:t>
            </a:r>
            <a:endParaRPr lang="es-ES" sz="1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623417308"/>
              </p:ext>
            </p:extLst>
          </p:nvPr>
        </p:nvGraphicFramePr>
        <p:xfrm>
          <a:off x="1691680" y="2636912"/>
          <a:ext cx="481012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66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objetivo melhorar qualidade pn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Realizar pelo menos um exame de mamas em 100% das gestantes durante o pré-natal. </a:t>
            </a:r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20 (80%).   Mês 28 (96.6%).     Mês 3: 31 (100%)</a:t>
            </a:r>
            <a:endParaRPr lang="es-ES" sz="1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554854841"/>
              </p:ext>
            </p:extLst>
          </p:nvPr>
        </p:nvGraphicFramePr>
        <p:xfrm>
          <a:off x="1691680" y="2564904"/>
          <a:ext cx="4724400" cy="239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77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Objetivo: </a:t>
            </a:r>
            <a:r>
              <a:rPr lang="es-ES" dirty="0" err="1" smtClean="0"/>
              <a:t>Melhorar</a:t>
            </a:r>
            <a:r>
              <a:rPr lang="es-ES" dirty="0" smtClean="0"/>
              <a:t> a </a:t>
            </a:r>
            <a:r>
              <a:rPr lang="es-ES" dirty="0" err="1" smtClean="0"/>
              <a:t>qualidade</a:t>
            </a:r>
            <a:r>
              <a:rPr lang="es-ES" dirty="0" smtClean="0"/>
              <a:t> do </a:t>
            </a:r>
            <a:r>
              <a:rPr lang="es-ES" dirty="0" err="1" smtClean="0"/>
              <a:t>pn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que 100% das gestantes realizem os </a:t>
            </a:r>
            <a:r>
              <a:rPr lang="pt-BR" sz="1800" b="0" dirty="0" smtClean="0"/>
              <a:t>exames </a:t>
            </a:r>
            <a:r>
              <a:rPr lang="pt-BR" sz="1800" b="0" dirty="0"/>
              <a:t>laboratoriais de acordo com o protocolo </a:t>
            </a:r>
            <a:endParaRPr lang="pt-BR" sz="1800" b="0" dirty="0" smtClean="0"/>
          </a:p>
          <a:p>
            <a:r>
              <a:rPr lang="pt-BR" sz="1800" b="0" dirty="0" smtClean="0"/>
              <a:t>Mês 1: 20 (80%).   Mês 2: 28 (96.6%).   Mês 3: 31 (100%).</a:t>
            </a:r>
            <a:endParaRPr lang="es-ES" sz="1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382424423"/>
              </p:ext>
            </p:extLst>
          </p:nvPr>
        </p:nvGraphicFramePr>
        <p:xfrm>
          <a:off x="1619672" y="2564905"/>
          <a:ext cx="4724400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99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Objetivo: </a:t>
            </a:r>
            <a:r>
              <a:rPr lang="es-ES" dirty="0" err="1"/>
              <a:t>Melhorar</a:t>
            </a:r>
            <a:r>
              <a:rPr lang="es-ES" dirty="0"/>
              <a:t> a </a:t>
            </a:r>
            <a:r>
              <a:rPr lang="es-ES" dirty="0" err="1"/>
              <a:t>qualidade</a:t>
            </a:r>
            <a:r>
              <a:rPr lang="es-ES" dirty="0"/>
              <a:t> do </a:t>
            </a:r>
            <a:r>
              <a:rPr lang="es-ES" dirty="0" err="1"/>
              <a:t>pn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a 100% das gestantes a prescrição de suplementação de sulfato ferroso e ácido fólico conforme protocolo. </a:t>
            </a:r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21 (84%).   Mês 2: 28 (96.6%).   Mês 3: 31 (100%)</a:t>
            </a:r>
            <a:endParaRPr lang="es-ES" sz="1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014519230"/>
              </p:ext>
            </p:extLst>
          </p:nvPr>
        </p:nvGraphicFramePr>
        <p:xfrm>
          <a:off x="1691680" y="2564904"/>
          <a:ext cx="4724400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4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Objetivo: </a:t>
            </a:r>
            <a:r>
              <a:rPr lang="es-ES" dirty="0" err="1"/>
              <a:t>Melhorar</a:t>
            </a:r>
            <a:r>
              <a:rPr lang="es-ES" dirty="0"/>
              <a:t> a </a:t>
            </a:r>
            <a:r>
              <a:rPr lang="es-ES" dirty="0" err="1"/>
              <a:t>qualidade</a:t>
            </a:r>
            <a:r>
              <a:rPr lang="es-ES" dirty="0"/>
              <a:t> do </a:t>
            </a:r>
            <a:r>
              <a:rPr lang="es-ES" dirty="0" err="1"/>
              <a:t>pn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que 100% das gestantes completem o esquema da vacina antitetânica. </a:t>
            </a:r>
            <a:endParaRPr lang="pt-BR" sz="1800" b="0" dirty="0" smtClean="0"/>
          </a:p>
          <a:p>
            <a:r>
              <a:rPr lang="pt-BR" sz="1800" b="0" dirty="0" smtClean="0"/>
              <a:t>Mês 1: 21 (84 %).   Mês 2: 28 (96.6%).    Mês 3: 31 (100%)</a:t>
            </a:r>
            <a:endParaRPr lang="es-ES" sz="1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730246393"/>
              </p:ext>
            </p:extLst>
          </p:nvPr>
        </p:nvGraphicFramePr>
        <p:xfrm>
          <a:off x="1691680" y="2132856"/>
          <a:ext cx="5184576" cy="289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7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Objetivo: </a:t>
            </a:r>
            <a:r>
              <a:rPr lang="es-ES" dirty="0" err="1"/>
              <a:t>Melhorar</a:t>
            </a:r>
            <a:r>
              <a:rPr lang="es-ES" dirty="0"/>
              <a:t> a </a:t>
            </a:r>
            <a:r>
              <a:rPr lang="es-ES" dirty="0" err="1"/>
              <a:t>qualidade</a:t>
            </a:r>
            <a:r>
              <a:rPr lang="es-ES" dirty="0"/>
              <a:t> do </a:t>
            </a:r>
            <a:r>
              <a:rPr lang="es-ES" dirty="0" err="1"/>
              <a:t>pn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/>
              <a:t>Meta: Garantir que 100% das gestantes completem o esquema da vacina de Hepatite B. </a:t>
            </a:r>
            <a:endParaRPr lang="pt-BR" b="0" dirty="0" smtClean="0"/>
          </a:p>
          <a:p>
            <a:r>
              <a:rPr lang="pt-BR" b="0" dirty="0" smtClean="0"/>
              <a:t>Mês 1: 20 (80%).   Mês 2: 27 (93.1%).   Mês 3: 31 (100%).</a:t>
            </a:r>
            <a:endParaRPr lang="es-ES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907314812"/>
              </p:ext>
            </p:extLst>
          </p:nvPr>
        </p:nvGraphicFramePr>
        <p:xfrm>
          <a:off x="1547664" y="2492896"/>
          <a:ext cx="46767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9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Objetivo: </a:t>
            </a:r>
            <a:r>
              <a:rPr lang="es-ES" dirty="0" err="1"/>
              <a:t>Melhorar</a:t>
            </a:r>
            <a:r>
              <a:rPr lang="es-ES" dirty="0"/>
              <a:t> a </a:t>
            </a:r>
            <a:r>
              <a:rPr lang="es-ES" dirty="0" err="1"/>
              <a:t>qualidade</a:t>
            </a:r>
            <a:r>
              <a:rPr lang="es-ES" dirty="0"/>
              <a:t> do </a:t>
            </a:r>
            <a:r>
              <a:rPr lang="es-ES" dirty="0" err="1"/>
              <a:t>pn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100 % gestantes avaliação de necessidade de atendimento odontológico. </a:t>
            </a:r>
            <a:endParaRPr lang="pt-BR" sz="1800" b="0" dirty="0" smtClean="0"/>
          </a:p>
          <a:p>
            <a:r>
              <a:rPr lang="pt-BR" sz="1800" b="0" dirty="0" smtClean="0"/>
              <a:t>Mês 1: 20 (80%).   Mês 2: 28 (96.6%).   Mês 3: 31 (100%).</a:t>
            </a:r>
            <a:endParaRPr lang="es-ES" sz="1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951713527"/>
              </p:ext>
            </p:extLst>
          </p:nvPr>
        </p:nvGraphicFramePr>
        <p:xfrm>
          <a:off x="1691680" y="2276872"/>
          <a:ext cx="51125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62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260648"/>
            <a:ext cx="7520940" cy="6336704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INTRODUÇÃO</a:t>
            </a:r>
            <a:endParaRPr lang="es-ES" sz="3200" dirty="0"/>
          </a:p>
          <a:p>
            <a:pPr algn="ctr"/>
            <a:r>
              <a:rPr lang="es-ES" sz="3200" dirty="0" smtClean="0"/>
              <a:t> </a:t>
            </a:r>
            <a:endParaRPr lang="es-ES" sz="3200" dirty="0"/>
          </a:p>
        </p:txBody>
      </p:sp>
      <p:sp>
        <p:nvSpPr>
          <p:cNvPr id="2" name="1 Rectángulo"/>
          <p:cNvSpPr/>
          <p:nvPr/>
        </p:nvSpPr>
        <p:spPr>
          <a:xfrm>
            <a:off x="395536" y="1052736"/>
            <a:ext cx="87543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atenção pré-natal adequada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diminuir  principais causas de mortalidade 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Perinatal.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Brasil conseguiu reduzir mortalidade materna em 43% desde 1990 . 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OMS considera ainda a taxa elevada no Brasil – objetivo era reduzir 75 % mortalidade materna até 2015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Ministério da Saúde Brasil,  Políticas Atenção Integral Saúde da Mulher, Ações </a:t>
            </a:r>
            <a:r>
              <a:rPr lang="pt-B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na Atenção Básica,  Rede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cegonha …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Necessidade de investimentos em projetos e estratégias para busca de soluções efetivas ( pré-natal, puerpério, acompanhamento RN)</a:t>
            </a:r>
          </a:p>
          <a:p>
            <a:endParaRPr lang="pt-BR" dirty="0" smtClean="0">
              <a:sym typeface="Wingdings" panose="05000000000000000000" pitchFamily="2" charset="2"/>
            </a:endParaRPr>
          </a:p>
          <a:p>
            <a:endParaRPr lang="pt-BR" dirty="0" smtClean="0">
              <a:sym typeface="Wingdings" panose="05000000000000000000" pitchFamily="2" charset="2"/>
            </a:endParaRP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 </a:t>
            </a:r>
            <a:endParaRPr lang="es-ES" dirty="0"/>
          </a:p>
        </p:txBody>
      </p:sp>
      <p:pic>
        <p:nvPicPr>
          <p:cNvPr id="5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202"/>
            <a:ext cx="180184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4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Objetivo melhorar qualidade pn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gestantes a consulta odontológica programática </a:t>
            </a:r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10 (40%).   Mês 2: 20 (69%).   Mês 3: 27 (87.1 %)</a:t>
            </a:r>
            <a:endParaRPr lang="es-ES" sz="1800" dirty="0"/>
          </a:p>
        </p:txBody>
      </p:sp>
      <p:graphicFrame>
        <p:nvGraphicFramePr>
          <p:cNvPr id="4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528293"/>
              </p:ext>
            </p:extLst>
          </p:nvPr>
        </p:nvGraphicFramePr>
        <p:xfrm>
          <a:off x="1691680" y="2276872"/>
          <a:ext cx="47244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90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Objetivo</a:t>
            </a:r>
            <a:r>
              <a:rPr dirty="0"/>
              <a:t> </a:t>
            </a:r>
            <a:r>
              <a:rPr dirty="0" err="1"/>
              <a:t>melhorar</a:t>
            </a:r>
            <a:r>
              <a:rPr dirty="0"/>
              <a:t> </a:t>
            </a:r>
            <a:r>
              <a:rPr dirty="0" err="1" smtClean="0"/>
              <a:t>ades</a:t>
            </a:r>
            <a:r>
              <a:rPr lang="pt-BR" dirty="0" smtClean="0"/>
              <a:t>Ã</a:t>
            </a:r>
            <a:r>
              <a:rPr dirty="0" smtClean="0"/>
              <a:t>o </a:t>
            </a:r>
            <a:r>
              <a:rPr dirty="0" err="1"/>
              <a:t>pn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Realizar busca ativa de 100% das gestantes faltosas às consultas de pré-natal</a:t>
            </a:r>
            <a:r>
              <a:rPr lang="pt-BR" sz="1800" b="0" dirty="0" smtClean="0"/>
              <a:t>.</a:t>
            </a:r>
          </a:p>
          <a:p>
            <a:endParaRPr lang="pt-BR" sz="1800" b="0" dirty="0"/>
          </a:p>
          <a:p>
            <a:r>
              <a:rPr lang="pt-BR" sz="1800" b="0" dirty="0" smtClean="0"/>
              <a:t>Mês 1: 1 (100%).   Mês 2: 1 (100%).   Mês 3: </a:t>
            </a:r>
            <a:r>
              <a:rPr lang="pt-BR" sz="1800" b="0" dirty="0"/>
              <a:t>N</a:t>
            </a:r>
            <a:r>
              <a:rPr lang="pt-BR" sz="1800" b="0" dirty="0" smtClean="0"/>
              <a:t>ão tivemos faltosas </a:t>
            </a:r>
            <a:endParaRPr lang="es-ES" sz="1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726547114"/>
              </p:ext>
            </p:extLst>
          </p:nvPr>
        </p:nvGraphicFramePr>
        <p:xfrm>
          <a:off x="1763688" y="2564904"/>
          <a:ext cx="48006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18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Objetivo melhorar registro do programa pn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100 % gestantes acompanhadas ficha espelho </a:t>
            </a:r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19 (76 %).   Mês 2: 27 (93.1 %).   Mês 3: 31 (100%)</a:t>
            </a:r>
            <a:endParaRPr lang="es-ES" sz="1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439844843"/>
              </p:ext>
            </p:extLst>
          </p:nvPr>
        </p:nvGraphicFramePr>
        <p:xfrm>
          <a:off x="1691680" y="2204865"/>
          <a:ext cx="469582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Objetivo: </a:t>
            </a:r>
            <a:r>
              <a:rPr lang="es-ES" dirty="0" err="1"/>
              <a:t>Melhorar</a:t>
            </a:r>
            <a:r>
              <a:rPr lang="es-ES" dirty="0"/>
              <a:t> a </a:t>
            </a:r>
            <a:r>
              <a:rPr lang="es-ES" dirty="0" err="1"/>
              <a:t>qualidade</a:t>
            </a:r>
            <a:r>
              <a:rPr lang="es-ES" dirty="0"/>
              <a:t> do </a:t>
            </a:r>
            <a:r>
              <a:rPr lang="es-ES" dirty="0" err="1"/>
              <a:t>pn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100 % gestantes avaliadas risco gestacional </a:t>
            </a:r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20 (80%).   Mês 2: 27 (93.1%).   Mês 3: (96.8%)</a:t>
            </a:r>
            <a:endParaRPr lang="es-ES" sz="1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824621040"/>
              </p:ext>
            </p:extLst>
          </p:nvPr>
        </p:nvGraphicFramePr>
        <p:xfrm>
          <a:off x="1619672" y="2276872"/>
          <a:ext cx="5184576" cy="2774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27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Objetivo: promover </a:t>
            </a:r>
            <a:r>
              <a:rPr lang="es-ES" dirty="0" err="1" smtClean="0"/>
              <a:t>saúde</a:t>
            </a:r>
            <a:r>
              <a:rPr lang="es-ES" dirty="0" smtClean="0"/>
              <a:t> no </a:t>
            </a:r>
            <a:r>
              <a:rPr lang="es-ES" dirty="0" err="1" smtClean="0"/>
              <a:t>pré</a:t>
            </a:r>
            <a:r>
              <a:rPr lang="es-ES" dirty="0" smtClean="0"/>
              <a:t>-natal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a 100% das gestantes a orientação nutricional durante a gestação. </a:t>
            </a:r>
            <a:endParaRPr lang="pt-BR" sz="1800" b="0" dirty="0" smtClean="0"/>
          </a:p>
          <a:p>
            <a:r>
              <a:rPr lang="pt-BR" sz="1800" b="0" dirty="0"/>
              <a:t>Meta: Orientar 100% das gestantes sobre aleitamento materno. </a:t>
            </a:r>
            <a:endParaRPr lang="pt-BR" sz="1800" b="0" dirty="0" smtClean="0"/>
          </a:p>
          <a:p>
            <a:r>
              <a:rPr lang="pt-BR" sz="1800" b="0" dirty="0"/>
              <a:t>Meta: Orientar 100% das gestantes sobre cuidados do recém-nascido. </a:t>
            </a:r>
            <a:endParaRPr lang="pt-BR" sz="1800" b="0" dirty="0" smtClean="0"/>
          </a:p>
          <a:p>
            <a:r>
              <a:rPr lang="pt-BR" sz="1800" b="0" dirty="0"/>
              <a:t>Meta: Orientar 100% das gestantes sobre anticoncepção no pós-parto. </a:t>
            </a:r>
            <a:endParaRPr lang="pt-BR" sz="1800" b="0" dirty="0" smtClean="0"/>
          </a:p>
          <a:p>
            <a:r>
              <a:rPr lang="pt-BR" b="0" dirty="0"/>
              <a:t>M</a:t>
            </a:r>
            <a:r>
              <a:rPr lang="pt-BR" sz="1800" b="0" dirty="0"/>
              <a:t>eta: Orientar 100% das gestantes sobre os riscos do tabagismo e do uso de álcool e drogas na gestação. </a:t>
            </a:r>
            <a:endParaRPr lang="pt-BR" sz="1800" b="0" dirty="0" smtClean="0"/>
          </a:p>
          <a:p>
            <a:r>
              <a:rPr lang="pt-BR" sz="1800" b="0" dirty="0"/>
              <a:t>Meta: Realizar avaliação de higiene bucal em 100% das gestantes durante o pré-natal. </a:t>
            </a:r>
            <a:endParaRPr lang="pt-BR" sz="1800" b="0" dirty="0"/>
          </a:p>
        </p:txBody>
      </p:sp>
    </p:spTree>
    <p:extLst>
      <p:ext uri="{BB962C8B-B14F-4D97-AF65-F5344CB8AC3E}">
        <p14:creationId xmlns:p14="http://schemas.microsoft.com/office/powerpoint/2010/main" val="39358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Objetivo: promover </a:t>
            </a:r>
            <a:r>
              <a:rPr lang="es-ES" dirty="0" err="1"/>
              <a:t>saúde</a:t>
            </a:r>
            <a:r>
              <a:rPr lang="es-ES" dirty="0"/>
              <a:t> no </a:t>
            </a:r>
            <a:r>
              <a:rPr lang="es-ES" dirty="0" err="1" smtClean="0"/>
              <a:t>pré</a:t>
            </a:r>
            <a:r>
              <a:rPr lang="es-ES" dirty="0" smtClean="0"/>
              <a:t>-natal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 smtClean="0"/>
              <a:t>Mês </a:t>
            </a:r>
            <a:r>
              <a:rPr lang="pt-BR" sz="1800" b="0" dirty="0" smtClean="0"/>
              <a:t>1: 21 (84</a:t>
            </a:r>
            <a:r>
              <a:rPr lang="pt-BR" sz="1800" b="0" dirty="0" smtClean="0"/>
              <a:t>%).   </a:t>
            </a:r>
            <a:r>
              <a:rPr lang="pt-BR" sz="1800" b="0" dirty="0" smtClean="0"/>
              <a:t>Mês 2: 29 (</a:t>
            </a:r>
            <a:r>
              <a:rPr lang="pt-BR" sz="1800" b="0" dirty="0" smtClean="0"/>
              <a:t>100%).   </a:t>
            </a:r>
            <a:r>
              <a:rPr lang="pt-BR" sz="1800" b="0" dirty="0" smtClean="0"/>
              <a:t>Mês 3: 31 (100%)</a:t>
            </a:r>
            <a:endParaRPr lang="es-ES" sz="1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821654170"/>
              </p:ext>
            </p:extLst>
          </p:nvPr>
        </p:nvGraphicFramePr>
        <p:xfrm>
          <a:off x="1619672" y="1916832"/>
          <a:ext cx="46482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7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1091" cy="551062"/>
          </a:xfrm>
        </p:spPr>
        <p:txBody>
          <a:bodyPr/>
          <a:lstStyle/>
          <a:p>
            <a:r>
              <a:rPr lang="es-ES" dirty="0"/>
              <a:t>PUERPÉRIO 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 smtClean="0"/>
              <a:t>Meta</a:t>
            </a:r>
            <a:r>
              <a:rPr lang="pt-BR" sz="1800" b="0" dirty="0"/>
              <a:t>: Garantir 80 % puérperas cadastradas no programa pré-natal e puerpério consultem </a:t>
            </a:r>
            <a:r>
              <a:rPr lang="pt-BR" sz="1800" b="0" dirty="0" smtClean="0"/>
              <a:t>antes </a:t>
            </a:r>
            <a:r>
              <a:rPr lang="pt-BR" sz="1800" b="0" dirty="0"/>
              <a:t>42 </a:t>
            </a:r>
            <a:r>
              <a:rPr lang="pt-BR" sz="1800" b="0"/>
              <a:t>dias </a:t>
            </a:r>
            <a:r>
              <a:rPr lang="pt-BR" sz="1800" b="0" smtClean="0"/>
              <a:t>após o </a:t>
            </a:r>
            <a:r>
              <a:rPr lang="pt-BR" sz="1800" b="0" dirty="0"/>
              <a:t>parto </a:t>
            </a:r>
            <a:endParaRPr lang="pt-BR" sz="1800" b="0" dirty="0" smtClean="0"/>
          </a:p>
          <a:p>
            <a:endParaRPr lang="pt-BR" sz="1800" b="0" dirty="0"/>
          </a:p>
          <a:p>
            <a:r>
              <a:rPr lang="es-ES" sz="1800" b="0" dirty="0" err="1" smtClean="0"/>
              <a:t>Mês</a:t>
            </a:r>
            <a:r>
              <a:rPr lang="es-ES" sz="1800" b="0" dirty="0" smtClean="0"/>
              <a:t> 1: 2 (50%).   </a:t>
            </a:r>
            <a:r>
              <a:rPr lang="es-ES" sz="1800" b="0" dirty="0" err="1"/>
              <a:t>M</a:t>
            </a:r>
            <a:r>
              <a:rPr lang="es-ES" sz="1800" b="0" dirty="0" err="1" smtClean="0"/>
              <a:t>ês</a:t>
            </a:r>
            <a:r>
              <a:rPr lang="es-ES" sz="1800" b="0" dirty="0" smtClean="0"/>
              <a:t> 2: 6 (100 %).   </a:t>
            </a:r>
            <a:r>
              <a:rPr lang="es-ES" sz="1800" b="0" dirty="0" err="1"/>
              <a:t>M</a:t>
            </a:r>
            <a:r>
              <a:rPr lang="es-ES" sz="1800" b="0" dirty="0" err="1" smtClean="0"/>
              <a:t>ês</a:t>
            </a:r>
            <a:r>
              <a:rPr lang="es-ES" sz="1800" b="0" dirty="0" smtClean="0"/>
              <a:t> 3: 7 (100%)</a:t>
            </a:r>
            <a:endParaRPr lang="pt-BR" sz="1800" b="0" dirty="0" smtClean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557890895"/>
              </p:ext>
            </p:extLst>
          </p:nvPr>
        </p:nvGraphicFramePr>
        <p:xfrm>
          <a:off x="1691680" y="2564904"/>
          <a:ext cx="511256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5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1091" cy="551062"/>
          </a:xfrm>
        </p:spPr>
        <p:txBody>
          <a:bodyPr/>
          <a:lstStyle/>
          <a:p>
            <a:r>
              <a:rPr dirty="0" err="1"/>
              <a:t>Objetivo</a:t>
            </a:r>
            <a:r>
              <a:rPr dirty="0"/>
              <a:t> </a:t>
            </a:r>
            <a:r>
              <a:rPr dirty="0" err="1"/>
              <a:t>melhorar</a:t>
            </a:r>
            <a:r>
              <a:rPr dirty="0"/>
              <a:t> </a:t>
            </a:r>
            <a:r>
              <a:rPr dirty="0" err="1"/>
              <a:t>qualidade</a:t>
            </a:r>
            <a:r>
              <a:rPr dirty="0"/>
              <a:t> </a:t>
            </a:r>
            <a:r>
              <a:rPr dirty="0" err="1" smtClean="0"/>
              <a:t>aten</a:t>
            </a:r>
            <a:r>
              <a:rPr lang="pt-BR" dirty="0" err="1" smtClean="0"/>
              <a:t>ção</a:t>
            </a:r>
            <a:r>
              <a:rPr lang="pt-BR" dirty="0" smtClean="0"/>
              <a:t> ÀS</a:t>
            </a:r>
            <a:r>
              <a:rPr dirty="0" smtClean="0"/>
              <a:t> </a:t>
            </a:r>
            <a:r>
              <a:rPr dirty="0" err="1" smtClean="0"/>
              <a:t>pu</a:t>
            </a:r>
            <a:r>
              <a:rPr lang="pt-BR" dirty="0" smtClean="0"/>
              <a:t>É</a:t>
            </a:r>
            <a:r>
              <a:rPr dirty="0" err="1" smtClean="0"/>
              <a:t>rperas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100% puérperas tenham as mamas examinadas </a:t>
            </a:r>
            <a:endParaRPr lang="pt-BR" sz="1800" b="0" dirty="0" smtClean="0"/>
          </a:p>
          <a:p>
            <a:endParaRPr lang="pt-BR" sz="1800" b="0" dirty="0"/>
          </a:p>
          <a:p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2 (</a:t>
            </a:r>
            <a:r>
              <a:rPr lang="pt-BR" sz="1800" dirty="0" smtClean="0"/>
              <a:t>100%) </a:t>
            </a:r>
            <a:r>
              <a:rPr lang="pt-BR" sz="1800" b="0" dirty="0" smtClean="0"/>
              <a:t>.   Mês 2: 6 (</a:t>
            </a:r>
            <a:r>
              <a:rPr lang="pt-BR" sz="1800" dirty="0" smtClean="0"/>
              <a:t>100%).   </a:t>
            </a:r>
            <a:r>
              <a:rPr lang="pt-BR" sz="1800" b="0" dirty="0" smtClean="0"/>
              <a:t>Mês 3: 7 (</a:t>
            </a:r>
            <a:r>
              <a:rPr lang="pt-BR" sz="1800" dirty="0" smtClean="0"/>
              <a:t>100%)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8974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1091" cy="551062"/>
          </a:xfrm>
        </p:spPr>
        <p:txBody>
          <a:bodyPr/>
          <a:lstStyle/>
          <a:p>
            <a:r>
              <a:rPr/>
              <a:t>Objetivo melhorar qualidade atencao puerperas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100% puérperas tenham o abdômen examinado. </a:t>
            </a:r>
            <a:endParaRPr lang="pt-BR" sz="1800" b="0" dirty="0" smtClean="0"/>
          </a:p>
          <a:p>
            <a:endParaRPr lang="pt-BR" sz="1800" b="0" dirty="0"/>
          </a:p>
          <a:p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2 </a:t>
            </a:r>
            <a:r>
              <a:rPr lang="pt-BR" sz="1800" dirty="0" smtClean="0"/>
              <a:t>(100%).   </a:t>
            </a:r>
            <a:r>
              <a:rPr lang="pt-BR" sz="1800" b="0" dirty="0" smtClean="0"/>
              <a:t>Mês 2: 6 (</a:t>
            </a:r>
            <a:r>
              <a:rPr lang="pt-BR" sz="1800" dirty="0" smtClean="0"/>
              <a:t>100%).   </a:t>
            </a:r>
            <a:r>
              <a:rPr lang="pt-BR" sz="1800" b="0" dirty="0" smtClean="0"/>
              <a:t>Mês 3: 7 (</a:t>
            </a:r>
            <a:r>
              <a:rPr lang="pt-BR" sz="1800" dirty="0" smtClean="0"/>
              <a:t>100%)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215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1091" cy="551062"/>
          </a:xfrm>
        </p:spPr>
        <p:txBody>
          <a:bodyPr/>
          <a:lstStyle/>
          <a:p>
            <a:r>
              <a:rPr dirty="0" err="1" smtClean="0"/>
              <a:t>Objetivo</a:t>
            </a:r>
            <a:r>
              <a:rPr lang="pt-BR" dirty="0" smtClean="0"/>
              <a:t>:</a:t>
            </a:r>
            <a:r>
              <a:rPr dirty="0" smtClean="0"/>
              <a:t> </a:t>
            </a:r>
            <a:r>
              <a:rPr dirty="0" err="1"/>
              <a:t>melhorar</a:t>
            </a:r>
            <a:r>
              <a:rPr dirty="0"/>
              <a:t> </a:t>
            </a:r>
            <a:r>
              <a:rPr dirty="0" err="1"/>
              <a:t>qualidade</a:t>
            </a:r>
            <a:r>
              <a:rPr dirty="0"/>
              <a:t> </a:t>
            </a:r>
            <a:r>
              <a:rPr dirty="0" err="1" smtClean="0"/>
              <a:t>aten</a:t>
            </a:r>
            <a:r>
              <a:rPr lang="pt-BR" dirty="0" err="1" smtClean="0"/>
              <a:t>çã</a:t>
            </a:r>
            <a:r>
              <a:rPr dirty="0" smtClean="0"/>
              <a:t>o</a:t>
            </a:r>
            <a:r>
              <a:rPr lang="pt-BR" dirty="0" smtClean="0"/>
              <a:t> ÀS</a:t>
            </a:r>
            <a:r>
              <a:rPr dirty="0" smtClean="0"/>
              <a:t> </a:t>
            </a:r>
            <a:r>
              <a:rPr dirty="0" err="1" smtClean="0"/>
              <a:t>pu</a:t>
            </a:r>
            <a:r>
              <a:rPr lang="pt-BR" dirty="0" smtClean="0"/>
              <a:t>É</a:t>
            </a:r>
            <a:r>
              <a:rPr dirty="0" err="1" smtClean="0"/>
              <a:t>rperas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100% puérperas tenham exame ginecológico em dia </a:t>
            </a:r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2 (100%).   Mês 2: 5 (83,3%).   Mês 3: 7 (100%)</a:t>
            </a:r>
            <a:endParaRPr lang="es-ES" sz="1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559743919"/>
              </p:ext>
            </p:extLst>
          </p:nvPr>
        </p:nvGraphicFramePr>
        <p:xfrm>
          <a:off x="1619672" y="2276872"/>
          <a:ext cx="4754880" cy="278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5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</a:t>
            </a:r>
            <a:r>
              <a:rPr lang="es-ES" dirty="0" err="1" smtClean="0"/>
              <a:t>MunicÍpio</a:t>
            </a:r>
            <a:r>
              <a:rPr lang="es-ES" dirty="0" smtClean="0"/>
              <a:t> de santa </a:t>
            </a:r>
            <a:r>
              <a:rPr lang="es-ES" dirty="0" err="1" smtClean="0"/>
              <a:t>maria</a:t>
            </a:r>
            <a:r>
              <a:rPr lang="es-ES" dirty="0" smtClean="0"/>
              <a:t> </a:t>
            </a:r>
            <a:r>
              <a:rPr lang="es-ES" dirty="0" err="1" smtClean="0"/>
              <a:t>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980728"/>
            <a:ext cx="7520940" cy="3579849"/>
          </a:xfrm>
        </p:spPr>
        <p:txBody>
          <a:bodyPr/>
          <a:lstStyle/>
          <a:p>
            <a:r>
              <a:rPr lang="es-ES" sz="1800" dirty="0" smtClean="0"/>
              <a:t>Santa </a:t>
            </a:r>
            <a:r>
              <a:rPr lang="es-ES" sz="1800" dirty="0" err="1" smtClean="0"/>
              <a:t>Maria</a:t>
            </a:r>
            <a:r>
              <a:rPr lang="es-ES" sz="1800" dirty="0" smtClean="0"/>
              <a:t> RS </a:t>
            </a:r>
            <a:r>
              <a:rPr lang="es-ES" sz="1800" dirty="0" smtClean="0">
                <a:sym typeface="Wingdings" panose="05000000000000000000" pitchFamily="2" charset="2"/>
              </a:rPr>
              <a:t></a:t>
            </a:r>
            <a:r>
              <a:rPr lang="es-ES" sz="1800" dirty="0" smtClean="0"/>
              <a:t> </a:t>
            </a:r>
            <a:r>
              <a:rPr lang="es-ES" sz="1800" dirty="0"/>
              <a:t>U</a:t>
            </a:r>
            <a:r>
              <a:rPr lang="es-ES" sz="1800" dirty="0" smtClean="0"/>
              <a:t>ltimo Censo IBGE 2010 :  261.036 habitantes. </a:t>
            </a:r>
          </a:p>
          <a:p>
            <a:endParaRPr lang="es-ES" sz="1800" dirty="0"/>
          </a:p>
          <a:p>
            <a:r>
              <a:rPr lang="es-ES" sz="1800" dirty="0" smtClean="0"/>
              <a:t>34 Unidades de </a:t>
            </a:r>
            <a:r>
              <a:rPr lang="es-ES" sz="1800" dirty="0" err="1" smtClean="0"/>
              <a:t>Saúde</a:t>
            </a:r>
            <a:r>
              <a:rPr lang="es-ES" sz="1800" dirty="0" smtClean="0"/>
              <a:t> ( 16 ESF + 18 UBS </a:t>
            </a:r>
            <a:r>
              <a:rPr lang="es-ES" sz="1800" dirty="0" err="1" smtClean="0"/>
              <a:t>Tradicionais</a:t>
            </a:r>
            <a:r>
              <a:rPr lang="es-ES" sz="1800" dirty="0" smtClean="0"/>
              <a:t>). </a:t>
            </a:r>
          </a:p>
          <a:p>
            <a:r>
              <a:rPr lang="es-ES" sz="1800" dirty="0" smtClean="0"/>
              <a:t>2 </a:t>
            </a:r>
            <a:r>
              <a:rPr lang="es-ES" sz="1800" dirty="0" err="1" smtClean="0"/>
              <a:t>Hospitais</a:t>
            </a:r>
            <a:r>
              <a:rPr lang="es-ES" sz="1800" dirty="0" smtClean="0"/>
              <a:t> rede SUS</a:t>
            </a:r>
          </a:p>
          <a:p>
            <a:r>
              <a:rPr lang="es-ES" sz="1800" dirty="0" smtClean="0"/>
              <a:t>ESF LIDIA 3800 </a:t>
            </a:r>
            <a:r>
              <a:rPr lang="es-ES" sz="1800" dirty="0" err="1" smtClean="0"/>
              <a:t>Pessoas</a:t>
            </a:r>
            <a:r>
              <a:rPr lang="es-ES" sz="1800" dirty="0" smtClean="0"/>
              <a:t> . «área de risco»</a:t>
            </a:r>
          </a:p>
          <a:p>
            <a:r>
              <a:rPr lang="es-ES" sz="1800" dirty="0" err="1" smtClean="0"/>
              <a:t>Relatório</a:t>
            </a:r>
            <a:r>
              <a:rPr lang="es-ES" sz="1800" dirty="0" smtClean="0"/>
              <a:t> </a:t>
            </a:r>
            <a:r>
              <a:rPr lang="es-ES" sz="1800" dirty="0" err="1" smtClean="0"/>
              <a:t>Análise</a:t>
            </a:r>
            <a:r>
              <a:rPr lang="es-ES" sz="1800" dirty="0" smtClean="0"/>
              <a:t> Situacional: 19 gestantes </a:t>
            </a:r>
            <a:r>
              <a:rPr lang="es-ES" sz="1800" dirty="0" err="1" smtClean="0"/>
              <a:t>cadastradas</a:t>
            </a:r>
            <a:r>
              <a:rPr lang="es-ES" sz="1800" dirty="0" smtClean="0"/>
              <a:t> (33% estimativa total, que é de  57 gestantes), 52 % puérperas  </a:t>
            </a:r>
            <a:r>
              <a:rPr lang="es-ES" sz="1800" dirty="0" err="1" smtClean="0"/>
              <a:t>tem</a:t>
            </a:r>
            <a:r>
              <a:rPr lang="es-ES" sz="1800" dirty="0" smtClean="0"/>
              <a:t> procurado a UBS antes dos 42 </a:t>
            </a:r>
            <a:r>
              <a:rPr lang="es-ES" sz="1800" dirty="0" err="1" smtClean="0"/>
              <a:t>dias</a:t>
            </a:r>
            <a:r>
              <a:rPr lang="es-ES" sz="1800" dirty="0" smtClean="0"/>
              <a:t>  </a:t>
            </a:r>
            <a:r>
              <a:rPr lang="es-ES" sz="1800" dirty="0" err="1" smtClean="0"/>
              <a:t>pós</a:t>
            </a:r>
            <a:r>
              <a:rPr lang="es-ES" sz="1800" dirty="0" smtClean="0"/>
              <a:t>-parto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44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1091" cy="551062"/>
          </a:xfrm>
        </p:spPr>
        <p:txBody>
          <a:bodyPr/>
          <a:lstStyle/>
          <a:p>
            <a:r>
              <a:rPr/>
              <a:t>Objetivo melhorar qualidade atencao puerperas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100 % puérperas tenham avaliação psíquica </a:t>
            </a:r>
            <a:endParaRPr lang="pt-BR" sz="1800" b="0" dirty="0" smtClean="0"/>
          </a:p>
          <a:p>
            <a:endParaRPr lang="pt-BR" sz="1800" b="0" dirty="0"/>
          </a:p>
          <a:p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2 (</a:t>
            </a:r>
            <a:r>
              <a:rPr lang="pt-BR" sz="1800" dirty="0" smtClean="0"/>
              <a:t>100%).   </a:t>
            </a:r>
            <a:r>
              <a:rPr lang="pt-BR" sz="1800" b="0" dirty="0" smtClean="0"/>
              <a:t>Mês 2: 6 (</a:t>
            </a:r>
            <a:r>
              <a:rPr lang="pt-BR" sz="1800" dirty="0" smtClean="0"/>
              <a:t>100%).   </a:t>
            </a:r>
            <a:r>
              <a:rPr lang="pt-BR" sz="1800" b="0" dirty="0" smtClean="0"/>
              <a:t>Mês 3: 7 (</a:t>
            </a:r>
            <a:r>
              <a:rPr lang="pt-BR" sz="1800" dirty="0" smtClean="0"/>
              <a:t>100%)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5452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1091" cy="551062"/>
          </a:xfrm>
        </p:spPr>
        <p:txBody>
          <a:bodyPr/>
          <a:lstStyle/>
          <a:p>
            <a:r>
              <a:rPr lang="pt-BR" dirty="0" smtClean="0"/>
              <a:t>Objetivo: melhorar </a:t>
            </a:r>
            <a:r>
              <a:rPr lang="pt-BR" dirty="0"/>
              <a:t>qualidade atenção ÀS </a:t>
            </a:r>
            <a:r>
              <a:rPr lang="pt-BR" dirty="0" err="1"/>
              <a:t>puÉrperas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100% puérperas tenham avaliação quanto à intercorrências </a:t>
            </a:r>
            <a:endParaRPr lang="pt-BR" sz="1800" b="0" dirty="0" smtClean="0"/>
          </a:p>
          <a:p>
            <a:endParaRPr lang="pt-BR" sz="1800" b="0" dirty="0"/>
          </a:p>
          <a:p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2 (</a:t>
            </a:r>
            <a:r>
              <a:rPr lang="pt-BR" sz="1800" dirty="0" smtClean="0"/>
              <a:t>100%).   </a:t>
            </a:r>
            <a:r>
              <a:rPr lang="pt-BR" sz="1800" b="0" dirty="0" smtClean="0"/>
              <a:t>Mês 2: 6 (</a:t>
            </a:r>
            <a:r>
              <a:rPr lang="pt-BR" sz="1800" dirty="0" smtClean="0"/>
              <a:t>100%).   </a:t>
            </a:r>
            <a:r>
              <a:rPr lang="pt-BR" sz="1800" b="0" dirty="0" smtClean="0"/>
              <a:t>Mês 3: 7(</a:t>
            </a:r>
            <a:r>
              <a:rPr lang="pt-BR" sz="1800" dirty="0" smtClean="0"/>
              <a:t>100%)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4680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Objetivo</a:t>
            </a:r>
            <a:r>
              <a:rPr lang="pt-BR" dirty="0"/>
              <a:t>: melhorar qualidade atenção ÀS </a:t>
            </a:r>
            <a:r>
              <a:rPr lang="pt-BR" dirty="0" err="1"/>
              <a:t>puÉrperas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100% puérperas tenham prescrição de algum método anticonceptivo </a:t>
            </a:r>
            <a:endParaRPr lang="pt-BR" sz="1800" b="0" dirty="0" smtClean="0"/>
          </a:p>
          <a:p>
            <a:endParaRPr lang="pt-BR" sz="1800" b="0" dirty="0"/>
          </a:p>
          <a:p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2 (</a:t>
            </a:r>
            <a:r>
              <a:rPr lang="pt-BR" sz="1800" dirty="0" smtClean="0"/>
              <a:t>100 %).   </a:t>
            </a:r>
            <a:r>
              <a:rPr lang="pt-BR" sz="1800" b="0" dirty="0" smtClean="0"/>
              <a:t>Mês 2: 6 (</a:t>
            </a:r>
            <a:r>
              <a:rPr lang="pt-BR" sz="1800" dirty="0" smtClean="0"/>
              <a:t>100 %).   </a:t>
            </a:r>
            <a:r>
              <a:rPr lang="pt-BR" sz="1800" b="0" dirty="0" smtClean="0"/>
              <a:t>Mês 3: 7( </a:t>
            </a:r>
            <a:r>
              <a:rPr lang="pt-BR" sz="1800" dirty="0" smtClean="0"/>
              <a:t>100 %)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9956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1091" cy="551062"/>
          </a:xfrm>
        </p:spPr>
        <p:txBody>
          <a:bodyPr/>
          <a:lstStyle/>
          <a:p>
            <a:r>
              <a:rPr dirty="0" err="1" smtClean="0"/>
              <a:t>Objetivo</a:t>
            </a:r>
            <a:r>
              <a:rPr lang="pt-BR" dirty="0" smtClean="0"/>
              <a:t>:</a:t>
            </a:r>
            <a:r>
              <a:rPr dirty="0" smtClean="0"/>
              <a:t> </a:t>
            </a:r>
            <a:r>
              <a:rPr dirty="0" err="1"/>
              <a:t>melhorar</a:t>
            </a:r>
            <a:r>
              <a:rPr dirty="0"/>
              <a:t> </a:t>
            </a:r>
            <a:r>
              <a:rPr dirty="0" err="1" smtClean="0"/>
              <a:t>ades</a:t>
            </a:r>
            <a:r>
              <a:rPr lang="pt-BR" dirty="0" smtClean="0"/>
              <a:t>Ã</a:t>
            </a:r>
            <a:r>
              <a:rPr dirty="0" smtClean="0"/>
              <a:t>o </a:t>
            </a:r>
            <a:r>
              <a:rPr dirty="0" err="1" smtClean="0"/>
              <a:t>puerp</a:t>
            </a:r>
            <a:r>
              <a:rPr lang="pt-BR" dirty="0" smtClean="0"/>
              <a:t>É</a:t>
            </a:r>
            <a:r>
              <a:rPr dirty="0" smtClean="0"/>
              <a:t>r</a:t>
            </a:r>
            <a:r>
              <a:rPr lang="pt-BR" dirty="0" smtClean="0"/>
              <a:t>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que 100% das faltosas recebam busca ativa. </a:t>
            </a:r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</a:t>
            </a:r>
            <a:r>
              <a:rPr lang="pt-BR" sz="1800" b="0" dirty="0"/>
              <a:t>N</a:t>
            </a:r>
            <a:r>
              <a:rPr lang="pt-BR" sz="1800" b="0" dirty="0" smtClean="0"/>
              <a:t>ão tivemos </a:t>
            </a:r>
            <a:r>
              <a:rPr lang="pt-BR" sz="1800" b="0" dirty="0" err="1" smtClean="0"/>
              <a:t>puerperas</a:t>
            </a:r>
            <a:r>
              <a:rPr lang="pt-BR" sz="1800" b="0" dirty="0" smtClean="0"/>
              <a:t> faltosas   Mês 2: 1 (100%).  Mês 3: 1 (100%)</a:t>
            </a:r>
            <a:endParaRPr lang="es-ES" sz="1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225661210"/>
              </p:ext>
            </p:extLst>
          </p:nvPr>
        </p:nvGraphicFramePr>
        <p:xfrm>
          <a:off x="1619672" y="2492896"/>
          <a:ext cx="4834890" cy="255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6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1091" cy="551062"/>
          </a:xfrm>
        </p:spPr>
        <p:txBody>
          <a:bodyPr/>
          <a:lstStyle/>
          <a:p>
            <a:r>
              <a:rPr dirty="0" err="1" smtClean="0"/>
              <a:t>Objetivo</a:t>
            </a:r>
            <a:r>
              <a:rPr lang="pt-BR" dirty="0" smtClean="0"/>
              <a:t>:</a:t>
            </a:r>
            <a:r>
              <a:rPr dirty="0" smtClean="0"/>
              <a:t> </a:t>
            </a:r>
            <a:r>
              <a:rPr dirty="0" err="1"/>
              <a:t>melhorar</a:t>
            </a:r>
            <a:r>
              <a:rPr dirty="0"/>
              <a:t> </a:t>
            </a:r>
            <a:r>
              <a:rPr dirty="0" err="1"/>
              <a:t>registro</a:t>
            </a:r>
            <a:r>
              <a:rPr dirty="0"/>
              <a:t> das </a:t>
            </a:r>
            <a:r>
              <a:rPr dirty="0" err="1" smtClean="0"/>
              <a:t>informa</a:t>
            </a:r>
            <a:r>
              <a:rPr lang="pt-BR" dirty="0" err="1" smtClean="0"/>
              <a:t>çõ</a:t>
            </a:r>
            <a:r>
              <a:rPr dirty="0" err="1" smtClean="0"/>
              <a:t>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0" dirty="0"/>
              <a:t>Meta: Garantir 100 % puérperas tenham registro adequado na ficha acompanhamento </a:t>
            </a:r>
            <a:endParaRPr lang="pt-BR" sz="1800" b="0" dirty="0" smtClean="0"/>
          </a:p>
          <a:p>
            <a:endParaRPr lang="pt-BR" sz="1800" b="0" dirty="0"/>
          </a:p>
          <a:p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2 (</a:t>
            </a:r>
            <a:r>
              <a:rPr lang="pt-BR" sz="1800" dirty="0" smtClean="0"/>
              <a:t>100%).   </a:t>
            </a:r>
            <a:r>
              <a:rPr lang="pt-BR" sz="1800" b="0" dirty="0" smtClean="0"/>
              <a:t>Mês 2: 6 (</a:t>
            </a:r>
            <a:r>
              <a:rPr lang="pt-BR" sz="1800" dirty="0" smtClean="0"/>
              <a:t>100%).   </a:t>
            </a:r>
            <a:r>
              <a:rPr lang="pt-BR" sz="1800" b="0" dirty="0" smtClean="0"/>
              <a:t>Mês 3: 7 (</a:t>
            </a:r>
            <a:r>
              <a:rPr lang="pt-BR" sz="1800" dirty="0" smtClean="0"/>
              <a:t>100%)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3671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1091" cy="551062"/>
          </a:xfrm>
        </p:spPr>
        <p:txBody>
          <a:bodyPr/>
          <a:lstStyle/>
          <a:p>
            <a:r>
              <a:rPr dirty="0" err="1" smtClean="0"/>
              <a:t>Objetivo</a:t>
            </a:r>
            <a:r>
              <a:rPr lang="pt-BR" dirty="0" smtClean="0"/>
              <a:t>:</a:t>
            </a:r>
            <a:r>
              <a:rPr dirty="0" smtClean="0"/>
              <a:t> </a:t>
            </a:r>
            <a:r>
              <a:rPr dirty="0" err="1"/>
              <a:t>promover</a:t>
            </a:r>
            <a:r>
              <a:rPr dirty="0"/>
              <a:t> </a:t>
            </a:r>
            <a:r>
              <a:rPr dirty="0" err="1" smtClean="0"/>
              <a:t>sa</a:t>
            </a:r>
            <a:r>
              <a:rPr lang="pt-BR" dirty="0" smtClean="0"/>
              <a:t>Ú</a:t>
            </a:r>
            <a:r>
              <a:rPr dirty="0" smtClean="0"/>
              <a:t>de </a:t>
            </a:r>
            <a:r>
              <a:rPr lang="pt-BR" dirty="0" smtClean="0"/>
              <a:t>das </a:t>
            </a:r>
            <a:r>
              <a:rPr dirty="0" err="1" smtClean="0"/>
              <a:t>pu</a:t>
            </a:r>
            <a:r>
              <a:rPr lang="pt-BR" dirty="0"/>
              <a:t>É</a:t>
            </a:r>
            <a:r>
              <a:rPr dirty="0" err="1" smtClean="0"/>
              <a:t>rperas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052736"/>
            <a:ext cx="7520940" cy="3579849"/>
          </a:xfrm>
        </p:spPr>
        <p:txBody>
          <a:bodyPr>
            <a:normAutofit fontScale="92500" lnSpcReduction="20000"/>
          </a:bodyPr>
          <a:lstStyle/>
          <a:p>
            <a:endParaRPr lang="pt-BR" sz="1800" b="0" dirty="0" smtClean="0"/>
          </a:p>
          <a:p>
            <a:r>
              <a:rPr lang="pt-BR" sz="1800" b="0" dirty="0" smtClean="0"/>
              <a:t>Meta</a:t>
            </a:r>
            <a:r>
              <a:rPr lang="pt-BR" sz="1800" b="0" dirty="0"/>
              <a:t>: Garantir 100% das puérperas tenham orientações sobre cuidados recém-nascidos </a:t>
            </a:r>
            <a:endParaRPr lang="pt-BR" sz="1800" b="0" dirty="0" smtClean="0"/>
          </a:p>
          <a:p>
            <a:r>
              <a:rPr lang="pt-BR" sz="1800" b="0" dirty="0"/>
              <a:t>Meta: Garantir 100% das puérperas recebam orientações sobre aleitamento materno </a:t>
            </a:r>
            <a:endParaRPr lang="pt-BR" sz="1800" b="0" dirty="0" smtClean="0"/>
          </a:p>
          <a:p>
            <a:r>
              <a:rPr lang="pt-BR" sz="1800" b="0" dirty="0"/>
              <a:t>Meta: Garantir 100% das puérperas tenha orientação sobre planejamento familiar</a:t>
            </a:r>
          </a:p>
          <a:p>
            <a:endParaRPr lang="pt-BR" sz="1800" b="0" dirty="0"/>
          </a:p>
          <a:p>
            <a:endParaRPr lang="pt-BR" sz="1800" b="0" dirty="0"/>
          </a:p>
          <a:p>
            <a:endParaRPr lang="pt-BR" sz="1800" b="0" dirty="0" smtClean="0"/>
          </a:p>
          <a:p>
            <a:endParaRPr lang="pt-BR" sz="1800" b="0" dirty="0"/>
          </a:p>
          <a:p>
            <a:r>
              <a:rPr lang="pt-BR" sz="1800" b="0" dirty="0" smtClean="0"/>
              <a:t>Mês 1: 2 (</a:t>
            </a:r>
            <a:r>
              <a:rPr lang="pt-BR" sz="1800" dirty="0" smtClean="0"/>
              <a:t>100%).   </a:t>
            </a:r>
            <a:r>
              <a:rPr lang="pt-BR" sz="1800" b="0" dirty="0" smtClean="0"/>
              <a:t>Mês 2: 6 (</a:t>
            </a:r>
            <a:r>
              <a:rPr lang="pt-BR" sz="1800" dirty="0" smtClean="0"/>
              <a:t>100%).   </a:t>
            </a:r>
            <a:r>
              <a:rPr lang="pt-BR" sz="1800" b="0" dirty="0" smtClean="0"/>
              <a:t>Mês 3: 7 (</a:t>
            </a:r>
            <a:r>
              <a:rPr lang="pt-BR" sz="1800" dirty="0" smtClean="0"/>
              <a:t>100%)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1897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r>
              <a:rPr lang="es-ES" dirty="0" smtClean="0"/>
              <a:t>                         Pontos </a:t>
            </a:r>
            <a:r>
              <a:rPr lang="es-ES" dirty="0" err="1" smtClean="0"/>
              <a:t>fortes</a:t>
            </a:r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sz="1500" dirty="0" smtClean="0"/>
              <a:t>ENVOLVIMENTO DE TODA A EQUIPE DE TRABALHO</a:t>
            </a:r>
          </a:p>
          <a:p>
            <a:endParaRPr lang="es-ES" sz="1500" dirty="0"/>
          </a:p>
          <a:p>
            <a:r>
              <a:rPr lang="es-ES" sz="1500" dirty="0" smtClean="0"/>
              <a:t>ESTRATÉGIAS RÁPIDAS DE AFRONTAMENTO AOS IMPREVISTOS</a:t>
            </a:r>
          </a:p>
          <a:p>
            <a:endParaRPr lang="es-ES" sz="1500" dirty="0"/>
          </a:p>
          <a:p>
            <a:r>
              <a:rPr lang="es-ES" sz="1500" dirty="0" smtClean="0"/>
              <a:t>APOIO DA GESTÃO (INFORMATIZAÇÃO ,FARMÁCIA, ODONTO ,NASF)</a:t>
            </a:r>
          </a:p>
          <a:p>
            <a:endParaRPr lang="es-ES" sz="1500" dirty="0"/>
          </a:p>
          <a:p>
            <a:r>
              <a:rPr lang="es-ES" sz="1500" dirty="0" smtClean="0"/>
              <a:t>MELHORIA REGISTROS , ATENÇÃO AO USUARIO, DEMANDA ESPONTÂNEA , QUANTIDADE E QUALIDADE. DOS ATENDIMENTOS </a:t>
            </a:r>
            <a:endParaRPr lang="es-ES" sz="1500" dirty="0"/>
          </a:p>
          <a:p>
            <a:endParaRPr lang="es-ES" sz="1500" dirty="0" smtClean="0"/>
          </a:p>
          <a:p>
            <a:endParaRPr lang="es-ES" sz="1500" dirty="0"/>
          </a:p>
          <a:p>
            <a:r>
              <a:rPr lang="es-ES" sz="1500" dirty="0" smtClean="0"/>
              <a:t>CONSCIENTIZAÇÃO POPULAÇÃO</a:t>
            </a:r>
            <a:endParaRPr lang="es-ES" sz="15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79984" y="55706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                           </a:t>
            </a:r>
            <a:endParaRPr lang="es-ES" dirty="0"/>
          </a:p>
        </p:txBody>
      </p:sp>
      <p:pic>
        <p:nvPicPr>
          <p:cNvPr id="9" name="Picture 5" descr="ANd9GcTgN6CQNpI1nsA7oY92iGWmNzEl0FIQNH5hboBqdebbabNDgX8&amp;t=1&amp;h=175&amp;w=159&amp;usg=__l8vfORT-zq1tiUzfXv5EBLauM0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3553"/>
            <a:ext cx="1321621" cy="12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Pontos </a:t>
            </a:r>
            <a:r>
              <a:rPr lang="es-ES" dirty="0" err="1" smtClean="0"/>
              <a:t>fracos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CRONOGRAMA  DO PROJETO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IMPREVISTOS NÃO PLANEJADOS NA INTERVENÇÃO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SAÚDE BUCAL ( PRIMEIRA METADE DA INTERVENÇAO …)</a:t>
            </a:r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sz="1800" dirty="0"/>
          </a:p>
          <a:p>
            <a:endParaRPr lang="es-ES" dirty="0" smtClean="0"/>
          </a:p>
        </p:txBody>
      </p:sp>
      <p:pic>
        <p:nvPicPr>
          <p:cNvPr id="4" name="Picture 7" descr="ANd9GcSxF4nbzl-yBX3ELyzCIpiD4cMdOfmr5CCJRMruVLS_ikU20Kg&amp;t=1&amp;usg=__5lJjoXPbS0yE7mCR_gXRK7pQZf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91" y="0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3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ReflexÃo</a:t>
            </a:r>
            <a:r>
              <a:rPr lang="es-ES" dirty="0" smtClean="0"/>
              <a:t> </a:t>
            </a:r>
            <a:r>
              <a:rPr lang="es-ES" dirty="0" err="1" smtClean="0"/>
              <a:t>crÍtica</a:t>
            </a:r>
            <a:r>
              <a:rPr lang="es-ES" dirty="0" smtClean="0"/>
              <a:t> </a:t>
            </a:r>
            <a:r>
              <a:rPr lang="es-ES" dirty="0" err="1" smtClean="0"/>
              <a:t>procesSo</a:t>
            </a:r>
            <a:r>
              <a:rPr lang="es-ES" dirty="0" smtClean="0"/>
              <a:t> </a:t>
            </a:r>
            <a:r>
              <a:rPr lang="es-ES" dirty="0" err="1" smtClean="0"/>
              <a:t>aprendizagem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1700" dirty="0" smtClean="0"/>
              <a:t>Estudo a distancia em outro Pais</a:t>
            </a:r>
          </a:p>
          <a:p>
            <a:endParaRPr lang="pt-BR" sz="1700" dirty="0" smtClean="0"/>
          </a:p>
          <a:p>
            <a:r>
              <a:rPr lang="pt-BR" sz="1700" dirty="0" smtClean="0"/>
              <a:t>Apoio da Equipe e da Orientadora</a:t>
            </a:r>
          </a:p>
          <a:p>
            <a:endParaRPr lang="pt-BR" sz="1700" dirty="0" smtClean="0"/>
          </a:p>
          <a:p>
            <a:r>
              <a:rPr lang="pt-BR" sz="1700" dirty="0" smtClean="0"/>
              <a:t>Capacitação da especialização: amadurecimento progressivo do aluno. </a:t>
            </a:r>
          </a:p>
          <a:p>
            <a:endParaRPr lang="pt-BR" sz="1700" dirty="0" smtClean="0"/>
          </a:p>
          <a:p>
            <a:r>
              <a:rPr lang="pt-BR" sz="1700" dirty="0" smtClean="0"/>
              <a:t>Fóruns, Diversas realidades ampliar Visão Saúde ,Casos Clínicos, Estudo da Pratica Clinica</a:t>
            </a:r>
          </a:p>
          <a:p>
            <a:endParaRPr lang="pt-BR" sz="1700" dirty="0" smtClean="0"/>
          </a:p>
          <a:p>
            <a:r>
              <a:rPr lang="pt-BR" sz="1700" dirty="0" smtClean="0"/>
              <a:t>Equipe como Grupo</a:t>
            </a:r>
          </a:p>
          <a:p>
            <a:endParaRPr lang="pt-BR" sz="1700" dirty="0" smtClean="0"/>
          </a:p>
          <a:p>
            <a:r>
              <a:rPr lang="pt-BR" sz="1700" dirty="0" smtClean="0"/>
              <a:t>Apoio da População</a:t>
            </a:r>
          </a:p>
          <a:p>
            <a:endParaRPr lang="es-ES" sz="1700" dirty="0"/>
          </a:p>
          <a:p>
            <a:endParaRPr lang="es-ES" dirty="0"/>
          </a:p>
        </p:txBody>
      </p:sp>
      <p:pic>
        <p:nvPicPr>
          <p:cNvPr id="5" name="Picture 5" descr="ANd9GcTa35ofI2hnoFmC0dFZPdXcdu_e6jk0lQPQqlMtIgv6H68Gj5Q&amp;t=1&amp;usg=__ACAkkBe5mp0K7NbWXuffYmQqAm8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98" y="3212976"/>
            <a:ext cx="19796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764704"/>
            <a:ext cx="7520940" cy="432048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                                              </a:t>
            </a:r>
            <a:endParaRPr lang="es-ES" sz="6000" dirty="0" smtClean="0"/>
          </a:p>
          <a:p>
            <a:r>
              <a:rPr lang="es-ES" sz="2800" dirty="0" smtClean="0"/>
              <a:t>                                      </a:t>
            </a:r>
            <a:r>
              <a:rPr lang="es-ES" sz="9400" dirty="0" smtClean="0"/>
              <a:t>OBRIGADO</a:t>
            </a:r>
            <a:endParaRPr lang="es-ES" sz="9400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r>
              <a:rPr lang="es-ES" sz="2100" dirty="0" smtClean="0"/>
              <a:t>Referencias: </a:t>
            </a:r>
            <a:r>
              <a:rPr lang="pt-BR" sz="2100" b="0" dirty="0"/>
              <a:t>MINISTÉRIO DA SAÚDE. Boletim Epidemiológico: Mortalidade Materna no Brasil. Vol. 43. Brasília: MS, 2012. 19 p. </a:t>
            </a:r>
          </a:p>
          <a:p>
            <a:r>
              <a:rPr lang="pt-BR" sz="2100" b="0" dirty="0"/>
              <a:t>MINISTÉRIO DA SAÚDE. Caderno de Atenção Pré-natal de baixo risco. 1.ed. Brasília: MS, 2013. 315 p. </a:t>
            </a:r>
          </a:p>
          <a:p>
            <a:r>
              <a:rPr lang="pt-BR" sz="2100" b="0" dirty="0"/>
              <a:t>MINISTÉRIO DA SAÚDE. Carta dos Direitos dos Usuários da Saúde. 2.ed. Brasília: MS, 2007. 09 p. </a:t>
            </a:r>
          </a:p>
          <a:p>
            <a:r>
              <a:rPr lang="pt-BR" sz="2100" b="0" dirty="0"/>
              <a:t>MINISTÉRIO DA SAÚDE. Manual de Estrutura Física das Unidades Básicas de Saúde</a:t>
            </a:r>
            <a:r>
              <a:rPr lang="pt-BR" sz="2100" dirty="0"/>
              <a:t>. </a:t>
            </a:r>
            <a:r>
              <a:rPr lang="pt-BR" sz="2100" b="0" dirty="0"/>
              <a:t>2. ed. Brasília: MS, 2008. 51p. </a:t>
            </a:r>
          </a:p>
          <a:p>
            <a:r>
              <a:rPr lang="pt-BR" sz="2100" b="0" dirty="0"/>
              <a:t>MINISTÉRIO DA SAÚDE. Monitoramento e Avaliação</a:t>
            </a:r>
            <a:r>
              <a:rPr lang="pt-BR" sz="2100" dirty="0"/>
              <a:t>: </a:t>
            </a:r>
            <a:r>
              <a:rPr lang="pt-BR" sz="2100" b="0" dirty="0"/>
              <a:t>relatório de avaliação 2010. Porto Alegre: Grupo Hospitalar Conceição: 2010. </a:t>
            </a:r>
            <a:endParaRPr lang="es-ES" sz="2100" dirty="0"/>
          </a:p>
        </p:txBody>
      </p:sp>
      <p:pic>
        <p:nvPicPr>
          <p:cNvPr id="8" name="Picture 5" descr="resumen-sema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0764"/>
            <a:ext cx="2376264" cy="17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2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 ESF LIDIA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33385"/>
            <a:ext cx="756084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5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   ESF LIDIA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6966" y="1124744"/>
            <a:ext cx="7520940" cy="357984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0" y="1124744"/>
            <a:ext cx="784887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ESF LIDIA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397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8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ESTRUTURA FÍSICA UNIDADE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44596"/>
          </a:xfrm>
        </p:spPr>
        <p:txBody>
          <a:bodyPr>
            <a:normAutofit/>
          </a:bodyPr>
          <a:lstStyle/>
          <a:p>
            <a:r>
              <a:rPr lang="es-ES" dirty="0" smtClean="0"/>
              <a:t>3 </a:t>
            </a:r>
            <a:r>
              <a:rPr lang="es-ES" dirty="0" err="1" smtClean="0"/>
              <a:t>consultórios</a:t>
            </a:r>
            <a:r>
              <a:rPr lang="es-ES" dirty="0" smtClean="0"/>
              <a:t>  ( </a:t>
            </a:r>
            <a:r>
              <a:rPr lang="es-ES" dirty="0" err="1" smtClean="0"/>
              <a:t>um</a:t>
            </a:r>
            <a:r>
              <a:rPr lang="es-ES" dirty="0" smtClean="0"/>
              <a:t> deles </a:t>
            </a:r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banheiro</a:t>
            </a:r>
            <a:r>
              <a:rPr lang="es-ES" dirty="0" smtClean="0"/>
              <a:t>  e maca ginecológica)</a:t>
            </a:r>
          </a:p>
          <a:p>
            <a:endParaRPr lang="es-ES" dirty="0"/>
          </a:p>
          <a:p>
            <a:r>
              <a:rPr lang="es-ES" dirty="0" smtClean="0"/>
              <a:t>Sala de </a:t>
            </a:r>
            <a:r>
              <a:rPr lang="es-ES" dirty="0" err="1" smtClean="0"/>
              <a:t>Triagem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Três</a:t>
            </a:r>
            <a:r>
              <a:rPr lang="es-ES" dirty="0" smtClean="0"/>
              <a:t> </a:t>
            </a:r>
            <a:r>
              <a:rPr lang="es-ES" dirty="0" err="1" smtClean="0"/>
              <a:t>banheiros</a:t>
            </a:r>
            <a:r>
              <a:rPr lang="es-ES" dirty="0" smtClean="0"/>
              <a:t> , </a:t>
            </a:r>
            <a:r>
              <a:rPr lang="es-ES" dirty="0" err="1" smtClean="0"/>
              <a:t>dois</a:t>
            </a:r>
            <a:r>
              <a:rPr lang="es-ES" dirty="0" smtClean="0"/>
              <a:t> para </a:t>
            </a:r>
            <a:r>
              <a:rPr lang="es-ES" dirty="0" err="1" smtClean="0"/>
              <a:t>usuários</a:t>
            </a:r>
            <a:r>
              <a:rPr lang="es-ES" dirty="0" smtClean="0"/>
              <a:t> e  </a:t>
            </a:r>
            <a:r>
              <a:rPr lang="es-ES" dirty="0" err="1" smtClean="0"/>
              <a:t>um</a:t>
            </a:r>
            <a:r>
              <a:rPr lang="es-ES" dirty="0" smtClean="0"/>
              <a:t> para </a:t>
            </a:r>
            <a:r>
              <a:rPr lang="es-ES" dirty="0" err="1" smtClean="0"/>
              <a:t>funcionários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Depósito , material </a:t>
            </a:r>
            <a:r>
              <a:rPr lang="es-ES" dirty="0" err="1" smtClean="0"/>
              <a:t>limpeza</a:t>
            </a:r>
            <a:r>
              <a:rPr lang="es-ES" dirty="0" smtClean="0"/>
              <a:t> ,</a:t>
            </a:r>
            <a:r>
              <a:rPr lang="es-ES" dirty="0" err="1" smtClean="0"/>
              <a:t>esterilização</a:t>
            </a:r>
            <a:r>
              <a:rPr lang="es-ES" dirty="0" smtClean="0"/>
              <a:t>, </a:t>
            </a:r>
            <a:r>
              <a:rPr lang="es-ES" dirty="0" err="1" smtClean="0"/>
              <a:t>cozinha</a:t>
            </a:r>
            <a:r>
              <a:rPr lang="es-ES" dirty="0" smtClean="0"/>
              <a:t>, </a:t>
            </a:r>
            <a:r>
              <a:rPr lang="es-ES" dirty="0" err="1" smtClean="0"/>
              <a:t>farmácia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Paredes </a:t>
            </a:r>
            <a:r>
              <a:rPr lang="es-ES" dirty="0" err="1"/>
              <a:t>l</a:t>
            </a:r>
            <a:r>
              <a:rPr lang="es-ES" dirty="0" err="1" smtClean="0"/>
              <a:t>aváveis</a:t>
            </a:r>
            <a:r>
              <a:rPr lang="es-ES" dirty="0" smtClean="0"/>
              <a:t> ,   </a:t>
            </a:r>
            <a:r>
              <a:rPr lang="es-ES" dirty="0" err="1" smtClean="0"/>
              <a:t>climatização</a:t>
            </a:r>
            <a:endParaRPr lang="es-ES" dirty="0" smtClean="0"/>
          </a:p>
          <a:p>
            <a:r>
              <a:rPr lang="es-ES" dirty="0" err="1" smtClean="0"/>
              <a:t>Equipamentos</a:t>
            </a:r>
            <a:r>
              <a:rPr lang="es-ES" dirty="0" smtClean="0"/>
              <a:t> e Instrumentos: </a:t>
            </a:r>
            <a:r>
              <a:rPr lang="es-ES" dirty="0" err="1" smtClean="0"/>
              <a:t>Balança</a:t>
            </a:r>
            <a:r>
              <a:rPr lang="es-ES" dirty="0" smtClean="0"/>
              <a:t> adulta e pediátrica, </a:t>
            </a:r>
            <a:r>
              <a:rPr lang="es-ES" dirty="0" err="1"/>
              <a:t>g</a:t>
            </a:r>
            <a:r>
              <a:rPr lang="es-ES" dirty="0" err="1" smtClean="0"/>
              <a:t>licômetro</a:t>
            </a:r>
            <a:r>
              <a:rPr lang="es-ES" dirty="0" smtClean="0"/>
              <a:t>, </a:t>
            </a:r>
            <a:r>
              <a:rPr lang="es-ES" dirty="0" err="1" smtClean="0"/>
              <a:t>otoscópio</a:t>
            </a:r>
            <a:r>
              <a:rPr lang="es-ES" dirty="0" smtClean="0"/>
              <a:t>, </a:t>
            </a:r>
            <a:r>
              <a:rPr lang="es-ES" dirty="0" err="1" smtClean="0"/>
              <a:t>oxímetro</a:t>
            </a:r>
            <a:r>
              <a:rPr lang="es-ES" dirty="0" smtClean="0"/>
              <a:t>, </a:t>
            </a:r>
            <a:r>
              <a:rPr lang="es-ES" dirty="0" err="1" smtClean="0"/>
              <a:t>laringoscópio</a:t>
            </a:r>
            <a:r>
              <a:rPr lang="es-ES" dirty="0" smtClean="0"/>
              <a:t>, material informática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9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  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84865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GERAL: 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MELHORAR ATENÇÃO PRÉ-NATAL E PUERPÉRIO NA UNIDADE DA SAÚDE DA FAMÍLIA LÍDIA , SANTA  MARIA- RS</a:t>
            </a:r>
          </a:p>
          <a:p>
            <a:endParaRPr lang="es-ES" dirty="0"/>
          </a:p>
        </p:txBody>
      </p:sp>
      <p:pic>
        <p:nvPicPr>
          <p:cNvPr id="4" name="Picture 5" descr="embarazo-semana-a-sem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1728192" cy="129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5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052736"/>
            <a:ext cx="7520940" cy="3579849"/>
          </a:xfrm>
        </p:spPr>
        <p:txBody>
          <a:bodyPr>
            <a:normAutofit/>
          </a:bodyPr>
          <a:lstStyle/>
          <a:p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 e </a:t>
            </a: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</a:p>
          <a:p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</a:t>
            </a:r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-natal: </a:t>
            </a:r>
            <a:endPara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800" dirty="0"/>
              <a:t>1 Ampliar a cobertura do pré-natal. </a:t>
            </a:r>
          </a:p>
          <a:p>
            <a:r>
              <a:rPr lang="pt-BR" sz="1800" dirty="0"/>
              <a:t>2 </a:t>
            </a:r>
            <a:r>
              <a:rPr lang="pt-BR" sz="1800" dirty="0" smtClean="0"/>
              <a:t>Melhorar </a:t>
            </a:r>
            <a:r>
              <a:rPr lang="pt-BR" sz="1800" dirty="0"/>
              <a:t>qualidade da atenção ao pré-natal realizado na Unidade. </a:t>
            </a:r>
          </a:p>
          <a:p>
            <a:r>
              <a:rPr lang="pt-BR" sz="1800" dirty="0"/>
              <a:t>3 Melhorar a adesão ao pré-natal. </a:t>
            </a:r>
          </a:p>
          <a:p>
            <a:r>
              <a:rPr lang="pt-BR" sz="1800" dirty="0"/>
              <a:t>4 Melhorar o registro do programa de pré-natal. </a:t>
            </a:r>
          </a:p>
          <a:p>
            <a:r>
              <a:rPr lang="pt-BR" sz="1800" dirty="0"/>
              <a:t>5 Realizar avaliação de risco das gestantes. </a:t>
            </a:r>
            <a:endParaRPr lang="pt-BR" sz="1800" dirty="0" smtClean="0"/>
          </a:p>
          <a:p>
            <a:r>
              <a:rPr lang="pt-BR" sz="1800" dirty="0" smtClean="0"/>
              <a:t>6 Promover Saúde Pré-natal</a:t>
            </a:r>
            <a:endParaRPr lang="pt-BR" sz="1800" dirty="0"/>
          </a:p>
          <a:p>
            <a:endParaRPr lang="pt-BR" sz="2000" b="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71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440</TotalTime>
  <Words>1732</Words>
  <Application>Microsoft Office PowerPoint</Application>
  <PresentationFormat>Apresentação na tela (4:3)</PresentationFormat>
  <Paragraphs>256</Paragraphs>
  <Slides>39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6" baseType="lpstr">
      <vt:lpstr>Arial</vt:lpstr>
      <vt:lpstr>Franklin Gothic Medium</vt:lpstr>
      <vt:lpstr>Calibri</vt:lpstr>
      <vt:lpstr>Franklin Gothic Book</vt:lpstr>
      <vt:lpstr>Tunga</vt:lpstr>
      <vt:lpstr>Wingdings</vt:lpstr>
      <vt:lpstr>Ángulos</vt:lpstr>
      <vt:lpstr>Apresentação do PowerPoint</vt:lpstr>
      <vt:lpstr>Apresentação do PowerPoint</vt:lpstr>
      <vt:lpstr>         MunicÍpio de santa maria rs</vt:lpstr>
      <vt:lpstr>                                ESF LIDIA</vt:lpstr>
      <vt:lpstr>                                  ESF LIDIA</vt:lpstr>
      <vt:lpstr>ESF LIDIA </vt:lpstr>
      <vt:lpstr>ESTRUTURA FÍSICA UNIDADE </vt:lpstr>
      <vt:lpstr>                                 Objetivos</vt:lpstr>
      <vt:lpstr>OBJETIVOS</vt:lpstr>
      <vt:lpstr>                                Objetivos</vt:lpstr>
      <vt:lpstr>                             Metodologia </vt:lpstr>
      <vt:lpstr>             Objetivos/metas/resultados</vt:lpstr>
      <vt:lpstr>Objetivo melhorar qualidade pn</vt:lpstr>
      <vt:lpstr>              objetivo melhorar qualidade pn</vt:lpstr>
      <vt:lpstr>Objetivo: Melhorar a qualidade do pn</vt:lpstr>
      <vt:lpstr>Objetivo: Melhorar a qualidade do pn</vt:lpstr>
      <vt:lpstr>Objetivo: Melhorar a qualidade do pn</vt:lpstr>
      <vt:lpstr>Objetivo: Melhorar a qualidade do pn</vt:lpstr>
      <vt:lpstr>Objetivo: Melhorar a qualidade do pn</vt:lpstr>
      <vt:lpstr>Objetivo melhorar qualidade pn</vt:lpstr>
      <vt:lpstr>Objetivo melhorar adesÃo pn</vt:lpstr>
      <vt:lpstr>Objetivo melhorar registro do programa pn</vt:lpstr>
      <vt:lpstr>Objetivo: Melhorar a qualidade do pn</vt:lpstr>
      <vt:lpstr>Objetivo: promover saúde no pré-natal</vt:lpstr>
      <vt:lpstr>Objetivo: promover saúde no pré-natal</vt:lpstr>
      <vt:lpstr>PUERPÉRIO  </vt:lpstr>
      <vt:lpstr>Objetivo melhorar qualidade atenção ÀS puÉrperas</vt:lpstr>
      <vt:lpstr>Objetivo melhorar qualidade atencao puerperas</vt:lpstr>
      <vt:lpstr>Objetivo: melhorar qualidade atenção ÀS puÉrperas</vt:lpstr>
      <vt:lpstr>Objetivo melhorar qualidade atencao puerperas</vt:lpstr>
      <vt:lpstr>Objetivo: melhorar qualidade atenção ÀS puÉrperas</vt:lpstr>
      <vt:lpstr>Objetivo: melhorar qualidade atenção ÀS puÉrperas</vt:lpstr>
      <vt:lpstr>Objetivo: melhorar adesÃo puerpÉrIO</vt:lpstr>
      <vt:lpstr>Objetivo: melhorar registro das informações</vt:lpstr>
      <vt:lpstr>Objetivo: promover saÚde das puÉrperas</vt:lpstr>
      <vt:lpstr>                         Pontos fortes  </vt:lpstr>
      <vt:lpstr>                             Pontos fracos</vt:lpstr>
      <vt:lpstr>ReflexÃo crÍtica procesSo aprendizagem</vt:lpstr>
      <vt:lpstr>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</dc:creator>
  <cp:lastModifiedBy>Lenise</cp:lastModifiedBy>
  <cp:revision>49</cp:revision>
  <dcterms:created xsi:type="dcterms:W3CDTF">2015-06-24T14:02:47Z</dcterms:created>
  <dcterms:modified xsi:type="dcterms:W3CDTF">2015-07-01T17:55:56Z</dcterms:modified>
</cp:coreProperties>
</file>