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Lst>
  <p:notesMasterIdLst>
    <p:notesMasterId r:id="rId23"/>
  </p:notesMasterIdLst>
  <p:sldIdLst>
    <p:sldId id="256" r:id="rId2"/>
    <p:sldId id="308" r:id="rId3"/>
    <p:sldId id="357" r:id="rId4"/>
    <p:sldId id="358" r:id="rId5"/>
    <p:sldId id="311" r:id="rId6"/>
    <p:sldId id="312" r:id="rId7"/>
    <p:sldId id="359" r:id="rId8"/>
    <p:sldId id="313" r:id="rId9"/>
    <p:sldId id="360" r:id="rId10"/>
    <p:sldId id="314" r:id="rId11"/>
    <p:sldId id="361" r:id="rId12"/>
    <p:sldId id="362" r:id="rId13"/>
    <p:sldId id="363" r:id="rId14"/>
    <p:sldId id="372" r:id="rId15"/>
    <p:sldId id="365" r:id="rId16"/>
    <p:sldId id="364" r:id="rId17"/>
    <p:sldId id="373" r:id="rId18"/>
    <p:sldId id="374" r:id="rId19"/>
    <p:sldId id="367" r:id="rId20"/>
    <p:sldId id="347" r:id="rId21"/>
    <p:sldId id="353" r:id="rId22"/>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82971" autoAdjust="0"/>
  </p:normalViewPr>
  <p:slideViewPr>
    <p:cSldViewPr>
      <p:cViewPr>
        <p:scale>
          <a:sx n="60" d="100"/>
          <a:sy n="60" d="100"/>
        </p:scale>
        <p:origin x="168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enato\Dropbox\UNASUS\unidade%204\rev%20Tomasi%20PLANILHA_%20FINAL_RENATO%20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Renato\Dropbox\UNASUS\unidade%204\rev%20Tomasi%20PLANILHA_%20FINAL_RENATO%202.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Renato\Dropbox\UNASUS\unidade%204\rev%20Tomasi%20PLANILHA_%20FINAL_RENATO%202.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Renato\Dropbox\UNASUS\unidade%204\rev%20Tomasi%20PLANILHA_%20FINAL_RENATO%202.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Renato\Dropbox\UNASUS\unidade%204\rev%20Tomasi%20PLANILHA_%20FINAL_RENATO%202.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Renato\Dropbox\UNASUS\unidade%204\rev%20Tomasi%20PLANILHA_%20FINAL_RENATO%202.xls"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01478235032"/>
          <c:y val="0.13314156042994627"/>
          <c:w val="0.86019852176496803"/>
          <c:h val="0.76727248552585015"/>
        </c:manualLayout>
      </c:layout>
      <c:barChart>
        <c:barDir val="col"/>
        <c:grouping val="clustered"/>
        <c:varyColors val="0"/>
        <c:ser>
          <c:idx val="0"/>
          <c:order val="0"/>
          <c:tx>
            <c:strRef>
              <c:f>Indicadores!$C$4</c:f>
              <c:strCache>
                <c:ptCount val="1"/>
                <c:pt idx="0">
                  <c:v>Cobertura do programa de atenção à saúde do idoso na unidade de saúde</c:v>
                </c:pt>
              </c:strCache>
            </c:strRef>
          </c:tx>
          <c:spPr>
            <a:solidFill>
              <a:srgbClr val="4F81BD"/>
            </a:solidFill>
            <a:ln w="25400">
              <a:noFill/>
            </a:ln>
          </c:spPr>
          <c:invertIfNegative val="0"/>
          <c:cat>
            <c:strRef>
              <c:f>Indicadores!$D$3:$G$3</c:f>
              <c:strCache>
                <c:ptCount val="4"/>
                <c:pt idx="0">
                  <c:v>Mês 1</c:v>
                </c:pt>
                <c:pt idx="1">
                  <c:v>Mês 2</c:v>
                </c:pt>
                <c:pt idx="2">
                  <c:v>Mês 3</c:v>
                </c:pt>
                <c:pt idx="3">
                  <c:v>Mês 4</c:v>
                </c:pt>
              </c:strCache>
            </c:strRef>
          </c:cat>
          <c:val>
            <c:numRef>
              <c:f>Indicadores!$D$4:$G$4</c:f>
              <c:numCache>
                <c:formatCode>0.0%</c:formatCode>
                <c:ptCount val="4"/>
                <c:pt idx="0">
                  <c:v>0.48536585365853657</c:v>
                </c:pt>
                <c:pt idx="1">
                  <c:v>0.62195121951219512</c:v>
                </c:pt>
                <c:pt idx="2">
                  <c:v>0.6658536585365854</c:v>
                </c:pt>
                <c:pt idx="3">
                  <c:v>0.71951219512195119</c:v>
                </c:pt>
              </c:numCache>
            </c:numRef>
          </c:val>
        </c:ser>
        <c:dLbls>
          <c:showLegendKey val="0"/>
          <c:showVal val="0"/>
          <c:showCatName val="0"/>
          <c:showSerName val="0"/>
          <c:showPercent val="0"/>
          <c:showBubbleSize val="0"/>
        </c:dLbls>
        <c:gapWidth val="150"/>
        <c:axId val="361242032"/>
        <c:axId val="361244776"/>
      </c:barChart>
      <c:catAx>
        <c:axId val="36124203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61244776"/>
        <c:crosses val="autoZero"/>
        <c:auto val="1"/>
        <c:lblAlgn val="ctr"/>
        <c:lblOffset val="100"/>
        <c:noMultiLvlLbl val="0"/>
      </c:catAx>
      <c:valAx>
        <c:axId val="361244776"/>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61242032"/>
        <c:crosses val="autoZero"/>
        <c:crossBetween val="between"/>
        <c:majorUnit val="0.1"/>
        <c:minorUnit val="4.0000000000000008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Indicadores!$C$14</c:f>
              <c:strCache>
                <c:ptCount val="1"/>
                <c:pt idx="0">
                  <c:v>Proporção de idosos com exame clínico apropriado em dia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Indicadores!$D$13:$G$13</c:f>
              <c:strCache>
                <c:ptCount val="4"/>
                <c:pt idx="0">
                  <c:v>Mês 1</c:v>
                </c:pt>
                <c:pt idx="1">
                  <c:v>Mês 2</c:v>
                </c:pt>
                <c:pt idx="2">
                  <c:v>Mês 3</c:v>
                </c:pt>
                <c:pt idx="3">
                  <c:v>Mês 4</c:v>
                </c:pt>
              </c:strCache>
            </c:strRef>
          </c:cat>
          <c:val>
            <c:numRef>
              <c:f>Indicadores!$D$14:$G$14</c:f>
              <c:numCache>
                <c:formatCode>0.0%</c:formatCode>
                <c:ptCount val="4"/>
                <c:pt idx="0">
                  <c:v>0.98994974874371855</c:v>
                </c:pt>
                <c:pt idx="1">
                  <c:v>1</c:v>
                </c:pt>
                <c:pt idx="2">
                  <c:v>0.94505494505494503</c:v>
                </c:pt>
                <c:pt idx="3">
                  <c:v>1</c:v>
                </c:pt>
              </c:numCache>
            </c:numRef>
          </c:val>
        </c:ser>
        <c:dLbls>
          <c:showLegendKey val="0"/>
          <c:showVal val="0"/>
          <c:showCatName val="0"/>
          <c:showSerName val="0"/>
          <c:showPercent val="0"/>
          <c:showBubbleSize val="0"/>
        </c:dLbls>
        <c:gapWidth val="150"/>
        <c:axId val="361251048"/>
        <c:axId val="361247912"/>
      </c:barChart>
      <c:catAx>
        <c:axId val="36125104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61247912"/>
        <c:crosses val="autoZero"/>
        <c:auto val="1"/>
        <c:lblAlgn val="ctr"/>
        <c:lblOffset val="100"/>
        <c:noMultiLvlLbl val="0"/>
      </c:catAx>
      <c:valAx>
        <c:axId val="361247912"/>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61251048"/>
        <c:crosses val="autoZero"/>
        <c:crossBetween val="between"/>
        <c:majorUnit val="0.1"/>
        <c:minorUnit val="2.0000000000000005E-3"/>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Indicadores!$C$24</c:f>
              <c:strCache>
                <c:ptCount val="1"/>
                <c:pt idx="0">
                  <c:v>Proporção de idosos com prescrição de medicamentos  da Farmácia Popular priorizada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Indicadores!$D$23:$G$23</c:f>
              <c:strCache>
                <c:ptCount val="4"/>
                <c:pt idx="0">
                  <c:v>Mês 1</c:v>
                </c:pt>
                <c:pt idx="1">
                  <c:v>Mês 2</c:v>
                </c:pt>
                <c:pt idx="2">
                  <c:v>Mês 3</c:v>
                </c:pt>
                <c:pt idx="3">
                  <c:v>Mês 4</c:v>
                </c:pt>
              </c:strCache>
            </c:strRef>
          </c:cat>
          <c:val>
            <c:numRef>
              <c:f>Indicadores!$D$24:$G$24</c:f>
              <c:numCache>
                <c:formatCode>0.0%</c:formatCode>
                <c:ptCount val="4"/>
                <c:pt idx="0">
                  <c:v>0.99497487437185927</c:v>
                </c:pt>
                <c:pt idx="1">
                  <c:v>1</c:v>
                </c:pt>
                <c:pt idx="2">
                  <c:v>0.8424908424908425</c:v>
                </c:pt>
                <c:pt idx="3">
                  <c:v>1</c:v>
                </c:pt>
              </c:numCache>
            </c:numRef>
          </c:val>
        </c:ser>
        <c:dLbls>
          <c:showLegendKey val="0"/>
          <c:showVal val="0"/>
          <c:showCatName val="0"/>
          <c:showSerName val="0"/>
          <c:showPercent val="0"/>
          <c:showBubbleSize val="0"/>
        </c:dLbls>
        <c:gapWidth val="150"/>
        <c:axId val="359392344"/>
        <c:axId val="359397440"/>
      </c:barChart>
      <c:catAx>
        <c:axId val="35939234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59397440"/>
        <c:crosses val="autoZero"/>
        <c:auto val="1"/>
        <c:lblAlgn val="ctr"/>
        <c:lblOffset val="100"/>
        <c:noMultiLvlLbl val="0"/>
      </c:catAx>
      <c:valAx>
        <c:axId val="359397440"/>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59392344"/>
        <c:crosses val="autoZero"/>
        <c:crossBetween val="between"/>
        <c:majorUnit val="0.1"/>
        <c:minorUnit val="1.0000000000000002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Indicadores!$C$29</c:f>
              <c:strCache>
                <c:ptCount val="1"/>
                <c:pt idx="0">
                  <c:v>Proporção de idosos acamados ou com problemas de locomoção cadastrados</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Indicadores!$D$28:$G$28</c:f>
              <c:strCache>
                <c:ptCount val="4"/>
                <c:pt idx="0">
                  <c:v>Mês 1</c:v>
                </c:pt>
                <c:pt idx="1">
                  <c:v>Mês 2</c:v>
                </c:pt>
                <c:pt idx="2">
                  <c:v>Mês 3</c:v>
                </c:pt>
                <c:pt idx="3">
                  <c:v>Mês 4</c:v>
                </c:pt>
              </c:strCache>
            </c:strRef>
          </c:cat>
          <c:val>
            <c:numRef>
              <c:f>Indicadores!$D$29:$G$29</c:f>
              <c:numCache>
                <c:formatCode>0.0%</c:formatCode>
                <c:ptCount val="4"/>
                <c:pt idx="0">
                  <c:v>0.23333333333333334</c:v>
                </c:pt>
                <c:pt idx="1">
                  <c:v>0.43333333333333335</c:v>
                </c:pt>
                <c:pt idx="2">
                  <c:v>0.43333333333333335</c:v>
                </c:pt>
                <c:pt idx="3">
                  <c:v>0.6</c:v>
                </c:pt>
              </c:numCache>
            </c:numRef>
          </c:val>
        </c:ser>
        <c:dLbls>
          <c:showLegendKey val="0"/>
          <c:showVal val="0"/>
          <c:showCatName val="0"/>
          <c:showSerName val="0"/>
          <c:showPercent val="0"/>
          <c:showBubbleSize val="0"/>
        </c:dLbls>
        <c:gapWidth val="150"/>
        <c:axId val="256709096"/>
        <c:axId val="256710664"/>
      </c:barChart>
      <c:catAx>
        <c:axId val="25670909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6710664"/>
        <c:crosses val="autoZero"/>
        <c:auto val="1"/>
        <c:lblAlgn val="ctr"/>
        <c:lblOffset val="100"/>
        <c:noMultiLvlLbl val="0"/>
      </c:catAx>
      <c:valAx>
        <c:axId val="256710664"/>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56709096"/>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Indicadores!$C$44</c:f>
              <c:strCache>
                <c:ptCount val="1"/>
                <c:pt idx="0">
                  <c:v>Proporção de idosos hipertensos rastreados para diabetes</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Indicadores!$D$43:$G$43</c:f>
              <c:strCache>
                <c:ptCount val="4"/>
                <c:pt idx="0">
                  <c:v>Mês 1</c:v>
                </c:pt>
                <c:pt idx="1">
                  <c:v>Mês 2</c:v>
                </c:pt>
                <c:pt idx="2">
                  <c:v>Mês 3</c:v>
                </c:pt>
                <c:pt idx="3">
                  <c:v>Mês 4</c:v>
                </c:pt>
              </c:strCache>
            </c:strRef>
          </c:cat>
          <c:val>
            <c:numRef>
              <c:f>Indicadores!$D$44:$G$44</c:f>
              <c:numCache>
                <c:formatCode>0.0%</c:formatCode>
                <c:ptCount val="4"/>
                <c:pt idx="0">
                  <c:v>0.18478260869565216</c:v>
                </c:pt>
                <c:pt idx="1">
                  <c:v>0.2857142857142857</c:v>
                </c:pt>
                <c:pt idx="2">
                  <c:v>0.40789473684210525</c:v>
                </c:pt>
                <c:pt idx="3">
                  <c:v>0.36554621848739494</c:v>
                </c:pt>
              </c:numCache>
            </c:numRef>
          </c:val>
        </c:ser>
        <c:dLbls>
          <c:showLegendKey val="0"/>
          <c:showVal val="0"/>
          <c:showCatName val="0"/>
          <c:showSerName val="0"/>
          <c:showPercent val="0"/>
          <c:showBubbleSize val="0"/>
        </c:dLbls>
        <c:gapWidth val="150"/>
        <c:axId val="361247128"/>
        <c:axId val="361235760"/>
      </c:barChart>
      <c:catAx>
        <c:axId val="36124712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61235760"/>
        <c:crosses val="autoZero"/>
        <c:auto val="1"/>
        <c:lblAlgn val="ctr"/>
        <c:lblOffset val="100"/>
        <c:noMultiLvlLbl val="0"/>
      </c:catAx>
      <c:valAx>
        <c:axId val="361235760"/>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61247128"/>
        <c:crosses val="autoZero"/>
        <c:crossBetween val="between"/>
        <c:majorUnit val="0.1"/>
        <c:minorUnit val="1.0000000000000002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Indicadores!$C$54</c:f>
              <c:strCache>
                <c:ptCount val="1"/>
                <c:pt idx="0">
                  <c:v>Proporção de idosos com primeira consulta odontológica programática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cat>
            <c:strRef>
              <c:f>Indicadores!$D$53:$G$53</c:f>
              <c:strCache>
                <c:ptCount val="4"/>
                <c:pt idx="0">
                  <c:v>Mês 1</c:v>
                </c:pt>
                <c:pt idx="1">
                  <c:v>Mês 2</c:v>
                </c:pt>
                <c:pt idx="2">
                  <c:v>Mês 3</c:v>
                </c:pt>
                <c:pt idx="3">
                  <c:v>Mês 4</c:v>
                </c:pt>
              </c:strCache>
            </c:strRef>
          </c:cat>
          <c:val>
            <c:numRef>
              <c:f>Indicadores!$D$54:$G$54</c:f>
              <c:numCache>
                <c:formatCode>0.0%</c:formatCode>
                <c:ptCount val="4"/>
                <c:pt idx="0">
                  <c:v>1</c:v>
                </c:pt>
                <c:pt idx="1">
                  <c:v>1</c:v>
                </c:pt>
                <c:pt idx="2">
                  <c:v>0.82783882783882778</c:v>
                </c:pt>
                <c:pt idx="3">
                  <c:v>1</c:v>
                </c:pt>
              </c:numCache>
            </c:numRef>
          </c:val>
        </c:ser>
        <c:dLbls>
          <c:showLegendKey val="0"/>
          <c:showVal val="0"/>
          <c:showCatName val="0"/>
          <c:showSerName val="0"/>
          <c:showPercent val="0"/>
          <c:showBubbleSize val="0"/>
        </c:dLbls>
        <c:gapWidth val="150"/>
        <c:axId val="360310336"/>
        <c:axId val="360299752"/>
      </c:barChart>
      <c:catAx>
        <c:axId val="36031033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60299752"/>
        <c:crosses val="autoZero"/>
        <c:auto val="1"/>
        <c:lblAlgn val="ctr"/>
        <c:lblOffset val="100"/>
        <c:noMultiLvlLbl val="0"/>
      </c:catAx>
      <c:valAx>
        <c:axId val="360299752"/>
        <c:scaling>
          <c:orientation val="minMax"/>
          <c:max val="1"/>
          <c:min val="0"/>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360310336"/>
        <c:crosses val="autoZero"/>
        <c:crossBetween val="between"/>
        <c:majorUnit val="0.1"/>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2838D-111C-421F-87AE-5D5C98B532AD}" type="datetimeFigureOut">
              <a:rPr lang="pt-BR" smtClean="0"/>
              <a:t>14/09/2015</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2F09E-54CE-4C0D-9334-A727B19CE5F7}" type="slidenum">
              <a:rPr lang="pt-BR" smtClean="0"/>
              <a:t>‹nº›</a:t>
            </a:fld>
            <a:endParaRPr lang="pt-BR"/>
          </a:p>
        </p:txBody>
      </p:sp>
    </p:spTree>
    <p:extLst>
      <p:ext uri="{BB962C8B-B14F-4D97-AF65-F5344CB8AC3E}">
        <p14:creationId xmlns:p14="http://schemas.microsoft.com/office/powerpoint/2010/main" val="118898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t>2</a:t>
            </a:fld>
            <a:endParaRPr lang="pt-BR"/>
          </a:p>
        </p:txBody>
      </p:sp>
    </p:spTree>
    <p:extLst>
      <p:ext uri="{BB962C8B-B14F-4D97-AF65-F5344CB8AC3E}">
        <p14:creationId xmlns:p14="http://schemas.microsoft.com/office/powerpoint/2010/main" val="90503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Meta: 5.1: Todos os idosos, assim que eram cadastrados na intervenção e atendidos, eram avaliados para risco de morbimortalidade. Os idosos cadastrados receberam visita domiciliar onde foi avaliada a residência e identificadas as barreiras arquitetônicas que poderiam causar futuras quedas. Os idosos hipertensos e diabéticos foram avaliados com o risco global cardiovascular, assim, todos os idosos foram avaliados, totalizando assim 100% de idosos cadastrados no programa. Contamos com o apoio de toda a equipe para esta avaliação, após a capacitação de todos eles sobre os riscos de morbimortalidades que os idosos poderiam ter.</a:t>
            </a:r>
          </a:p>
          <a:p>
            <a:r>
              <a:rPr lang="pt-BR" sz="1200" kern="1200" dirty="0" smtClean="0">
                <a:solidFill>
                  <a:schemeClr val="tx1"/>
                </a:solidFill>
                <a:effectLst/>
                <a:latin typeface="+mn-lt"/>
                <a:ea typeface="+mn-ea"/>
                <a:cs typeface="+mn-cs"/>
              </a:rPr>
              <a:t>Meta 5.2: Assim que cadastrados na intervenção, os idosos foram avaliados quanto aos indicadores de fragilidade na velhice. Os idosos cadastrados foram submetidos a um questionário com as seguintes perguntas: </a:t>
            </a:r>
          </a:p>
          <a:p>
            <a:r>
              <a:rPr lang="pt-BR" sz="1200" kern="1200" dirty="0" smtClean="0">
                <a:solidFill>
                  <a:schemeClr val="tx1"/>
                </a:solidFill>
                <a:effectLst/>
                <a:latin typeface="+mn-lt"/>
                <a:ea typeface="+mn-ea"/>
                <a:cs typeface="+mn-cs"/>
              </a:rPr>
              <a:t>1.Caminha mais lento, em passos menores ou diminuição do equilíbrio?; </a:t>
            </a:r>
          </a:p>
          <a:p>
            <a:r>
              <a:rPr lang="pt-BR" sz="1200" kern="1200" dirty="0" smtClean="0">
                <a:solidFill>
                  <a:schemeClr val="tx1"/>
                </a:solidFill>
                <a:effectLst/>
                <a:latin typeface="+mn-lt"/>
                <a:ea typeface="+mn-ea"/>
                <a:cs typeface="+mn-cs"/>
              </a:rPr>
              <a:t>2. Há perda do apetite e ou de peso (cerca de 5% em um ano)?; </a:t>
            </a:r>
          </a:p>
          <a:p>
            <a:r>
              <a:rPr lang="pt-BR" sz="1200" kern="1200" dirty="0" smtClean="0">
                <a:solidFill>
                  <a:schemeClr val="tx1"/>
                </a:solidFill>
                <a:effectLst/>
                <a:latin typeface="+mn-lt"/>
                <a:ea typeface="+mn-ea"/>
                <a:cs typeface="+mn-cs"/>
              </a:rPr>
              <a:t>3. Se sente com uma fadiga constante, fica parado a maior parte do tempo?; 4.Se sente com uma diminuição da força muscular?; </a:t>
            </a:r>
            <a:br>
              <a:rPr lang="pt-BR" sz="1200" kern="1200" dirty="0" smtClean="0">
                <a:solidFill>
                  <a:schemeClr val="tx1"/>
                </a:solidFill>
                <a:effectLst/>
                <a:latin typeface="+mn-lt"/>
                <a:ea typeface="+mn-ea"/>
                <a:cs typeface="+mn-cs"/>
              </a:rPr>
            </a:br>
            <a:r>
              <a:rPr lang="pt-BR" sz="1200" kern="1200" dirty="0" smtClean="0">
                <a:solidFill>
                  <a:schemeClr val="tx1"/>
                </a:solidFill>
                <a:effectLst/>
                <a:latin typeface="+mn-lt"/>
                <a:ea typeface="+mn-ea"/>
                <a:cs typeface="+mn-cs"/>
              </a:rPr>
              <a:t>5. Sentiu perda de interesse pelas atividades diárias, o humor está variável?. </a:t>
            </a:r>
          </a:p>
          <a:p>
            <a:r>
              <a:rPr lang="pt-BR" sz="1200" kern="1200" dirty="0" smtClean="0">
                <a:solidFill>
                  <a:schemeClr val="tx1"/>
                </a:solidFill>
                <a:effectLst/>
                <a:latin typeface="+mn-lt"/>
                <a:ea typeface="+mn-ea"/>
                <a:cs typeface="+mn-cs"/>
              </a:rPr>
              <a:t>Aplicando este questionário, conseguimos investigar a presença de fragilidade na velhice, totalizando assim 100% de idosos cadastrados no programa com avaliação da fragilidade em dia. Esse resultado foi possível graças à capacitação da equipe sobre a avaliação da fragilidade do idoso, possibilitando que essa avaliação fosse feita por qualquer membro da equipe</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Meta 5.3: </a:t>
            </a:r>
            <a:r>
              <a:rPr lang="pt-BR" sz="1200" kern="1200" dirty="0" smtClean="0">
                <a:solidFill>
                  <a:schemeClr val="tx1"/>
                </a:solidFill>
                <a:effectLst/>
                <a:latin typeface="+mn-lt"/>
                <a:ea typeface="+mn-ea"/>
                <a:cs typeface="+mn-cs"/>
              </a:rPr>
              <a:t>Os idosos, assim que cadastrados na intervenção, automaticamente eram agendados para uma consulta com a assistente social do CRAS, que ia à unidade uma vez por semana para avaliar a rede social do idosos agendados. Assim, a assistente social avaliou a 100% dos idosos cadastrados na intervenção. Graças ao apoio da assistente social foi possível atingir a meta deste indicador.</a:t>
            </a:r>
          </a:p>
          <a:p>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t>17</a:t>
            </a:fld>
            <a:endParaRPr lang="pt-BR"/>
          </a:p>
        </p:txBody>
      </p:sp>
    </p:spTree>
    <p:extLst>
      <p:ext uri="{BB962C8B-B14F-4D97-AF65-F5344CB8AC3E}">
        <p14:creationId xmlns:p14="http://schemas.microsoft.com/office/powerpoint/2010/main" val="195152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kern="1200" dirty="0" smtClean="0">
                <a:solidFill>
                  <a:schemeClr val="tx1"/>
                </a:solidFill>
                <a:effectLst/>
                <a:latin typeface="+mn-lt"/>
                <a:ea typeface="+mn-ea"/>
                <a:cs typeface="+mn-cs"/>
              </a:rPr>
              <a:t>Desde o princípio, todos os idosos cadastrados no programa receberam orientação nutricional para hábitos alimentares saudáveis, esta meta foi cumprida graças ao engajamento da nutricionista que sempre participava das reuniões do grupo de idosos. Além do apoio da nutricionista, toda a equipe foi capacitada para orientar os idosos, não somente para hábitos alimentares saudáveis, mais para toda uma vida saudável. Sendo assim, a meta de 100% para este indicador foi cumprida.</a:t>
            </a:r>
            <a:endParaRPr lang="pt-BR" sz="1200" kern="1200" dirty="0" smtClean="0">
              <a:solidFill>
                <a:schemeClr val="tx1"/>
              </a:solidFill>
              <a:effectLst/>
              <a:latin typeface="+mn-lt"/>
              <a:ea typeface="+mn-ea"/>
              <a:cs typeface="+mn-cs"/>
            </a:endParaRPr>
          </a:p>
          <a:p>
            <a:r>
              <a:rPr lang="pt-BR" sz="1200" b="0" kern="1200" dirty="0" smtClean="0">
                <a:solidFill>
                  <a:schemeClr val="tx1"/>
                </a:solidFill>
                <a:effectLst/>
                <a:latin typeface="+mn-lt"/>
                <a:ea typeface="+mn-ea"/>
                <a:cs typeface="+mn-cs"/>
              </a:rPr>
              <a:t>Desde o princípio, todos os idosos cadastrados no programa receberam orientação para praticar atividades físicas, desde uma curta e simples caminhada para idosos com problemas cardíacos que não poderiam caminhar muito, até os idosos atletas que praticam surf nas praias de Natal. Esta meta foi cumprida graças ao engajamento da Equipe. Sendo assim, a meta de 100% também foi atingida neste indicador.</a:t>
            </a:r>
            <a:endParaRPr lang="pt-BR" sz="1200" kern="1200" dirty="0" smtClean="0">
              <a:solidFill>
                <a:schemeClr val="tx1"/>
              </a:solidFill>
              <a:effectLst/>
              <a:latin typeface="+mn-lt"/>
              <a:ea typeface="+mn-ea"/>
              <a:cs typeface="+mn-cs"/>
            </a:endParaRPr>
          </a:p>
          <a:p>
            <a:r>
              <a:rPr lang="pt-BR" sz="1200" b="0" kern="1200" dirty="0" smtClean="0">
                <a:solidFill>
                  <a:schemeClr val="tx1"/>
                </a:solidFill>
                <a:effectLst/>
                <a:latin typeface="+mn-lt"/>
                <a:ea typeface="+mn-ea"/>
                <a:cs typeface="+mn-cs"/>
              </a:rPr>
              <a:t>Desde o início da intervenção todos os idosos cadastrados e acompanhados foram orientados sobre higiene bucal (incluindo higiene de próteses dentárias). Esta meta foi cumprida graças ao engajamento da dentista, que sempre participava das reuniões do grupo de idosos. Além do apoio da dentista, toda a equipe foi capacitada para orientar os idosos, não somente sobre higiene bucal, mais para toda uma vida saudável. Sendo assim, a meta de 100% também foi atingida neste indicador.</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t>18</a:t>
            </a:fld>
            <a:endParaRPr lang="pt-BR"/>
          </a:p>
        </p:txBody>
      </p:sp>
    </p:spTree>
    <p:extLst>
      <p:ext uri="{BB962C8B-B14F-4D97-AF65-F5344CB8AC3E}">
        <p14:creationId xmlns:p14="http://schemas.microsoft.com/office/powerpoint/2010/main" val="403531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O curso abriu minha visão para um trabalho baseado na inclusão da própria comunidade, na pessoa do líder comunitário como agente chave na detecção de problemas que precisam ser resolvidos, os quais são om apoio para chegar até o conhecimento das fortalezas que a comunidade possui nas quais podemos nos apoiar para alcançar os resultados esperados. </a:t>
            </a:r>
          </a:p>
          <a:p>
            <a:r>
              <a:rPr lang="pt-BR" sz="1200" kern="1200" dirty="0" smtClean="0">
                <a:solidFill>
                  <a:schemeClr val="tx1"/>
                </a:solidFill>
                <a:effectLst/>
                <a:latin typeface="+mn-lt"/>
                <a:ea typeface="+mn-ea"/>
                <a:cs typeface="+mn-cs"/>
              </a:rPr>
              <a:t>Apesar de que a minha avaliação geral do curso é muito positiva, como toda obra humana é imperfeita. Por isso, gostaria de contribuir com alguns sinalizados. Acho que o curso poderia ter incluído aulas presenciais para capacitar ainda mais o médico sobre como se relacionar melhor com a sua comunidade, sobre temas atualizados de comunidade e saúde coletiva.</a:t>
            </a:r>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t>21</a:t>
            </a:fld>
            <a:endParaRPr lang="pt-BR"/>
          </a:p>
        </p:txBody>
      </p:sp>
    </p:spTree>
    <p:extLst>
      <p:ext uri="{BB962C8B-B14F-4D97-AF65-F5344CB8AC3E}">
        <p14:creationId xmlns:p14="http://schemas.microsoft.com/office/powerpoint/2010/main" val="498771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tivemos mais de 295 idosos atendidos, mas muitos destes ficaram sem o registro na ficha espelho devido a grande demanda de atendimentos, o que levou a não contabilização desses idosos na planilha de coleta de dados. Assim, não atingimos a meta de cobertura de 90%. Mas penso também que estabelecemos uma meta alta de mais, tendo em vista que antes da intervenção a cobertura era de apenas 37% e que não havia uma organização e estruturação da ação programática, o que demandaria muito de toda a equipe. </a:t>
            </a:r>
          </a:p>
          <a:p>
            <a:r>
              <a:rPr lang="pt-BR" sz="1200" kern="1200" dirty="0" smtClean="0">
                <a:solidFill>
                  <a:schemeClr val="tx1"/>
                </a:solidFill>
                <a:effectLst/>
                <a:latin typeface="+mn-lt"/>
                <a:ea typeface="+mn-ea"/>
                <a:cs typeface="+mn-cs"/>
              </a:rPr>
              <a:t>Além disso, acredito que a falta de interesse por parte dos agentes para realizar a captação dos idosos na área da equipe também contribuiu negativamente, pois se houvesse maior envolvimento, acredito que os valores seriam maiores. Mas considero que este foi um bom resultado, tendo em vista que tivemos apenas 15 semanas e muito trabalho a desenvolver para qualificar a ação programática. Graças a capacitação da equipe sobre a importância do acolhimento e da captação dos idosos na área de abrangência, conseguimos alcançar esse número expressivo de idosos cadastrados e acompanhados pela equipe.</a:t>
            </a:r>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t>8</a:t>
            </a:fld>
            <a:endParaRPr lang="pt-BR"/>
          </a:p>
        </p:txBody>
      </p:sp>
    </p:spTree>
    <p:extLst>
      <p:ext uri="{BB962C8B-B14F-4D97-AF65-F5344CB8AC3E}">
        <p14:creationId xmlns:p14="http://schemas.microsoft.com/office/powerpoint/2010/main" val="428077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Meta 2.1: </a:t>
            </a:r>
            <a:r>
              <a:rPr lang="pt-BR" sz="1200" kern="1200" dirty="0" smtClean="0">
                <a:solidFill>
                  <a:schemeClr val="tx1"/>
                </a:solidFill>
                <a:effectLst/>
                <a:latin typeface="+mn-lt"/>
                <a:ea typeface="+mn-ea"/>
                <a:cs typeface="+mn-cs"/>
              </a:rPr>
              <a:t>A intervenção conseguiu abranger 72% (295) da população idosa da área de abrangência da equipe. Sendo que destes, conseguimos aplicar a avaliação multidimensional rápida em todos os idosos cadastrados ao final do quarto mês.</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Meta 2.3: </a:t>
            </a:r>
            <a:r>
              <a:rPr lang="pt-BR" sz="1200" kern="1200" dirty="0" smtClean="0">
                <a:solidFill>
                  <a:schemeClr val="tx1"/>
                </a:solidFill>
                <a:effectLst/>
                <a:latin typeface="+mn-lt"/>
                <a:ea typeface="+mn-ea"/>
                <a:cs typeface="+mn-cs"/>
              </a:rPr>
              <a:t>O sucesso deste rastreio se deve principalmente ao técnico de enfermagem e a enfermeira, por fazerem tão bem o preparo do idoso, realizado HGT e aferindo a TA de todos os idosos que compareciam à consulta. Além disso, o uso da ficha espelho como roteiro das consultas contribuiu para que o médico pudesse está atendo aos aspectos da saúde do idoso a serem avaliados, a exemplo da HAS e DM.</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Meta 2.6. :Essa meta foi alcançada graças ao empenho do médico e enfermeira em programar as visitas dos idosos, a partir das demandas trazidas pelos ACS, priorizando os idosos acamados. Porém, esta foi uma meta difícil de se alcançar, pois, realizamos apenas 6 visitas domiciliares semanalmente, dificultando visitar somente os idosos acamados.</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Meta 2.7.: </a:t>
            </a:r>
            <a:r>
              <a:rPr lang="pt-BR" sz="1200" kern="1200" dirty="0" smtClean="0">
                <a:solidFill>
                  <a:schemeClr val="tx1"/>
                </a:solidFill>
                <a:effectLst/>
                <a:latin typeface="+mn-lt"/>
                <a:ea typeface="+mn-ea"/>
                <a:cs typeface="+mn-cs"/>
              </a:rPr>
              <a:t>Durante toda a intervenção, todos os idosos cadastrados e acompanhados tiveram a PA aferida na consulta, totalizando 100% de todos os idosos cadastrados na intervenção. </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Meta 2.9: Durante toda a intervenção todas os idosos que foram cadastrados e acompanhados receberam avaliação da necessidade de atendimento odontológico, totalizando nos quatro meses 100% nesse indicador</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t>9</a:t>
            </a:fld>
            <a:endParaRPr lang="pt-BR"/>
          </a:p>
        </p:txBody>
      </p:sp>
    </p:spTree>
    <p:extLst>
      <p:ext uri="{BB962C8B-B14F-4D97-AF65-F5344CB8AC3E}">
        <p14:creationId xmlns:p14="http://schemas.microsoft.com/office/powerpoint/2010/main" val="3758451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No primeiro mês da intervenção tivemos 197 (99%) idosos que estavam com exame clínico apropriado em dia, no segundo mês foram 255 idosos (100%), no terceiro mês 258 idosos (95%) e, ao final do quarto mês, tivemos 295 idosos (100%) com exames em dia (Figura 3). Atingimos a meta de 100% devido ao esforço do médico que fez a medida da sensibilidade e exame físico dos pés, da enfermeira e da técnica de enfermagem que antes da avaliação médica, faziam o preparo dos idosos com TA e pulsos tibial posterior e pedioso. Além disso, o uso da ficha espelho como roteiro das consultas contribuiu para que o médico pudesse estar atento aos aspectos da saúde do idoso a serem avaliados, realizando todos os exames necessários. A capacitação da equipe também contribuiu para que todos estivessem atentos aos aspectos da atenção à saúde do idoso.</a:t>
            </a:r>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t>10</a:t>
            </a:fld>
            <a:endParaRPr lang="pt-BR"/>
          </a:p>
        </p:txBody>
      </p:sp>
    </p:spTree>
    <p:extLst>
      <p:ext uri="{BB962C8B-B14F-4D97-AF65-F5344CB8AC3E}">
        <p14:creationId xmlns:p14="http://schemas.microsoft.com/office/powerpoint/2010/main" val="126769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No terceiro mês tivemos 273 idosos, destes, apenas 230 (84%) tiveram seus medicamentos prescritos com orientação de compra na farmácia popular, pois 43 idosos tiveram sua medicação comprada em outra farmácia por falta de medicamento na farmácia popular. Questionamos a farmácia popular sobre estes idosos e a farmácia respondeu que houve atraso na remessa de Captopril.</a:t>
            </a:r>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t>11</a:t>
            </a:fld>
            <a:endParaRPr lang="pt-BR"/>
          </a:p>
        </p:txBody>
      </p:sp>
    </p:spTree>
    <p:extLst>
      <p:ext uri="{BB962C8B-B14F-4D97-AF65-F5344CB8AC3E}">
        <p14:creationId xmlns:p14="http://schemas.microsoft.com/office/powerpoint/2010/main" val="394864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Levando em consideração a estimativa de 8% (30 idosos) de acamados em relação com todos os idosos da área, tivemos no primeiro mês um total de 7 idosos acamado (23%), no segundo e terceiro mês tivemos 14 idosos acamados (43%) e no quarto mês foram cadastrados 18 idosos acamadas (60%) (Figura 6). A meta não foi alcançada pela falta de rastreio por parte dos agentes comunitários que disseram não ter tempo de sondar o território completo em busca de novos idosos acamados.</a:t>
            </a:r>
          </a:p>
          <a:p>
            <a:r>
              <a:rPr lang="pt-BR" sz="1200" kern="1200" dirty="0" smtClean="0">
                <a:solidFill>
                  <a:schemeClr val="tx1"/>
                </a:solidFill>
                <a:effectLst/>
                <a:latin typeface="+mn-lt"/>
                <a:ea typeface="+mn-ea"/>
                <a:cs typeface="+mn-cs"/>
              </a:rPr>
              <a:t>Em parte, penso que eles podem ter razão, uma vez que, não poderia obriga-los a realizar tal atividade, gerando, por consequência, uma sobrecarga associada às demais ações como cadastro da população no geral e busca ativa de faltosos. Ainda, penso que na minha área de saúde não existam 30 idosos acamados e essa estimativa esteja superestimada.</a:t>
            </a:r>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t>12</a:t>
            </a:fld>
            <a:endParaRPr lang="pt-BR"/>
          </a:p>
        </p:txBody>
      </p:sp>
    </p:spTree>
    <p:extLst>
      <p:ext uri="{BB962C8B-B14F-4D97-AF65-F5344CB8AC3E}">
        <p14:creationId xmlns:p14="http://schemas.microsoft.com/office/powerpoint/2010/main" val="132742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No primeiro mês de intervenção, tivemos um total de 184 idosos com pressão sustentada maior que 135/80mmHg ou com diagnóstico de hipertensão arterial sistêmica, destes, 34 (19%) foram rastreados para diabetes. No segundo mês, foram 210 os idosos com alteração na PA, deste, 60 foram rastreados para diabetes (29%). No terceiro mês, foram 228 os idosos com alteração na pressão, deste, 93 foram rastreados para diabetes (41%). No quarto e último mês, tivemos 238 idosos com a PA alterada, destes 87 foram rastreados para diabetes (37%) (Figura 7). </a:t>
            </a:r>
          </a:p>
          <a:p>
            <a:r>
              <a:rPr lang="pt-BR" sz="1200" kern="1200" dirty="0" smtClean="0">
                <a:solidFill>
                  <a:schemeClr val="tx1"/>
                </a:solidFill>
                <a:effectLst/>
                <a:latin typeface="+mn-lt"/>
                <a:ea typeface="+mn-ea"/>
                <a:cs typeface="+mn-cs"/>
              </a:rPr>
              <a:t>Vemos claramente a meta não foi atingida. No inicio da intervenção, fiquei em dúvida em como ia avaliar esta meta, pois a quantidade de fitas para realizar HGT sempre é insuficiente e nem sempre que solicito a glicemia de jejum o idoso retorna com o resultado. Então levei em consideração o que eu tinha em mãos que era o HGT. Atribuo o fracasso deste indicador e o não alcance da meta à falta de fita para realização da glicemia capilar e a dificuldade com a realização do exame laboratorial pelos idosos. Mas fico feliz que ao menos houve um esforço de toda a equipe em buscar atingir esta meta, realizando o HGT em todos os idosos solicitados quando as fitas estavam disponíveis.</a:t>
            </a:r>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t>13</a:t>
            </a:fld>
            <a:endParaRPr lang="pt-BR"/>
          </a:p>
        </p:txBody>
      </p:sp>
    </p:spTree>
    <p:extLst>
      <p:ext uri="{BB962C8B-B14F-4D97-AF65-F5344CB8AC3E}">
        <p14:creationId xmlns:p14="http://schemas.microsoft.com/office/powerpoint/2010/main" val="230585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No terceiro mês, a meta não foi alcançada, pois a dentista teve um pequeno problema de saúde e ficou afastada de suas funções, sendo assim, apenas 226 idosos realizaram a primeira consulta odontológica de um total de 273 (82%). </a:t>
            </a:r>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t>14</a:t>
            </a:fld>
            <a:endParaRPr lang="pt-BR"/>
          </a:p>
        </p:txBody>
      </p:sp>
    </p:spTree>
    <p:extLst>
      <p:ext uri="{BB962C8B-B14F-4D97-AF65-F5344CB8AC3E}">
        <p14:creationId xmlns:p14="http://schemas.microsoft.com/office/powerpoint/2010/main" val="33105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Meta 4.1.: Durante toda a intervenção, todos os idosos cadastrados no programa foram mantidos com a ficha espelho em dia. Para mim e minha equipe este era um requisito fundamental para ter controle sobre os idosos cadastrados na intervenção. Os idosos que não tiveram esse registro adequado sequer foram incluídos na intervenção. Este resultado foi possível também graças ao apoio da gestão em disponibilizar as ficha espelho para o registro dos idosos.</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Meta 4.2. Todos os idosos, assim que cadastrados na intervenção, recebiam a caderneta de saúde da pessoa idosa, totalizando assim 100% de idosos cadastrados no programa com a caderneta. Este resultado foi possível graças ao apoio da gestão em disponibilizar as cadernetas, bem como ao empenho da equipe em realizar a distribuição e preenchimento da caderneta do idoso.</a:t>
            </a:r>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t>16</a:t>
            </a:fld>
            <a:endParaRPr lang="pt-BR"/>
          </a:p>
        </p:txBody>
      </p:sp>
    </p:spTree>
    <p:extLst>
      <p:ext uri="{BB962C8B-B14F-4D97-AF65-F5344CB8AC3E}">
        <p14:creationId xmlns:p14="http://schemas.microsoft.com/office/powerpoint/2010/main" val="230012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a:defRPr/>
            </a:pPr>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520B92FD-A755-4450-B422-F70FE7928CF8}" type="slidenum">
              <a:rPr lang="pt-BR" smtClean="0"/>
              <a:pPr>
                <a:defRPr/>
              </a:pPr>
              <a:t>‹nº›</a:t>
            </a:fld>
            <a:endParaRPr lang="pt-BR"/>
          </a:p>
        </p:txBody>
      </p:sp>
    </p:spTree>
    <p:extLst>
      <p:ext uri="{BB962C8B-B14F-4D97-AF65-F5344CB8AC3E}">
        <p14:creationId xmlns:p14="http://schemas.microsoft.com/office/powerpoint/2010/main" val="353733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407917AD-F926-4A02-A17F-D3817455C397}" type="slidenum">
              <a:rPr lang="pt-BR" smtClean="0"/>
              <a:pPr>
                <a:defRPr/>
              </a:pPr>
              <a:t>‹nº›</a:t>
            </a:fld>
            <a:endParaRPr lang="pt-BR"/>
          </a:p>
        </p:txBody>
      </p:sp>
    </p:spTree>
    <p:extLst>
      <p:ext uri="{BB962C8B-B14F-4D97-AF65-F5344CB8AC3E}">
        <p14:creationId xmlns:p14="http://schemas.microsoft.com/office/powerpoint/2010/main" val="2831930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C84C9592-9AAD-4B26-9297-DCAE44208575}" type="slidenum">
              <a:rPr lang="pt-BR" smtClean="0"/>
              <a:pPr>
                <a:defRPr/>
              </a:pPr>
              <a:t>‹nº›</a:t>
            </a:fld>
            <a:endParaRPr lang="pt-BR"/>
          </a:p>
        </p:txBody>
      </p:sp>
    </p:spTree>
    <p:extLst>
      <p:ext uri="{BB962C8B-B14F-4D97-AF65-F5344CB8AC3E}">
        <p14:creationId xmlns:p14="http://schemas.microsoft.com/office/powerpoint/2010/main" val="119353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08155E6E-DF50-4478-8304-32A9F1A13FB2}" type="slidenum">
              <a:rPr lang="pt-BR" smtClean="0"/>
              <a:pPr>
                <a:defRPr/>
              </a:pPr>
              <a:t>‹nº›</a:t>
            </a:fld>
            <a:endParaRPr lang="pt-BR"/>
          </a:p>
        </p:txBody>
      </p:sp>
    </p:spTree>
    <p:extLst>
      <p:ext uri="{BB962C8B-B14F-4D97-AF65-F5344CB8AC3E}">
        <p14:creationId xmlns:p14="http://schemas.microsoft.com/office/powerpoint/2010/main" val="375534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pPr>
              <a:defRPr/>
            </a:pPr>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ED9AEFAF-A6BD-404A-B8AF-CC3B224E9195}" type="slidenum">
              <a:rPr lang="pt-BR" smtClean="0"/>
              <a:pPr>
                <a:defRPr/>
              </a:pPr>
              <a:t>‹nº›</a:t>
            </a:fld>
            <a:endParaRPr lang="pt-BR"/>
          </a:p>
        </p:txBody>
      </p:sp>
    </p:spTree>
    <p:extLst>
      <p:ext uri="{BB962C8B-B14F-4D97-AF65-F5344CB8AC3E}">
        <p14:creationId xmlns:p14="http://schemas.microsoft.com/office/powerpoint/2010/main" val="54729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a:defRPr/>
            </a:pPr>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6A2D4C7E-D590-470B-88A0-A794075A175E}" type="slidenum">
              <a:rPr lang="pt-BR" smtClean="0"/>
              <a:pPr>
                <a:defRPr/>
              </a:pPr>
              <a:t>‹nº›</a:t>
            </a:fld>
            <a:endParaRPr lang="pt-BR"/>
          </a:p>
        </p:txBody>
      </p:sp>
    </p:spTree>
    <p:extLst>
      <p:ext uri="{BB962C8B-B14F-4D97-AF65-F5344CB8AC3E}">
        <p14:creationId xmlns:p14="http://schemas.microsoft.com/office/powerpoint/2010/main" val="404685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a:defRPr/>
            </a:pPr>
            <a:endParaRPr lang="pt-BR"/>
          </a:p>
        </p:txBody>
      </p:sp>
      <p:sp>
        <p:nvSpPr>
          <p:cNvPr id="8" name="Espaço Reservado para Rodapé 7"/>
          <p:cNvSpPr>
            <a:spLocks noGrp="1"/>
          </p:cNvSpPr>
          <p:nvPr>
            <p:ph type="ftr" sz="quarter" idx="11"/>
          </p:nvPr>
        </p:nvSpPr>
        <p:spPr/>
        <p:txBody>
          <a:bodyPr/>
          <a:lstStyle/>
          <a:p>
            <a:pPr>
              <a:defRPr/>
            </a:pPr>
            <a:endParaRPr lang="pt-BR"/>
          </a:p>
        </p:txBody>
      </p:sp>
      <p:sp>
        <p:nvSpPr>
          <p:cNvPr id="9" name="Espaço Reservado para Número de Slide 8"/>
          <p:cNvSpPr>
            <a:spLocks noGrp="1"/>
          </p:cNvSpPr>
          <p:nvPr>
            <p:ph type="sldNum" sz="quarter" idx="12"/>
          </p:nvPr>
        </p:nvSpPr>
        <p:spPr/>
        <p:txBody>
          <a:bodyPr/>
          <a:lstStyle/>
          <a:p>
            <a:pPr>
              <a:defRPr/>
            </a:pPr>
            <a:fld id="{26C56694-EF79-4150-8116-47374930851A}" type="slidenum">
              <a:rPr lang="pt-BR" smtClean="0"/>
              <a:pPr>
                <a:defRPr/>
              </a:pPr>
              <a:t>‹nº›</a:t>
            </a:fld>
            <a:endParaRPr lang="pt-BR"/>
          </a:p>
        </p:txBody>
      </p:sp>
    </p:spTree>
    <p:extLst>
      <p:ext uri="{BB962C8B-B14F-4D97-AF65-F5344CB8AC3E}">
        <p14:creationId xmlns:p14="http://schemas.microsoft.com/office/powerpoint/2010/main" val="12935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a:defRPr/>
            </a:pPr>
            <a:endParaRPr lang="pt-BR"/>
          </a:p>
        </p:txBody>
      </p:sp>
      <p:sp>
        <p:nvSpPr>
          <p:cNvPr id="4" name="Espaço Reservado para Rodapé 3"/>
          <p:cNvSpPr>
            <a:spLocks noGrp="1"/>
          </p:cNvSpPr>
          <p:nvPr>
            <p:ph type="ftr" sz="quarter" idx="11"/>
          </p:nvPr>
        </p:nvSpPr>
        <p:spPr/>
        <p:txBody>
          <a:bodyPr/>
          <a:lstStyle/>
          <a:p>
            <a:pPr>
              <a:defRPr/>
            </a:pPr>
            <a:endParaRPr lang="pt-BR"/>
          </a:p>
        </p:txBody>
      </p:sp>
      <p:sp>
        <p:nvSpPr>
          <p:cNvPr id="5" name="Espaço Reservado para Número de Slide 4"/>
          <p:cNvSpPr>
            <a:spLocks noGrp="1"/>
          </p:cNvSpPr>
          <p:nvPr>
            <p:ph type="sldNum" sz="quarter" idx="12"/>
          </p:nvPr>
        </p:nvSpPr>
        <p:spPr/>
        <p:txBody>
          <a:bodyPr/>
          <a:lstStyle/>
          <a:p>
            <a:pPr>
              <a:defRPr/>
            </a:pPr>
            <a:fld id="{5FED795A-DA2B-4FA1-9F85-BC1D531D84D6}" type="slidenum">
              <a:rPr lang="pt-BR" smtClean="0"/>
              <a:pPr>
                <a:defRPr/>
              </a:pPr>
              <a:t>‹nº›</a:t>
            </a:fld>
            <a:endParaRPr lang="pt-BR"/>
          </a:p>
        </p:txBody>
      </p:sp>
    </p:spTree>
    <p:extLst>
      <p:ext uri="{BB962C8B-B14F-4D97-AF65-F5344CB8AC3E}">
        <p14:creationId xmlns:p14="http://schemas.microsoft.com/office/powerpoint/2010/main" val="56572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endParaRPr lang="pt-BR"/>
          </a:p>
        </p:txBody>
      </p:sp>
      <p:sp>
        <p:nvSpPr>
          <p:cNvPr id="3" name="Espaço Reservado para Rodapé 2"/>
          <p:cNvSpPr>
            <a:spLocks noGrp="1"/>
          </p:cNvSpPr>
          <p:nvPr>
            <p:ph type="ftr" sz="quarter" idx="11"/>
          </p:nvPr>
        </p:nvSpPr>
        <p:spPr/>
        <p:txBody>
          <a:bodyPr/>
          <a:lstStyle/>
          <a:p>
            <a:pPr>
              <a:defRPr/>
            </a:pPr>
            <a:endParaRPr lang="pt-BR"/>
          </a:p>
        </p:txBody>
      </p:sp>
      <p:sp>
        <p:nvSpPr>
          <p:cNvPr id="4" name="Espaço Reservado para Número de Slide 3"/>
          <p:cNvSpPr>
            <a:spLocks noGrp="1"/>
          </p:cNvSpPr>
          <p:nvPr>
            <p:ph type="sldNum" sz="quarter" idx="12"/>
          </p:nvPr>
        </p:nvSpPr>
        <p:spPr/>
        <p:txBody>
          <a:bodyPr/>
          <a:lstStyle/>
          <a:p>
            <a:pPr>
              <a:defRPr/>
            </a:pPr>
            <a:fld id="{BF8F7CF8-CC4C-4862-B12C-2083793BB922}" type="slidenum">
              <a:rPr lang="pt-BR" smtClean="0"/>
              <a:pPr>
                <a:defRPr/>
              </a:pPr>
              <a:t>‹nº›</a:t>
            </a:fld>
            <a:endParaRPr lang="pt-BR"/>
          </a:p>
        </p:txBody>
      </p:sp>
    </p:spTree>
    <p:extLst>
      <p:ext uri="{BB962C8B-B14F-4D97-AF65-F5344CB8AC3E}">
        <p14:creationId xmlns:p14="http://schemas.microsoft.com/office/powerpoint/2010/main" val="223197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a:defRPr/>
            </a:pPr>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C253854D-1DDB-4D6A-AF4D-48EC7DBD1EC1}" type="slidenum">
              <a:rPr lang="pt-BR" smtClean="0"/>
              <a:pPr>
                <a:defRPr/>
              </a:pPr>
              <a:t>‹nº›</a:t>
            </a:fld>
            <a:endParaRPr lang="pt-BR"/>
          </a:p>
        </p:txBody>
      </p:sp>
    </p:spTree>
    <p:extLst>
      <p:ext uri="{BB962C8B-B14F-4D97-AF65-F5344CB8AC3E}">
        <p14:creationId xmlns:p14="http://schemas.microsoft.com/office/powerpoint/2010/main" val="135746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a:defRPr/>
            </a:pPr>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253B33EB-ED29-444A-828E-4E8931BD0795}" type="slidenum">
              <a:rPr lang="pt-BR" smtClean="0"/>
              <a:pPr>
                <a:defRPr/>
              </a:pPr>
              <a:t>‹nº›</a:t>
            </a:fld>
            <a:endParaRPr lang="pt-BR"/>
          </a:p>
        </p:txBody>
      </p:sp>
    </p:spTree>
    <p:extLst>
      <p:ext uri="{BB962C8B-B14F-4D97-AF65-F5344CB8AC3E}">
        <p14:creationId xmlns:p14="http://schemas.microsoft.com/office/powerpoint/2010/main" val="289968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B20EA1C-696A-4BF4-BCB6-FC01F03945B0}" type="slidenum">
              <a:rPr lang="pt-BR" smtClean="0"/>
              <a:pPr>
                <a:defRPr/>
              </a:pPr>
              <a:t>‹nº›</a:t>
            </a:fld>
            <a:endParaRPr lang="pt-BR"/>
          </a:p>
        </p:txBody>
      </p:sp>
    </p:spTree>
    <p:extLst>
      <p:ext uri="{BB962C8B-B14F-4D97-AF65-F5344CB8AC3E}">
        <p14:creationId xmlns:p14="http://schemas.microsoft.com/office/powerpoint/2010/main" val="2241653263"/>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7787"/>
            <a:ext cx="9104282" cy="1584176"/>
          </a:xfrm>
          <a:prstGeom prst="rect">
            <a:avLst/>
          </a:prstGeom>
          <a:solidFill>
            <a:schemeClr val="accent1">
              <a:lumMod val="40000"/>
              <a:lumOff val="60000"/>
            </a:schemeClr>
          </a:solidFill>
        </p:spPr>
        <p:txBody>
          <a:bodyPr wrap="square" rtlCol="0">
            <a:spAutoFit/>
          </a:bodyPr>
          <a:lstStyle/>
          <a:p>
            <a:endParaRPr lang="pt-BR" dirty="0"/>
          </a:p>
        </p:txBody>
      </p:sp>
      <p:pic>
        <p:nvPicPr>
          <p:cNvPr id="27649" name="Picture 12"/>
          <p:cNvPicPr>
            <a:picLocks noChangeAspect="1" noChangeArrowheads="1"/>
          </p:cNvPicPr>
          <p:nvPr/>
        </p:nvPicPr>
        <p:blipFill rotWithShape="1">
          <a:blip r:embed="rId2"/>
          <a:srcRect l="6361" t="17719" r="52043" b="63577"/>
          <a:stretch/>
        </p:blipFill>
        <p:spPr bwMode="auto">
          <a:xfrm>
            <a:off x="50880" y="27787"/>
            <a:ext cx="6136180" cy="1550988"/>
          </a:xfrm>
          <a:prstGeom prst="rect">
            <a:avLst/>
          </a:prstGeom>
          <a:solidFill>
            <a:schemeClr val="accent1">
              <a:lumMod val="40000"/>
              <a:lumOff val="60000"/>
            </a:schemeClr>
          </a:solidFill>
          <a:ln w="9525" algn="ctr">
            <a:noFill/>
            <a:miter lim="800000"/>
            <a:headEnd/>
            <a:tailEnd/>
          </a:ln>
        </p:spPr>
      </p:pic>
      <p:sp>
        <p:nvSpPr>
          <p:cNvPr id="27650" name="Rectangle 2"/>
          <p:cNvSpPr>
            <a:spLocks noGrp="1" noChangeArrowheads="1"/>
          </p:cNvSpPr>
          <p:nvPr>
            <p:ph type="ctrTitle"/>
          </p:nvPr>
        </p:nvSpPr>
        <p:spPr>
          <a:xfrm>
            <a:off x="93671" y="2708920"/>
            <a:ext cx="8982399" cy="1727200"/>
          </a:xfrm>
        </p:spPr>
        <p:txBody>
          <a:bodyPr>
            <a:normAutofit/>
          </a:bodyPr>
          <a:lstStyle/>
          <a:p>
            <a:r>
              <a:rPr lang="pt-BR" sz="2800" b="1" dirty="0"/>
              <a:t>Melhoria da Atenção à Saúde da Pessoa Idosa na USF Cidade Nova, no município de Natal-RN</a:t>
            </a:r>
          </a:p>
        </p:txBody>
      </p:sp>
      <p:sp>
        <p:nvSpPr>
          <p:cNvPr id="7" name="CaixaDeTexto 6"/>
          <p:cNvSpPr txBox="1"/>
          <p:nvPr/>
        </p:nvSpPr>
        <p:spPr>
          <a:xfrm>
            <a:off x="25743" y="5029263"/>
            <a:ext cx="9118257" cy="1569660"/>
          </a:xfrm>
          <a:prstGeom prst="rect">
            <a:avLst/>
          </a:prstGeom>
          <a:noFill/>
        </p:spPr>
        <p:txBody>
          <a:bodyPr wrap="square">
            <a:spAutoFit/>
          </a:bodyPr>
          <a:lstStyle/>
          <a:p>
            <a:pPr algn="ctr">
              <a:defRPr/>
            </a:pPr>
            <a:r>
              <a:rPr lang="pt-BR" sz="2400" dirty="0" smtClean="0">
                <a:latin typeface="+mn-lt"/>
              </a:rPr>
              <a:t>Renato Penhafiel</a:t>
            </a:r>
            <a:endParaRPr lang="pt-BR" sz="2400" dirty="0">
              <a:latin typeface="+mn-lt"/>
            </a:endParaRPr>
          </a:p>
          <a:p>
            <a:pPr algn="ctr">
              <a:defRPr/>
            </a:pPr>
            <a:endParaRPr lang="pt-BR" dirty="0">
              <a:latin typeface="+mn-lt"/>
            </a:endParaRPr>
          </a:p>
          <a:p>
            <a:pPr algn="ctr">
              <a:defRPr/>
            </a:pPr>
            <a:r>
              <a:rPr lang="pt-BR" dirty="0" smtClean="0">
                <a:latin typeface="+mn-lt"/>
              </a:rPr>
              <a:t>Orientadora: </a:t>
            </a:r>
            <a:r>
              <a:rPr lang="pt-BR" dirty="0"/>
              <a:t>Sabiny Pedreira </a:t>
            </a:r>
            <a:r>
              <a:rPr lang="pt-BR" dirty="0" smtClean="0"/>
              <a:t>Ribeiro</a:t>
            </a:r>
            <a:endParaRPr lang="pt-BR" dirty="0" smtClean="0">
              <a:latin typeface="+mn-lt"/>
            </a:endParaRPr>
          </a:p>
          <a:p>
            <a:pPr algn="ctr">
              <a:defRPr/>
            </a:pPr>
            <a:endParaRPr lang="pt-BR" i="1" dirty="0">
              <a:latin typeface="+mn-lt"/>
            </a:endParaRPr>
          </a:p>
          <a:p>
            <a:pPr algn="ctr">
              <a:defRPr/>
            </a:pPr>
            <a:r>
              <a:rPr lang="pt-BR" i="1" dirty="0" smtClean="0">
                <a:latin typeface="+mn-lt"/>
              </a:rPr>
              <a:t>Natal</a:t>
            </a:r>
            <a:r>
              <a:rPr lang="pt-BR" i="1" dirty="0" smtClean="0">
                <a:latin typeface="+mn-lt"/>
              </a:rPr>
              <a:t>, 2015</a:t>
            </a:r>
            <a:endParaRPr lang="pt-BR" i="1" dirty="0">
              <a:latin typeface="+mn-lt"/>
            </a:endParaRPr>
          </a:p>
        </p:txBody>
      </p:sp>
      <p:pic>
        <p:nvPicPr>
          <p:cNvPr id="27652" name="il_fi" descr="http://3.bp.blogspot.com/_TMzEax0xNOA/TOpL8Tn1RfI/AAAAAAAAAEw/3d30uvcmv3I/S220/logo_UFPEL.gif"/>
          <p:cNvPicPr>
            <a:picLocks noChangeAspect="1" noChangeArrowheads="1"/>
          </p:cNvPicPr>
          <p:nvPr/>
        </p:nvPicPr>
        <p:blipFill>
          <a:blip r:embed="rId3"/>
          <a:srcRect/>
          <a:stretch>
            <a:fillRect/>
          </a:stretch>
        </p:blipFill>
        <p:spPr bwMode="auto">
          <a:xfrm>
            <a:off x="6202319" y="312154"/>
            <a:ext cx="1223962" cy="1081088"/>
          </a:xfrm>
          <a:prstGeom prst="rect">
            <a:avLst/>
          </a:prstGeom>
          <a:noFill/>
          <a:ln w="9525">
            <a:noFill/>
            <a:miter lim="800000"/>
            <a:headEnd/>
            <a:tailEnd/>
          </a:ln>
        </p:spPr>
      </p:pic>
      <p:pic>
        <p:nvPicPr>
          <p:cNvPr id="27653" name="Picture 14" descr="http://www.unasus.ufma.br/unasus_data/site/images/noticias/1356913b26unasus.jpg"/>
          <p:cNvPicPr>
            <a:picLocks noChangeAspect="1" noChangeArrowheads="1"/>
          </p:cNvPicPr>
          <p:nvPr/>
        </p:nvPicPr>
        <p:blipFill>
          <a:blip r:embed="rId4"/>
          <a:srcRect/>
          <a:stretch>
            <a:fillRect/>
          </a:stretch>
        </p:blipFill>
        <p:spPr bwMode="auto">
          <a:xfrm>
            <a:off x="7484527" y="336447"/>
            <a:ext cx="1548752" cy="1032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210575"/>
            <a:ext cx="8640960" cy="4525963"/>
          </a:xfrm>
        </p:spPr>
        <p:txBody>
          <a:bodyPr>
            <a:normAutofit/>
          </a:bodyPr>
          <a:lstStyle/>
          <a:p>
            <a:pPr algn="ctr"/>
            <a:r>
              <a:rPr lang="pt-BR" sz="2800" b="1" dirty="0"/>
              <a:t>Objetivo 2. Melhorar a qualidade da atenção ao idoso na Unidade de Saúde</a:t>
            </a:r>
          </a:p>
          <a:p>
            <a:r>
              <a:rPr lang="pt-BR" sz="2800" dirty="0" smtClean="0"/>
              <a:t>Meta </a:t>
            </a:r>
            <a:r>
              <a:rPr lang="pt-BR" sz="2800" dirty="0"/>
              <a:t>2.2: Realizar exame clínico apropriado em 100% das consultas.</a:t>
            </a:r>
          </a:p>
        </p:txBody>
      </p:sp>
      <p:sp>
        <p:nvSpPr>
          <p:cNvPr id="11" name="CaixaDeTexto 10"/>
          <p:cNvSpPr txBox="1"/>
          <p:nvPr/>
        </p:nvSpPr>
        <p:spPr>
          <a:xfrm>
            <a:off x="6425952" y="2124848"/>
            <a:ext cx="2520280" cy="2246769"/>
          </a:xfrm>
          <a:prstGeom prst="rect">
            <a:avLst/>
          </a:prstGeom>
          <a:noFill/>
        </p:spPr>
        <p:txBody>
          <a:bodyPr wrap="square" rtlCol="0">
            <a:spAutoFit/>
          </a:bodyPr>
          <a:lstStyle/>
          <a:p>
            <a:pPr algn="just"/>
            <a:endParaRPr lang="pt-BR" sz="2000" dirty="0">
              <a:latin typeface="+mn-lt"/>
            </a:endParaRPr>
          </a:p>
          <a:p>
            <a:pPr algn="just"/>
            <a:r>
              <a:rPr lang="pt-BR" sz="2000" dirty="0" smtClean="0">
                <a:latin typeface="+mn-lt"/>
              </a:rPr>
              <a:t>Mês 1: </a:t>
            </a:r>
            <a:r>
              <a:rPr lang="pt-BR" sz="2000" dirty="0" smtClean="0">
                <a:latin typeface="+mn-lt"/>
              </a:rPr>
              <a:t>197</a:t>
            </a:r>
            <a:endParaRPr lang="pt-BR" sz="2000" dirty="0" smtClean="0">
              <a:latin typeface="+mn-lt"/>
            </a:endParaRPr>
          </a:p>
          <a:p>
            <a:pPr algn="just"/>
            <a:r>
              <a:rPr lang="pt-BR" sz="2000" dirty="0" smtClean="0">
                <a:latin typeface="+mn-lt"/>
              </a:rPr>
              <a:t>Mês 2: </a:t>
            </a:r>
            <a:r>
              <a:rPr lang="pt-BR" sz="2000" dirty="0" smtClean="0">
                <a:latin typeface="+mn-lt"/>
              </a:rPr>
              <a:t>255</a:t>
            </a:r>
            <a:endParaRPr lang="pt-BR" sz="2000" dirty="0" smtClean="0">
              <a:latin typeface="+mn-lt"/>
            </a:endParaRPr>
          </a:p>
          <a:p>
            <a:pPr algn="just"/>
            <a:r>
              <a:rPr lang="pt-BR" sz="2000" dirty="0" smtClean="0">
                <a:latin typeface="+mn-lt"/>
              </a:rPr>
              <a:t>Mês 3: </a:t>
            </a:r>
            <a:r>
              <a:rPr lang="pt-BR" sz="2000" dirty="0" smtClean="0">
                <a:latin typeface="+mn-lt"/>
              </a:rPr>
              <a:t>258</a:t>
            </a:r>
            <a:endParaRPr lang="pt-BR" sz="2000" dirty="0" smtClean="0">
              <a:latin typeface="+mn-lt"/>
            </a:endParaRPr>
          </a:p>
          <a:p>
            <a:pPr algn="just"/>
            <a:r>
              <a:rPr lang="pt-BR" sz="2000" dirty="0" smtClean="0">
                <a:latin typeface="+mn-lt"/>
              </a:rPr>
              <a:t>Mês 4: </a:t>
            </a:r>
            <a:r>
              <a:rPr lang="pt-BR" sz="2000" dirty="0" smtClean="0">
                <a:latin typeface="+mn-lt"/>
              </a:rPr>
              <a:t>295</a:t>
            </a:r>
            <a:endParaRPr lang="pt-BR" sz="2000" dirty="0" smtClean="0">
              <a:latin typeface="+mn-lt"/>
            </a:endParaRPr>
          </a:p>
          <a:p>
            <a:pPr algn="just"/>
            <a:endParaRPr lang="pt-BR" sz="2000" dirty="0" smtClean="0">
              <a:solidFill>
                <a:srgbClr val="002060"/>
              </a:solidFill>
              <a:latin typeface="+mn-lt"/>
            </a:endParaRPr>
          </a:p>
          <a:p>
            <a:pPr algn="just"/>
            <a:endParaRPr lang="pt-BR" sz="2000" dirty="0">
              <a:solidFill>
                <a:srgbClr val="002060"/>
              </a:solidFill>
              <a:latin typeface="+mn-lt"/>
            </a:endParaRPr>
          </a:p>
        </p:txBody>
      </p:sp>
      <p:graphicFrame>
        <p:nvGraphicFramePr>
          <p:cNvPr id="12" name="Gráfico 11"/>
          <p:cNvGraphicFramePr>
            <a:graphicFrameLocks/>
          </p:cNvGraphicFramePr>
          <p:nvPr>
            <p:extLst>
              <p:ext uri="{D42A27DB-BD31-4B8C-83A1-F6EECF244321}">
                <p14:modId xmlns:p14="http://schemas.microsoft.com/office/powerpoint/2010/main" val="3881437128"/>
              </p:ext>
            </p:extLst>
          </p:nvPr>
        </p:nvGraphicFramePr>
        <p:xfrm>
          <a:off x="539552" y="2247542"/>
          <a:ext cx="5760640" cy="42778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3951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47990"/>
            <a:ext cx="8640960" cy="4525963"/>
          </a:xfrm>
        </p:spPr>
        <p:txBody>
          <a:bodyPr>
            <a:normAutofit/>
          </a:bodyPr>
          <a:lstStyle/>
          <a:p>
            <a:pPr algn="ctr"/>
            <a:r>
              <a:rPr lang="pt-BR" sz="2800" b="1" dirty="0"/>
              <a:t>Objetivo 2. Melhorar a qualidade da atenção ao idoso na Unidade de Saúde</a:t>
            </a:r>
          </a:p>
          <a:p>
            <a:pPr marL="0" indent="0" algn="just">
              <a:buNone/>
            </a:pPr>
            <a:r>
              <a:rPr lang="pt-BR" sz="2800" dirty="0"/>
              <a:t> </a:t>
            </a:r>
            <a:r>
              <a:rPr lang="pt-BR" sz="2800" dirty="0" smtClean="0"/>
              <a:t>* </a:t>
            </a:r>
            <a:r>
              <a:rPr lang="pt-BR" sz="2800" dirty="0"/>
              <a:t>Meta 2.4: Priorizar a prescrição de medicamentos da Farmácia Popular a 100% dos idosos.</a:t>
            </a:r>
          </a:p>
          <a:p>
            <a:pPr marL="0" indent="0" algn="just">
              <a:buNone/>
            </a:pPr>
            <a:endParaRPr lang="pt-BR" sz="2800" dirty="0">
              <a:solidFill>
                <a:srgbClr val="002060"/>
              </a:solidFill>
            </a:endParaRPr>
          </a:p>
        </p:txBody>
      </p:sp>
      <p:graphicFrame>
        <p:nvGraphicFramePr>
          <p:cNvPr id="10" name="Gráfico 9"/>
          <p:cNvGraphicFramePr>
            <a:graphicFrameLocks/>
          </p:cNvGraphicFramePr>
          <p:nvPr>
            <p:extLst>
              <p:ext uri="{D42A27DB-BD31-4B8C-83A1-F6EECF244321}">
                <p14:modId xmlns:p14="http://schemas.microsoft.com/office/powerpoint/2010/main" val="1161160097"/>
              </p:ext>
            </p:extLst>
          </p:nvPr>
        </p:nvGraphicFramePr>
        <p:xfrm>
          <a:off x="333908" y="2750555"/>
          <a:ext cx="6110300" cy="3846797"/>
        </p:xfrm>
        <a:graphic>
          <a:graphicData uri="http://schemas.openxmlformats.org/drawingml/2006/chart">
            <c:chart xmlns:c="http://schemas.openxmlformats.org/drawingml/2006/chart" xmlns:r="http://schemas.openxmlformats.org/officeDocument/2006/relationships" r:id="rId3"/>
          </a:graphicData>
        </a:graphic>
      </p:graphicFrame>
      <p:sp>
        <p:nvSpPr>
          <p:cNvPr id="14" name="CaixaDeTexto 13"/>
          <p:cNvSpPr txBox="1"/>
          <p:nvPr/>
        </p:nvSpPr>
        <p:spPr>
          <a:xfrm>
            <a:off x="6598604" y="2766768"/>
            <a:ext cx="2520280" cy="2246769"/>
          </a:xfrm>
          <a:prstGeom prst="rect">
            <a:avLst/>
          </a:prstGeom>
          <a:noFill/>
        </p:spPr>
        <p:txBody>
          <a:bodyPr wrap="square" rtlCol="0">
            <a:spAutoFit/>
          </a:bodyPr>
          <a:lstStyle/>
          <a:p>
            <a:pPr algn="just"/>
            <a:endParaRPr lang="pt-BR" sz="2000" dirty="0">
              <a:latin typeface="+mn-lt"/>
            </a:endParaRPr>
          </a:p>
          <a:p>
            <a:pPr algn="just"/>
            <a:r>
              <a:rPr lang="pt-BR" sz="2000" dirty="0" smtClean="0">
                <a:latin typeface="+mn-lt"/>
              </a:rPr>
              <a:t>Mês 1: </a:t>
            </a:r>
            <a:r>
              <a:rPr lang="pt-BR" sz="2000" dirty="0" smtClean="0">
                <a:latin typeface="+mn-lt"/>
              </a:rPr>
              <a:t>198</a:t>
            </a:r>
            <a:endParaRPr lang="pt-BR" sz="2000" dirty="0" smtClean="0">
              <a:latin typeface="+mn-lt"/>
            </a:endParaRPr>
          </a:p>
          <a:p>
            <a:pPr algn="just"/>
            <a:r>
              <a:rPr lang="pt-BR" sz="2000" dirty="0" smtClean="0">
                <a:latin typeface="+mn-lt"/>
              </a:rPr>
              <a:t>Mês 2: </a:t>
            </a:r>
            <a:r>
              <a:rPr lang="pt-BR" sz="2000" dirty="0" smtClean="0">
                <a:latin typeface="+mn-lt"/>
              </a:rPr>
              <a:t>255</a:t>
            </a:r>
            <a:endParaRPr lang="pt-BR" sz="2000" dirty="0" smtClean="0">
              <a:latin typeface="+mn-lt"/>
            </a:endParaRPr>
          </a:p>
          <a:p>
            <a:pPr algn="just"/>
            <a:r>
              <a:rPr lang="pt-BR" sz="2000" dirty="0" smtClean="0">
                <a:latin typeface="+mn-lt"/>
              </a:rPr>
              <a:t>Mês 3: </a:t>
            </a:r>
            <a:r>
              <a:rPr lang="pt-BR" sz="2000" dirty="0" smtClean="0">
                <a:latin typeface="+mn-lt"/>
              </a:rPr>
              <a:t>230</a:t>
            </a:r>
            <a:endParaRPr lang="pt-BR" sz="2000" dirty="0" smtClean="0">
              <a:latin typeface="+mn-lt"/>
            </a:endParaRPr>
          </a:p>
          <a:p>
            <a:pPr algn="just"/>
            <a:r>
              <a:rPr lang="pt-BR" sz="2000" dirty="0" smtClean="0">
                <a:latin typeface="+mn-lt"/>
              </a:rPr>
              <a:t>Mês 4: </a:t>
            </a:r>
            <a:r>
              <a:rPr lang="pt-BR" sz="2000" dirty="0" smtClean="0">
                <a:latin typeface="+mn-lt"/>
              </a:rPr>
              <a:t>295</a:t>
            </a:r>
            <a:endParaRPr lang="pt-BR" sz="2000" dirty="0" smtClean="0">
              <a:latin typeface="+mn-lt"/>
            </a:endParaRPr>
          </a:p>
          <a:p>
            <a:pPr algn="just"/>
            <a:endParaRPr lang="pt-BR" sz="2000" dirty="0" smtClean="0">
              <a:solidFill>
                <a:srgbClr val="002060"/>
              </a:solidFill>
              <a:latin typeface="+mn-lt"/>
            </a:endParaRPr>
          </a:p>
          <a:p>
            <a:pPr algn="just"/>
            <a:endParaRPr lang="pt-BR" sz="2000" dirty="0">
              <a:solidFill>
                <a:srgbClr val="002060"/>
              </a:solidFill>
              <a:latin typeface="+mn-lt"/>
            </a:endParaRPr>
          </a:p>
        </p:txBody>
      </p:sp>
    </p:spTree>
    <p:extLst>
      <p:ext uri="{BB962C8B-B14F-4D97-AF65-F5344CB8AC3E}">
        <p14:creationId xmlns:p14="http://schemas.microsoft.com/office/powerpoint/2010/main" val="3114194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88640"/>
            <a:ext cx="8640960" cy="4824897"/>
          </a:xfrm>
        </p:spPr>
        <p:txBody>
          <a:bodyPr>
            <a:normAutofit/>
          </a:bodyPr>
          <a:lstStyle/>
          <a:p>
            <a:pPr algn="ctr"/>
            <a:r>
              <a:rPr lang="pt-BR" sz="2800" b="1" dirty="0"/>
              <a:t>Objetivo 2. Melhorar a qualidade da atenção ao idoso na Unidade de </a:t>
            </a:r>
            <a:r>
              <a:rPr lang="pt-BR" sz="2800" b="1" dirty="0" smtClean="0"/>
              <a:t>Saúde</a:t>
            </a:r>
          </a:p>
          <a:p>
            <a:pPr algn="ctr"/>
            <a:r>
              <a:rPr lang="pt-BR" sz="2800" dirty="0"/>
              <a:t>Meta 2.5. Cadastrar 100% dos idosos acamados ou com problemas de locomoção. (Estimativa de 8% dos idosos da área).</a:t>
            </a:r>
          </a:p>
          <a:p>
            <a:pPr algn="ctr"/>
            <a:endParaRPr lang="pt-BR" sz="2800" b="1" dirty="0"/>
          </a:p>
        </p:txBody>
      </p:sp>
      <p:graphicFrame>
        <p:nvGraphicFramePr>
          <p:cNvPr id="12" name="Gráfico 11"/>
          <p:cNvGraphicFramePr>
            <a:graphicFrameLocks/>
          </p:cNvGraphicFramePr>
          <p:nvPr>
            <p:extLst>
              <p:ext uri="{D42A27DB-BD31-4B8C-83A1-F6EECF244321}">
                <p14:modId xmlns:p14="http://schemas.microsoft.com/office/powerpoint/2010/main" val="981624713"/>
              </p:ext>
            </p:extLst>
          </p:nvPr>
        </p:nvGraphicFramePr>
        <p:xfrm>
          <a:off x="197006" y="2708920"/>
          <a:ext cx="6463226" cy="4149080"/>
        </p:xfrm>
        <a:graphic>
          <a:graphicData uri="http://schemas.openxmlformats.org/drawingml/2006/chart">
            <c:chart xmlns:c="http://schemas.openxmlformats.org/drawingml/2006/chart" xmlns:r="http://schemas.openxmlformats.org/officeDocument/2006/relationships" r:id="rId3"/>
          </a:graphicData>
        </a:graphic>
      </p:graphicFrame>
      <p:sp>
        <p:nvSpPr>
          <p:cNvPr id="13" name="CaixaDeTexto 12"/>
          <p:cNvSpPr txBox="1"/>
          <p:nvPr/>
        </p:nvSpPr>
        <p:spPr>
          <a:xfrm>
            <a:off x="6598604" y="2766768"/>
            <a:ext cx="2520280" cy="2246769"/>
          </a:xfrm>
          <a:prstGeom prst="rect">
            <a:avLst/>
          </a:prstGeom>
          <a:noFill/>
        </p:spPr>
        <p:txBody>
          <a:bodyPr wrap="square" rtlCol="0">
            <a:spAutoFit/>
          </a:bodyPr>
          <a:lstStyle/>
          <a:p>
            <a:pPr algn="just"/>
            <a:endParaRPr lang="pt-BR" sz="2000" dirty="0">
              <a:latin typeface="+mn-lt"/>
            </a:endParaRPr>
          </a:p>
          <a:p>
            <a:pPr algn="just"/>
            <a:r>
              <a:rPr lang="pt-BR" sz="2000" dirty="0" smtClean="0">
                <a:latin typeface="+mn-lt"/>
              </a:rPr>
              <a:t>Mês 1: </a:t>
            </a:r>
            <a:r>
              <a:rPr lang="pt-BR" sz="2000" dirty="0">
                <a:latin typeface="+mn-lt"/>
              </a:rPr>
              <a:t>7</a:t>
            </a:r>
            <a:endParaRPr lang="pt-BR" sz="2000" dirty="0" smtClean="0">
              <a:latin typeface="+mn-lt"/>
            </a:endParaRPr>
          </a:p>
          <a:p>
            <a:pPr algn="just"/>
            <a:r>
              <a:rPr lang="pt-BR" sz="2000" dirty="0" smtClean="0">
                <a:latin typeface="+mn-lt"/>
              </a:rPr>
              <a:t>Mês 2: </a:t>
            </a:r>
            <a:r>
              <a:rPr lang="pt-BR" sz="2000" dirty="0" smtClean="0">
                <a:latin typeface="+mn-lt"/>
              </a:rPr>
              <a:t>14</a:t>
            </a:r>
            <a:endParaRPr lang="pt-BR" sz="2000" dirty="0" smtClean="0">
              <a:latin typeface="+mn-lt"/>
            </a:endParaRPr>
          </a:p>
          <a:p>
            <a:pPr algn="just"/>
            <a:r>
              <a:rPr lang="pt-BR" sz="2000" dirty="0" smtClean="0">
                <a:latin typeface="+mn-lt"/>
              </a:rPr>
              <a:t>Mês 3: </a:t>
            </a:r>
            <a:r>
              <a:rPr lang="pt-BR" sz="2000" dirty="0" smtClean="0">
                <a:latin typeface="+mn-lt"/>
              </a:rPr>
              <a:t>14</a:t>
            </a:r>
            <a:endParaRPr lang="pt-BR" sz="2000" dirty="0" smtClean="0">
              <a:latin typeface="+mn-lt"/>
            </a:endParaRPr>
          </a:p>
          <a:p>
            <a:pPr algn="just"/>
            <a:r>
              <a:rPr lang="pt-BR" sz="2000" dirty="0" smtClean="0">
                <a:latin typeface="+mn-lt"/>
              </a:rPr>
              <a:t>Mês 4: </a:t>
            </a:r>
            <a:r>
              <a:rPr lang="pt-BR" sz="2000" dirty="0" smtClean="0">
                <a:latin typeface="+mn-lt"/>
              </a:rPr>
              <a:t>18</a:t>
            </a:r>
            <a:endParaRPr lang="pt-BR" sz="2000" dirty="0" smtClean="0">
              <a:latin typeface="+mn-lt"/>
            </a:endParaRPr>
          </a:p>
          <a:p>
            <a:pPr algn="just"/>
            <a:endParaRPr lang="pt-BR" sz="2000" dirty="0" smtClean="0">
              <a:solidFill>
                <a:srgbClr val="002060"/>
              </a:solidFill>
              <a:latin typeface="+mn-lt"/>
            </a:endParaRPr>
          </a:p>
          <a:p>
            <a:pPr algn="just"/>
            <a:endParaRPr lang="pt-BR" sz="2000" dirty="0">
              <a:solidFill>
                <a:srgbClr val="002060"/>
              </a:solidFill>
              <a:latin typeface="+mn-lt"/>
            </a:endParaRPr>
          </a:p>
        </p:txBody>
      </p:sp>
    </p:spTree>
    <p:extLst>
      <p:ext uri="{BB962C8B-B14F-4D97-AF65-F5344CB8AC3E}">
        <p14:creationId xmlns:p14="http://schemas.microsoft.com/office/powerpoint/2010/main" val="1871362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332656"/>
            <a:ext cx="8640960" cy="4680881"/>
          </a:xfrm>
        </p:spPr>
        <p:txBody>
          <a:bodyPr>
            <a:normAutofit/>
          </a:bodyPr>
          <a:lstStyle/>
          <a:p>
            <a:pPr marL="0" indent="0" algn="just">
              <a:buNone/>
            </a:pPr>
            <a:r>
              <a:rPr lang="pt-BR" sz="2800" b="1" dirty="0"/>
              <a:t>Objetivo 2. Melhorar a qualidade da atenção ao idoso na Unidade de Saúde</a:t>
            </a:r>
          </a:p>
          <a:p>
            <a:r>
              <a:rPr lang="pt-BR" sz="2800" dirty="0"/>
              <a:t>Meta 2.8. Rastrear 100% dos idosos com pressão arterial sustentada maior que 135/80 mmHg para Diabetes Mellitus (DM).</a:t>
            </a:r>
          </a:p>
          <a:p>
            <a:pPr marL="0" indent="0" algn="just">
              <a:buNone/>
            </a:pPr>
            <a:endParaRPr lang="pt-BR" sz="2800" dirty="0">
              <a:solidFill>
                <a:srgbClr val="002060"/>
              </a:solidFill>
            </a:endParaRPr>
          </a:p>
        </p:txBody>
      </p:sp>
      <p:graphicFrame>
        <p:nvGraphicFramePr>
          <p:cNvPr id="10" name="Gráfico 9"/>
          <p:cNvGraphicFramePr>
            <a:graphicFrameLocks/>
          </p:cNvGraphicFramePr>
          <p:nvPr>
            <p:extLst>
              <p:ext uri="{D42A27DB-BD31-4B8C-83A1-F6EECF244321}">
                <p14:modId xmlns:p14="http://schemas.microsoft.com/office/powerpoint/2010/main" val="1162665018"/>
              </p:ext>
            </p:extLst>
          </p:nvPr>
        </p:nvGraphicFramePr>
        <p:xfrm>
          <a:off x="539552" y="2924944"/>
          <a:ext cx="6264696"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12" name="CaixaDeTexto 11"/>
          <p:cNvSpPr txBox="1"/>
          <p:nvPr/>
        </p:nvSpPr>
        <p:spPr>
          <a:xfrm>
            <a:off x="6819782" y="2673096"/>
            <a:ext cx="2520280" cy="2246769"/>
          </a:xfrm>
          <a:prstGeom prst="rect">
            <a:avLst/>
          </a:prstGeom>
          <a:noFill/>
        </p:spPr>
        <p:txBody>
          <a:bodyPr wrap="square" rtlCol="0">
            <a:spAutoFit/>
          </a:bodyPr>
          <a:lstStyle/>
          <a:p>
            <a:pPr algn="just"/>
            <a:endParaRPr lang="pt-BR" sz="2000" dirty="0">
              <a:latin typeface="+mn-lt"/>
            </a:endParaRPr>
          </a:p>
          <a:p>
            <a:pPr algn="just"/>
            <a:r>
              <a:rPr lang="pt-BR" sz="2000" dirty="0" smtClean="0">
                <a:latin typeface="+mn-lt"/>
              </a:rPr>
              <a:t>Mês 1: </a:t>
            </a:r>
            <a:r>
              <a:rPr lang="pt-BR" sz="2000" dirty="0" smtClean="0">
                <a:latin typeface="+mn-lt"/>
              </a:rPr>
              <a:t>34</a:t>
            </a:r>
            <a:endParaRPr lang="pt-BR" sz="2000" dirty="0" smtClean="0">
              <a:latin typeface="+mn-lt"/>
            </a:endParaRPr>
          </a:p>
          <a:p>
            <a:pPr algn="just"/>
            <a:r>
              <a:rPr lang="pt-BR" sz="2000" dirty="0" smtClean="0">
                <a:latin typeface="+mn-lt"/>
              </a:rPr>
              <a:t>Mês 2: </a:t>
            </a:r>
            <a:r>
              <a:rPr lang="pt-BR" sz="2000" dirty="0" smtClean="0">
                <a:latin typeface="+mn-lt"/>
              </a:rPr>
              <a:t>60</a:t>
            </a:r>
            <a:endParaRPr lang="pt-BR" sz="2000" dirty="0" smtClean="0">
              <a:latin typeface="+mn-lt"/>
            </a:endParaRPr>
          </a:p>
          <a:p>
            <a:pPr algn="just"/>
            <a:r>
              <a:rPr lang="pt-BR" sz="2000" dirty="0" smtClean="0">
                <a:latin typeface="+mn-lt"/>
              </a:rPr>
              <a:t>Mês 3: </a:t>
            </a:r>
            <a:r>
              <a:rPr lang="pt-BR" sz="2000" dirty="0" smtClean="0">
                <a:latin typeface="+mn-lt"/>
              </a:rPr>
              <a:t>93</a:t>
            </a:r>
            <a:endParaRPr lang="pt-BR" sz="2000" dirty="0" smtClean="0">
              <a:latin typeface="+mn-lt"/>
            </a:endParaRPr>
          </a:p>
          <a:p>
            <a:pPr algn="just"/>
            <a:r>
              <a:rPr lang="pt-BR" sz="2000" dirty="0" smtClean="0">
                <a:latin typeface="+mn-lt"/>
              </a:rPr>
              <a:t>Mês 4: </a:t>
            </a:r>
            <a:r>
              <a:rPr lang="pt-BR" sz="2000" dirty="0" smtClean="0">
                <a:latin typeface="+mn-lt"/>
              </a:rPr>
              <a:t>87</a:t>
            </a:r>
            <a:endParaRPr lang="pt-BR" sz="2000" dirty="0" smtClean="0">
              <a:latin typeface="+mn-lt"/>
            </a:endParaRPr>
          </a:p>
          <a:p>
            <a:pPr algn="just"/>
            <a:endParaRPr lang="pt-BR" sz="2000" dirty="0" smtClean="0">
              <a:solidFill>
                <a:srgbClr val="002060"/>
              </a:solidFill>
              <a:latin typeface="+mn-lt"/>
            </a:endParaRPr>
          </a:p>
          <a:p>
            <a:pPr algn="just"/>
            <a:endParaRPr lang="pt-BR" sz="2000" dirty="0">
              <a:solidFill>
                <a:srgbClr val="002060"/>
              </a:solidFill>
              <a:latin typeface="+mn-lt"/>
            </a:endParaRPr>
          </a:p>
        </p:txBody>
      </p:sp>
    </p:spTree>
    <p:extLst>
      <p:ext uri="{BB962C8B-B14F-4D97-AF65-F5344CB8AC3E}">
        <p14:creationId xmlns:p14="http://schemas.microsoft.com/office/powerpoint/2010/main" val="2824992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88640"/>
            <a:ext cx="8229600" cy="4525963"/>
          </a:xfrm>
        </p:spPr>
        <p:txBody>
          <a:bodyPr/>
          <a:lstStyle/>
          <a:p>
            <a:pPr algn="ctr"/>
            <a:r>
              <a:rPr lang="pt-BR" b="1" dirty="0"/>
              <a:t>Objetivo 2. Melhorar a qualidade da atenção ao idoso na Unidade de </a:t>
            </a:r>
            <a:r>
              <a:rPr lang="pt-BR" b="1" dirty="0" smtClean="0"/>
              <a:t>Saúde</a:t>
            </a:r>
            <a:endParaRPr lang="pt-BR" dirty="0" smtClean="0"/>
          </a:p>
          <a:p>
            <a:r>
              <a:rPr lang="pt-BR" dirty="0"/>
              <a:t>Meta 2.10: Realizar a primeira consulta odontológica para 100% dos idosos.</a:t>
            </a:r>
          </a:p>
          <a:p>
            <a:endParaRPr lang="pt-BR" dirty="0"/>
          </a:p>
        </p:txBody>
      </p:sp>
      <p:graphicFrame>
        <p:nvGraphicFramePr>
          <p:cNvPr id="4" name="Gráfico 3"/>
          <p:cNvGraphicFramePr>
            <a:graphicFrameLocks/>
          </p:cNvGraphicFramePr>
          <p:nvPr>
            <p:extLst>
              <p:ext uri="{D42A27DB-BD31-4B8C-83A1-F6EECF244321}">
                <p14:modId xmlns:p14="http://schemas.microsoft.com/office/powerpoint/2010/main" val="165797873"/>
              </p:ext>
            </p:extLst>
          </p:nvPr>
        </p:nvGraphicFramePr>
        <p:xfrm>
          <a:off x="251520" y="2348880"/>
          <a:ext cx="612068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5" name="CaixaDeTexto 4"/>
          <p:cNvSpPr txBox="1"/>
          <p:nvPr/>
        </p:nvSpPr>
        <p:spPr>
          <a:xfrm>
            <a:off x="6392888" y="2467834"/>
            <a:ext cx="2520280" cy="2246769"/>
          </a:xfrm>
          <a:prstGeom prst="rect">
            <a:avLst/>
          </a:prstGeom>
          <a:noFill/>
        </p:spPr>
        <p:txBody>
          <a:bodyPr wrap="square" rtlCol="0">
            <a:spAutoFit/>
          </a:bodyPr>
          <a:lstStyle/>
          <a:p>
            <a:pPr algn="just"/>
            <a:endParaRPr lang="pt-BR" sz="2000" dirty="0">
              <a:latin typeface="+mn-lt"/>
            </a:endParaRPr>
          </a:p>
          <a:p>
            <a:pPr algn="just"/>
            <a:r>
              <a:rPr lang="pt-BR" sz="2000" dirty="0" smtClean="0">
                <a:latin typeface="+mn-lt"/>
              </a:rPr>
              <a:t>Mês 1: </a:t>
            </a:r>
            <a:r>
              <a:rPr lang="pt-BR" sz="2000" dirty="0" smtClean="0">
                <a:latin typeface="+mn-lt"/>
              </a:rPr>
              <a:t>199</a:t>
            </a:r>
            <a:endParaRPr lang="pt-BR" sz="2000" dirty="0" smtClean="0">
              <a:latin typeface="+mn-lt"/>
            </a:endParaRPr>
          </a:p>
          <a:p>
            <a:pPr algn="just"/>
            <a:r>
              <a:rPr lang="pt-BR" sz="2000" dirty="0" smtClean="0">
                <a:latin typeface="+mn-lt"/>
              </a:rPr>
              <a:t>Mês 2: </a:t>
            </a:r>
            <a:r>
              <a:rPr lang="pt-BR" sz="2000" dirty="0" smtClean="0">
                <a:latin typeface="+mn-lt"/>
              </a:rPr>
              <a:t>255</a:t>
            </a:r>
            <a:endParaRPr lang="pt-BR" sz="2000" dirty="0" smtClean="0">
              <a:latin typeface="+mn-lt"/>
            </a:endParaRPr>
          </a:p>
          <a:p>
            <a:pPr algn="just"/>
            <a:r>
              <a:rPr lang="pt-BR" sz="2000" dirty="0" smtClean="0">
                <a:latin typeface="+mn-lt"/>
              </a:rPr>
              <a:t>Mês 3: </a:t>
            </a:r>
            <a:r>
              <a:rPr lang="pt-BR" sz="2000" dirty="0" smtClean="0">
                <a:latin typeface="+mn-lt"/>
              </a:rPr>
              <a:t>226</a:t>
            </a:r>
            <a:endParaRPr lang="pt-BR" sz="2000" dirty="0" smtClean="0">
              <a:latin typeface="+mn-lt"/>
            </a:endParaRPr>
          </a:p>
          <a:p>
            <a:pPr algn="just"/>
            <a:r>
              <a:rPr lang="pt-BR" sz="2000" dirty="0" smtClean="0">
                <a:latin typeface="+mn-lt"/>
              </a:rPr>
              <a:t>Mês 4: </a:t>
            </a:r>
            <a:r>
              <a:rPr lang="pt-BR" sz="2000" dirty="0" smtClean="0">
                <a:latin typeface="+mn-lt"/>
              </a:rPr>
              <a:t>295</a:t>
            </a:r>
            <a:endParaRPr lang="pt-BR" sz="2000" dirty="0" smtClean="0">
              <a:latin typeface="+mn-lt"/>
            </a:endParaRPr>
          </a:p>
          <a:p>
            <a:pPr algn="just"/>
            <a:endParaRPr lang="pt-BR" sz="2000" dirty="0" smtClean="0">
              <a:solidFill>
                <a:srgbClr val="002060"/>
              </a:solidFill>
              <a:latin typeface="+mn-lt"/>
            </a:endParaRPr>
          </a:p>
          <a:p>
            <a:pPr algn="just"/>
            <a:endParaRPr lang="pt-BR" sz="2000" dirty="0">
              <a:solidFill>
                <a:srgbClr val="002060"/>
              </a:solidFill>
              <a:latin typeface="+mn-lt"/>
            </a:endParaRPr>
          </a:p>
        </p:txBody>
      </p:sp>
    </p:spTree>
    <p:extLst>
      <p:ext uri="{BB962C8B-B14F-4D97-AF65-F5344CB8AC3E}">
        <p14:creationId xmlns:p14="http://schemas.microsoft.com/office/powerpoint/2010/main" val="2960470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487574"/>
            <a:ext cx="8640960" cy="4525963"/>
          </a:xfrm>
        </p:spPr>
        <p:txBody>
          <a:bodyPr>
            <a:normAutofit/>
          </a:bodyPr>
          <a:lstStyle/>
          <a:p>
            <a:r>
              <a:rPr lang="pt-BR" sz="2800" b="1" dirty="0"/>
              <a:t>Objetivo 3. Melhorar a adesão dos idosos ao Programa de Saúde do Idoso</a:t>
            </a:r>
            <a:endParaRPr lang="pt-BR" sz="2800" dirty="0"/>
          </a:p>
          <a:p>
            <a:pPr marL="0" indent="0" algn="just">
              <a:buNone/>
            </a:pPr>
            <a:endParaRPr lang="pt-BR" sz="2800" dirty="0">
              <a:solidFill>
                <a:srgbClr val="002060"/>
              </a:solidFill>
            </a:endParaRPr>
          </a:p>
          <a:p>
            <a:r>
              <a:rPr lang="pt-BR" sz="2800" dirty="0" smtClean="0"/>
              <a:t>Meta </a:t>
            </a:r>
            <a:r>
              <a:rPr lang="pt-BR" sz="2800" dirty="0"/>
              <a:t>3.1. Buscar 100% dos idosos faltosos às consultas programadas.</a:t>
            </a:r>
          </a:p>
        </p:txBody>
      </p:sp>
      <p:sp>
        <p:nvSpPr>
          <p:cNvPr id="4" name="CaixaDeTexto 3"/>
          <p:cNvSpPr txBox="1"/>
          <p:nvPr/>
        </p:nvSpPr>
        <p:spPr>
          <a:xfrm>
            <a:off x="179512" y="3645024"/>
            <a:ext cx="8496944" cy="2246769"/>
          </a:xfrm>
          <a:prstGeom prst="rect">
            <a:avLst/>
          </a:prstGeom>
          <a:noFill/>
        </p:spPr>
        <p:txBody>
          <a:bodyPr wrap="square" rtlCol="0">
            <a:spAutoFit/>
          </a:bodyPr>
          <a:lstStyle/>
          <a:p>
            <a:r>
              <a:rPr lang="pt-BR" sz="2000" dirty="0" smtClean="0">
                <a:latin typeface="+mn-lt"/>
              </a:rPr>
              <a:t>	</a:t>
            </a:r>
            <a:r>
              <a:rPr lang="pt-BR" sz="2000" dirty="0"/>
              <a:t>É muito difícil um idoso faltar à consulta, por isso estes números tão baixos. No primeiro mês, somente um idoso faltou a consulta, no segundo mês, somente 6 idosos, no terceiro mês foram 3 idosos e no quarto mês, somente 1 idoso. Em todos os casos os agentes de saúde foram notificados e fizeram a busca ativa. A justificativa dos idosos mais ouvida pelos ACSs foi a do esquecimento da data da consulta.</a:t>
            </a:r>
          </a:p>
        </p:txBody>
      </p:sp>
    </p:spTree>
    <p:extLst>
      <p:ext uri="{BB962C8B-B14F-4D97-AF65-F5344CB8AC3E}">
        <p14:creationId xmlns:p14="http://schemas.microsoft.com/office/powerpoint/2010/main" val="665828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34099"/>
            <a:ext cx="8640960" cy="6347229"/>
          </a:xfrm>
        </p:spPr>
        <p:txBody>
          <a:bodyPr>
            <a:normAutofit/>
          </a:bodyPr>
          <a:lstStyle/>
          <a:p>
            <a:r>
              <a:rPr lang="pt-BR" sz="2800" b="1" dirty="0"/>
              <a:t>Objetivo 4. Melhorar o registro das informações</a:t>
            </a:r>
            <a:endParaRPr lang="pt-BR" sz="2800" dirty="0"/>
          </a:p>
          <a:p>
            <a:pPr marL="0" indent="0" algn="just">
              <a:buNone/>
            </a:pPr>
            <a:endParaRPr lang="pt-BR" sz="2800" dirty="0">
              <a:solidFill>
                <a:srgbClr val="002060"/>
              </a:solidFill>
            </a:endParaRPr>
          </a:p>
          <a:p>
            <a:r>
              <a:rPr lang="pt-BR" sz="2800" dirty="0"/>
              <a:t> </a:t>
            </a:r>
            <a:r>
              <a:rPr lang="pt-BR" sz="2800" dirty="0"/>
              <a:t>Meta 4.1.: Manter registro específico de 100% das pessoas idosas</a:t>
            </a:r>
            <a:r>
              <a:rPr lang="pt-BR" sz="2800" dirty="0" smtClean="0"/>
              <a:t>.</a:t>
            </a:r>
          </a:p>
          <a:p>
            <a:r>
              <a:rPr lang="pt-BR" sz="2800" dirty="0"/>
              <a:t>Meta 4.2. Distribuir a Caderneta de Saúde da Pessoa Idosa a 100% dos idosos </a:t>
            </a:r>
            <a:r>
              <a:rPr lang="pt-BR" sz="2800" dirty="0" smtClean="0"/>
              <a:t>cadastrados</a:t>
            </a:r>
          </a:p>
          <a:p>
            <a:endParaRPr lang="pt-BR" sz="2800" dirty="0"/>
          </a:p>
          <a:p>
            <a:endParaRPr lang="pt-BR" sz="2800" dirty="0" smtClean="0"/>
          </a:p>
          <a:p>
            <a:r>
              <a:rPr lang="pt-BR" sz="2800" dirty="0">
                <a:solidFill>
                  <a:srgbClr val="FF0000"/>
                </a:solidFill>
              </a:rPr>
              <a:t>As metas do objetivo 4 foram 100% alcançadas</a:t>
            </a:r>
          </a:p>
          <a:p>
            <a:pPr marL="0" indent="0">
              <a:buNone/>
            </a:pPr>
            <a:endParaRPr lang="pt-BR" sz="2800" dirty="0"/>
          </a:p>
        </p:txBody>
      </p:sp>
    </p:spTree>
    <p:extLst>
      <p:ext uri="{BB962C8B-B14F-4D97-AF65-F5344CB8AC3E}">
        <p14:creationId xmlns:p14="http://schemas.microsoft.com/office/powerpoint/2010/main" val="1163006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332656"/>
            <a:ext cx="8229600" cy="6192688"/>
          </a:xfrm>
        </p:spPr>
        <p:txBody>
          <a:bodyPr>
            <a:normAutofit lnSpcReduction="10000"/>
          </a:bodyPr>
          <a:lstStyle/>
          <a:p>
            <a:r>
              <a:rPr lang="pt-BR" b="1" dirty="0"/>
              <a:t>Objetivo 5. Rastrear 100% das pessoas idosas para risco de morbimortalidade.</a:t>
            </a:r>
            <a:endParaRPr lang="pt-BR" dirty="0"/>
          </a:p>
          <a:p>
            <a:r>
              <a:rPr lang="pt-BR" dirty="0"/>
              <a:t>Meta: 5.1: Rastrear 100% das pessoas idosas para risco de morbimortalidade.</a:t>
            </a:r>
          </a:p>
          <a:p>
            <a:r>
              <a:rPr lang="pt-BR" dirty="0"/>
              <a:t>Meta 5.2: Investigar a presença de indicadores de fragilização na velhice em 100% das pessoas idosas</a:t>
            </a:r>
            <a:r>
              <a:rPr lang="pt-BR" dirty="0" smtClean="0"/>
              <a:t>.</a:t>
            </a:r>
          </a:p>
          <a:p>
            <a:r>
              <a:rPr lang="pt-BR" dirty="0"/>
              <a:t>Meta 5.3: Avaliar a rede social de 100% dos idosos </a:t>
            </a:r>
            <a:endParaRPr lang="pt-BR" dirty="0" smtClean="0"/>
          </a:p>
          <a:p>
            <a:endParaRPr lang="pt-BR" dirty="0"/>
          </a:p>
          <a:p>
            <a:r>
              <a:rPr lang="pt-BR" dirty="0">
                <a:solidFill>
                  <a:srgbClr val="FF0000"/>
                </a:solidFill>
              </a:rPr>
              <a:t>As metas do objetivo </a:t>
            </a:r>
            <a:r>
              <a:rPr lang="pt-BR" dirty="0" smtClean="0">
                <a:solidFill>
                  <a:srgbClr val="FF0000"/>
                </a:solidFill>
              </a:rPr>
              <a:t>5 </a:t>
            </a:r>
            <a:r>
              <a:rPr lang="pt-BR" dirty="0">
                <a:solidFill>
                  <a:srgbClr val="FF0000"/>
                </a:solidFill>
              </a:rPr>
              <a:t>foram 100% alcançadas</a:t>
            </a:r>
          </a:p>
          <a:p>
            <a:endParaRPr lang="pt-BR" dirty="0"/>
          </a:p>
          <a:p>
            <a:endParaRPr lang="pt-BR" dirty="0"/>
          </a:p>
        </p:txBody>
      </p:sp>
    </p:spTree>
    <p:extLst>
      <p:ext uri="{BB962C8B-B14F-4D97-AF65-F5344CB8AC3E}">
        <p14:creationId xmlns:p14="http://schemas.microsoft.com/office/powerpoint/2010/main" val="1051625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6632"/>
            <a:ext cx="8229600" cy="6009531"/>
          </a:xfrm>
        </p:spPr>
        <p:txBody>
          <a:bodyPr>
            <a:normAutofit lnSpcReduction="10000"/>
          </a:bodyPr>
          <a:lstStyle/>
          <a:p>
            <a:r>
              <a:rPr lang="pt-BR" b="1" dirty="0"/>
              <a:t>Objetivo 6. Promover a saúde dos idosos</a:t>
            </a:r>
            <a:endParaRPr lang="pt-BR" dirty="0"/>
          </a:p>
          <a:p>
            <a:r>
              <a:rPr lang="pt-BR" dirty="0"/>
              <a:t>Meta 6.1: Garantir orientação nutricional para hábitos alimentares saudáveis a 100% das pessoas idosas.</a:t>
            </a:r>
          </a:p>
          <a:p>
            <a:r>
              <a:rPr lang="pt-BR" dirty="0"/>
              <a:t>Meta 6.2: Garantir orientação para a prática regular de atividade física a 100% idosos.</a:t>
            </a:r>
          </a:p>
          <a:p>
            <a:r>
              <a:rPr lang="pt-BR" dirty="0"/>
              <a:t>Meta 6.3: Garantir orientações sobre higiene bucal (incluindo higiene de próteses dentárias) para 100% dos idosos cadastrados</a:t>
            </a:r>
            <a:r>
              <a:rPr lang="pt-BR" dirty="0" smtClean="0"/>
              <a:t>.</a:t>
            </a:r>
          </a:p>
          <a:p>
            <a:endParaRPr lang="pt-BR" dirty="0"/>
          </a:p>
          <a:p>
            <a:r>
              <a:rPr lang="pt-BR" dirty="0">
                <a:solidFill>
                  <a:srgbClr val="FF0000"/>
                </a:solidFill>
              </a:rPr>
              <a:t>As metas do objetivo </a:t>
            </a:r>
            <a:r>
              <a:rPr lang="pt-BR" dirty="0" smtClean="0">
                <a:solidFill>
                  <a:srgbClr val="FF0000"/>
                </a:solidFill>
              </a:rPr>
              <a:t>6 </a:t>
            </a:r>
            <a:r>
              <a:rPr lang="pt-BR" dirty="0">
                <a:solidFill>
                  <a:srgbClr val="FF0000"/>
                </a:solidFill>
              </a:rPr>
              <a:t>foram 100% alcançadas</a:t>
            </a:r>
          </a:p>
          <a:p>
            <a:endParaRPr lang="pt-BR" dirty="0"/>
          </a:p>
        </p:txBody>
      </p:sp>
    </p:spTree>
    <p:extLst>
      <p:ext uri="{BB962C8B-B14F-4D97-AF65-F5344CB8AC3E}">
        <p14:creationId xmlns:p14="http://schemas.microsoft.com/office/powerpoint/2010/main" val="111146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txBox="1">
            <a:spLocks/>
          </p:cNvSpPr>
          <p:nvPr/>
        </p:nvSpPr>
        <p:spPr>
          <a:xfrm>
            <a:off x="179512" y="487574"/>
            <a:ext cx="864096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pt-BR" sz="2800" u="sng" dirty="0" smtClean="0">
                <a:solidFill>
                  <a:srgbClr val="002060"/>
                </a:solidFill>
              </a:rPr>
              <a:t>ATIVIDADES REALIZADAS DURANTE AINTERVENÇÃO</a:t>
            </a:r>
            <a:endParaRPr lang="pt-BR" sz="2800" dirty="0">
              <a:solidFill>
                <a:srgbClr val="002060"/>
              </a:solidFill>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788" y="1196751"/>
            <a:ext cx="4232104" cy="3816785"/>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658" y="2044658"/>
            <a:ext cx="4035814" cy="4725144"/>
          </a:xfrm>
          <a:prstGeom prst="rect">
            <a:avLst/>
          </a:prstGeom>
        </p:spPr>
      </p:pic>
    </p:spTree>
    <p:extLst>
      <p:ext uri="{BB962C8B-B14F-4D97-AF65-F5344CB8AC3E}">
        <p14:creationId xmlns:p14="http://schemas.microsoft.com/office/powerpoint/2010/main" val="3976170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795" y="-109373"/>
            <a:ext cx="2962672" cy="1143000"/>
          </a:xfrm>
        </p:spPr>
        <p:txBody>
          <a:bodyPr>
            <a:normAutofit/>
          </a:bodyPr>
          <a:lstStyle/>
          <a:p>
            <a:r>
              <a:rPr lang="pt-BR" sz="3600" b="1" dirty="0" smtClean="0">
                <a:solidFill>
                  <a:srgbClr val="002060"/>
                </a:solidFill>
              </a:rPr>
              <a:t>Introdução</a:t>
            </a:r>
            <a:endParaRPr lang="pt-BR" sz="3600" b="1" dirty="0">
              <a:solidFill>
                <a:srgbClr val="002060"/>
              </a:solidFill>
            </a:endParaRPr>
          </a:p>
        </p:txBody>
      </p:sp>
      <p:sp>
        <p:nvSpPr>
          <p:cNvPr id="7" name="CaixaDeTexto 6"/>
          <p:cNvSpPr txBox="1"/>
          <p:nvPr/>
        </p:nvSpPr>
        <p:spPr>
          <a:xfrm>
            <a:off x="147311" y="758824"/>
            <a:ext cx="8875268" cy="470898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pt-BR" sz="2000" dirty="0" smtClean="0">
                <a:latin typeface="Arial" panose="020B0604020202020204" pitchFamily="34" charset="0"/>
                <a:cs typeface="Arial" panose="020B0604020202020204" pitchFamily="34" charset="0"/>
              </a:rPr>
              <a:t>O </a:t>
            </a:r>
            <a:r>
              <a:rPr lang="pt-BR" sz="2000" dirty="0">
                <a:latin typeface="Arial" panose="020B0604020202020204" pitchFamily="34" charset="0"/>
                <a:cs typeface="Arial" panose="020B0604020202020204" pitchFamily="34" charset="0"/>
              </a:rPr>
              <a:t>mundo está envelhecendo </a:t>
            </a:r>
            <a:r>
              <a:rPr lang="pt-BR" sz="2000" dirty="0" smtClean="0">
                <a:latin typeface="Arial" panose="020B0604020202020204" pitchFamily="34" charset="0"/>
                <a:cs typeface="Arial" panose="020B0604020202020204" pitchFamily="34" charset="0"/>
              </a:rPr>
              <a:t>rapidamente, no Brasil já são mais de 15 milhões de idosos, destes, cerca de 390 mil estão no RN</a:t>
            </a:r>
            <a:r>
              <a:rPr lang="pt-BR" sz="2000" dirty="0" smtClean="0">
                <a:latin typeface="Arial" panose="020B0604020202020204" pitchFamily="34" charset="0"/>
                <a:cs typeface="Arial" panose="020B0604020202020204" pitchFamily="34" charset="0"/>
              </a:rPr>
              <a:t>;</a:t>
            </a:r>
          </a:p>
          <a:p>
            <a:pPr marL="342900" indent="-342900" algn="just">
              <a:lnSpc>
                <a:spcPct val="150000"/>
              </a:lnSpc>
              <a:buFont typeface="Wingdings" panose="05000000000000000000" pitchFamily="2" charset="2"/>
              <a:buChar char="q"/>
            </a:pPr>
            <a:r>
              <a:rPr lang="pt-BR" sz="2000" dirty="0" smtClean="0">
                <a:latin typeface="Arial" panose="020B0604020202020204" pitchFamily="34" charset="0"/>
                <a:cs typeface="Arial" panose="020B0604020202020204" pitchFamily="34" charset="0"/>
              </a:rPr>
              <a:t>É </a:t>
            </a:r>
            <a:r>
              <a:rPr lang="pt-BR" sz="2000" dirty="0">
                <a:latin typeface="Arial" panose="020B0604020202020204" pitchFamily="34" charset="0"/>
                <a:cs typeface="Arial" panose="020B0604020202020204" pitchFamily="34" charset="0"/>
              </a:rPr>
              <a:t>necessário definir estratégias para um acesso integral, equitativo, resolutivo e um atendimento humanizado e de qualidade para essa população</a:t>
            </a:r>
            <a:r>
              <a:rPr lang="pt-BR" sz="2000" dirty="0" smtClean="0">
                <a:latin typeface="Arial" panose="020B0604020202020204" pitchFamily="34" charset="0"/>
                <a:cs typeface="Arial" panose="020B0604020202020204" pitchFamily="34" charset="0"/>
              </a:rPr>
              <a:t>;</a:t>
            </a:r>
          </a:p>
          <a:p>
            <a:pPr marL="342900" indent="-342900" algn="just">
              <a:lnSpc>
                <a:spcPct val="150000"/>
              </a:lnSpc>
              <a:buFont typeface="Wingdings" panose="05000000000000000000" pitchFamily="2" charset="2"/>
              <a:buChar char="q"/>
            </a:pPr>
            <a:r>
              <a:rPr lang="pt-BR" sz="2000" dirty="0" smtClean="0">
                <a:latin typeface="Arial" panose="020B0604020202020204" pitchFamily="34" charset="0"/>
                <a:cs typeface="Arial" panose="020B0604020202020204" pitchFamily="34" charset="0"/>
              </a:rPr>
              <a:t>Os idosos com acesso ao serviço de saúde envelhecem com qualidade de vida, evitam descompensassão de doenças crônicas e diminuem o numero de morbimortalidade nesta faixa etária.</a:t>
            </a:r>
            <a:endParaRPr lang="pt-BR" sz="2000" dirty="0" smtClean="0">
              <a:latin typeface="Arial" panose="020B0604020202020204" pitchFamily="34" charset="0"/>
              <a:cs typeface="Arial" panose="020B0604020202020204" pitchFamily="34" charset="0"/>
            </a:endParaRPr>
          </a:p>
          <a:p>
            <a:pPr algn="just">
              <a:lnSpc>
                <a:spcPct val="150000"/>
              </a:lnSpc>
            </a:pPr>
            <a:endParaRPr lang="pt-BR" sz="2000" dirty="0" smtClean="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q"/>
            </a:pPr>
            <a:endParaRPr lang="pt-BR" sz="2000" dirty="0" smtClean="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757" y="4591438"/>
            <a:ext cx="2238375" cy="2238375"/>
          </a:xfrm>
          <a:prstGeom prst="rect">
            <a:avLst/>
          </a:prstGeom>
        </p:spPr>
      </p:pic>
    </p:spTree>
    <p:extLst>
      <p:ext uri="{BB962C8B-B14F-4D97-AF65-F5344CB8AC3E}">
        <p14:creationId xmlns:p14="http://schemas.microsoft.com/office/powerpoint/2010/main" val="3293991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38" y="-143841"/>
            <a:ext cx="2962672" cy="1143000"/>
          </a:xfrm>
        </p:spPr>
        <p:txBody>
          <a:bodyPr>
            <a:normAutofit/>
          </a:bodyPr>
          <a:lstStyle/>
          <a:p>
            <a:r>
              <a:rPr lang="pt-BR" b="1" dirty="0" smtClean="0"/>
              <a:t>Discussão</a:t>
            </a:r>
            <a:endParaRPr lang="pt-BR" b="1" dirty="0"/>
          </a:p>
        </p:txBody>
      </p:sp>
      <p:sp>
        <p:nvSpPr>
          <p:cNvPr id="3" name="Espaço Reservado para Conteúdo 2"/>
          <p:cNvSpPr>
            <a:spLocks noGrp="1"/>
          </p:cNvSpPr>
          <p:nvPr>
            <p:ph idx="1"/>
          </p:nvPr>
        </p:nvSpPr>
        <p:spPr>
          <a:xfrm>
            <a:off x="244768" y="692696"/>
            <a:ext cx="8647712" cy="6165304"/>
          </a:xfrm>
        </p:spPr>
        <p:txBody>
          <a:bodyPr>
            <a:normAutofit fontScale="92500" lnSpcReduction="10000"/>
          </a:bodyPr>
          <a:lstStyle/>
          <a:p>
            <a:pPr marL="0" indent="0" algn="just">
              <a:buNone/>
            </a:pPr>
            <a:r>
              <a:rPr lang="pt-BR" dirty="0" smtClean="0"/>
              <a:t>Importância para a </a:t>
            </a:r>
            <a:r>
              <a:rPr lang="pt-BR" b="1" u="sng" dirty="0" smtClean="0"/>
              <a:t>equipe, serviço e </a:t>
            </a:r>
            <a:r>
              <a:rPr lang="pt-BR" b="1" u="sng" dirty="0" smtClean="0"/>
              <a:t>comunidade</a:t>
            </a:r>
            <a:endParaRPr lang="pt-BR" dirty="0"/>
          </a:p>
          <a:p>
            <a:pPr marL="0" indent="0">
              <a:lnSpc>
                <a:spcPct val="160000"/>
              </a:lnSpc>
              <a:buNone/>
            </a:pPr>
            <a:r>
              <a:rPr lang="pt-BR" sz="2800" dirty="0" smtClean="0"/>
              <a:t>Capacitação (ACS) e Qualificação;</a:t>
            </a:r>
          </a:p>
          <a:p>
            <a:pPr marL="0" indent="0">
              <a:lnSpc>
                <a:spcPct val="160000"/>
              </a:lnSpc>
              <a:buNone/>
            </a:pPr>
            <a:r>
              <a:rPr lang="pt-BR" sz="2800" dirty="0" smtClean="0"/>
              <a:t>Melhora significativa na qualidade do atendimento</a:t>
            </a:r>
            <a:r>
              <a:rPr lang="pt-BR" sz="2800" dirty="0" smtClean="0"/>
              <a:t>;</a:t>
            </a:r>
            <a:endParaRPr lang="pt-BR" sz="2800" dirty="0" smtClean="0"/>
          </a:p>
          <a:p>
            <a:pPr marL="0" indent="0">
              <a:lnSpc>
                <a:spcPct val="160000"/>
              </a:lnSpc>
              <a:buNone/>
            </a:pPr>
            <a:r>
              <a:rPr lang="pt-BR" sz="2800" dirty="0" smtClean="0"/>
              <a:t>Organização e Satisfação;</a:t>
            </a:r>
          </a:p>
          <a:p>
            <a:pPr marL="0" indent="0">
              <a:lnSpc>
                <a:spcPct val="160000"/>
              </a:lnSpc>
              <a:buNone/>
            </a:pPr>
            <a:r>
              <a:rPr lang="pt-BR" sz="2800" dirty="0" smtClean="0"/>
              <a:t>Reestruturação do sistema de Registro;</a:t>
            </a:r>
          </a:p>
          <a:p>
            <a:pPr marL="0" indent="0">
              <a:lnSpc>
                <a:spcPct val="160000"/>
              </a:lnSpc>
              <a:buNone/>
            </a:pPr>
            <a:r>
              <a:rPr lang="pt-BR" sz="2800" dirty="0" smtClean="0"/>
              <a:t>Reorganização do Acolhimento;</a:t>
            </a:r>
          </a:p>
          <a:p>
            <a:pPr marL="0" indent="0">
              <a:lnSpc>
                <a:spcPct val="160000"/>
              </a:lnSpc>
              <a:buNone/>
            </a:pPr>
            <a:r>
              <a:rPr lang="pt-BR" sz="2800" dirty="0" smtClean="0"/>
              <a:t>Cartão reformulado;</a:t>
            </a:r>
          </a:p>
          <a:p>
            <a:pPr marL="0" indent="0">
              <a:lnSpc>
                <a:spcPct val="160000"/>
              </a:lnSpc>
              <a:buNone/>
            </a:pPr>
            <a:r>
              <a:rPr lang="pt-BR" sz="2800" dirty="0" smtClean="0"/>
              <a:t>Visitas domiciliares</a:t>
            </a:r>
            <a:r>
              <a:rPr lang="pt-BR" sz="2800" dirty="0" smtClean="0"/>
              <a:t>;</a:t>
            </a:r>
          </a:p>
          <a:p>
            <a:pPr marL="0" indent="0">
              <a:lnSpc>
                <a:spcPct val="160000"/>
              </a:lnSpc>
              <a:buNone/>
            </a:pPr>
            <a:r>
              <a:rPr lang="pt-BR" sz="2800" dirty="0" smtClean="0"/>
              <a:t>Incorporação à rotina no serviço;</a:t>
            </a:r>
          </a:p>
          <a:p>
            <a:pPr marL="0" indent="0">
              <a:lnSpc>
                <a:spcPct val="160000"/>
              </a:lnSpc>
              <a:buNone/>
            </a:pPr>
            <a:endParaRPr lang="pt-BR" sz="2800" dirty="0" smtClean="0"/>
          </a:p>
          <a:p>
            <a:pPr marL="0" indent="0">
              <a:buNone/>
            </a:pPr>
            <a:endParaRPr lang="pt-BR" sz="2800" dirty="0" smtClean="0">
              <a:solidFill>
                <a:srgbClr val="002060"/>
              </a:solidFill>
            </a:endParaRPr>
          </a:p>
          <a:p>
            <a:pPr marL="0" indent="0">
              <a:buNone/>
            </a:pPr>
            <a:endParaRPr lang="pt-BR" sz="2800" dirty="0" smtClean="0">
              <a:solidFill>
                <a:srgbClr val="002060"/>
              </a:solidFill>
            </a:endParaRPr>
          </a:p>
          <a:p>
            <a:pPr marL="0" indent="0">
              <a:buNone/>
            </a:pPr>
            <a:endParaRPr lang="pt-BR" sz="2800" dirty="0" smtClean="0">
              <a:solidFill>
                <a:srgbClr val="002060"/>
              </a:solidFill>
            </a:endParaRPr>
          </a:p>
          <a:p>
            <a:endParaRPr lang="pt-BR" dirty="0"/>
          </a:p>
        </p:txBody>
      </p:sp>
      <p:pic>
        <p:nvPicPr>
          <p:cNvPr id="5124" name="Picture 4" descr="http://poderdoclique.com/wp-content/uploads/2014/02/abaixo-assina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293096"/>
            <a:ext cx="1999615" cy="208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453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8640"/>
            <a:ext cx="4258816" cy="1143000"/>
          </a:xfrm>
        </p:spPr>
        <p:txBody>
          <a:bodyPr>
            <a:normAutofit/>
          </a:bodyPr>
          <a:lstStyle/>
          <a:p>
            <a:r>
              <a:rPr lang="pt-BR" sz="4000" b="1" dirty="0" smtClean="0">
                <a:solidFill>
                  <a:srgbClr val="002060"/>
                </a:solidFill>
              </a:rPr>
              <a:t>Reflexão Crítica</a:t>
            </a:r>
            <a:endParaRPr lang="pt-BR" sz="4000" b="1" dirty="0">
              <a:solidFill>
                <a:srgbClr val="002060"/>
              </a:solidFill>
            </a:endParaRPr>
          </a:p>
        </p:txBody>
      </p:sp>
      <p:sp>
        <p:nvSpPr>
          <p:cNvPr id="5" name="CaixaDeTexto 4"/>
          <p:cNvSpPr txBox="1"/>
          <p:nvPr/>
        </p:nvSpPr>
        <p:spPr>
          <a:xfrm>
            <a:off x="5148064" y="1289665"/>
            <a:ext cx="3672408" cy="4683333"/>
          </a:xfrm>
          <a:prstGeom prst="rect">
            <a:avLst/>
          </a:prstGeom>
          <a:noFill/>
        </p:spPr>
        <p:txBody>
          <a:bodyPr wrap="square" rtlCol="0">
            <a:spAutoFit/>
          </a:bodyPr>
          <a:lstStyle/>
          <a:p>
            <a:pPr algn="ctr" hangingPunct="1">
              <a:lnSpc>
                <a:spcPct val="100000"/>
              </a:lnSpc>
              <a:spcAft>
                <a:spcPts val="1425"/>
              </a:spcAft>
              <a:buSzPct val="45000"/>
              <a:buFont typeface="Wingdings" panose="05000000000000000000" pitchFamily="2" charset="2"/>
              <a:buChar char=""/>
            </a:pPr>
            <a:r>
              <a:rPr lang="pt-BR" altLang="pt-BR" sz="2400" dirty="0">
                <a:latin typeface="Calibri" panose="020F0502020204030204" pitchFamily="34" charset="0"/>
              </a:rPr>
              <a:t>Trabalho em equipe;</a:t>
            </a:r>
          </a:p>
          <a:p>
            <a:pPr algn="ctr" hangingPunct="1">
              <a:lnSpc>
                <a:spcPct val="100000"/>
              </a:lnSpc>
              <a:spcAft>
                <a:spcPts val="1425"/>
              </a:spcAft>
              <a:buSzPct val="45000"/>
              <a:buFont typeface="Wingdings" panose="05000000000000000000" pitchFamily="2" charset="2"/>
              <a:buChar char=""/>
            </a:pPr>
            <a:r>
              <a:rPr lang="pt-BR" altLang="pt-BR" sz="2400" dirty="0">
                <a:latin typeface="Calibri" panose="020F0502020204030204" pitchFamily="34" charset="0"/>
              </a:rPr>
              <a:t>Aprender a ouvir e a delegar;</a:t>
            </a:r>
          </a:p>
          <a:p>
            <a:pPr algn="ctr" hangingPunct="1">
              <a:lnSpc>
                <a:spcPct val="100000"/>
              </a:lnSpc>
              <a:spcAft>
                <a:spcPts val="1425"/>
              </a:spcAft>
              <a:buSzPct val="45000"/>
              <a:buFont typeface="Wingdings" panose="05000000000000000000" pitchFamily="2" charset="2"/>
              <a:buChar char=""/>
            </a:pPr>
            <a:r>
              <a:rPr lang="pt-BR" altLang="pt-BR" sz="2400" dirty="0">
                <a:latin typeface="Calibri" panose="020F0502020204030204" pitchFamily="34" charset="0"/>
              </a:rPr>
              <a:t>Superação diária; </a:t>
            </a:r>
          </a:p>
          <a:p>
            <a:pPr algn="ctr" hangingPunct="1">
              <a:lnSpc>
                <a:spcPct val="100000"/>
              </a:lnSpc>
              <a:spcAft>
                <a:spcPts val="1425"/>
              </a:spcAft>
              <a:buSzPct val="45000"/>
              <a:buFont typeface="Wingdings" panose="05000000000000000000" pitchFamily="2" charset="2"/>
              <a:buChar char=""/>
            </a:pPr>
            <a:r>
              <a:rPr lang="pt-BR" altLang="pt-BR" sz="2400" dirty="0">
                <a:latin typeface="Calibri" panose="020F0502020204030204" pitchFamily="34" charset="0"/>
              </a:rPr>
              <a:t>Desenvolvimento profissional e pessoal;</a:t>
            </a:r>
          </a:p>
          <a:p>
            <a:pPr algn="ctr" hangingPunct="1">
              <a:lnSpc>
                <a:spcPct val="100000"/>
              </a:lnSpc>
              <a:spcAft>
                <a:spcPts val="1425"/>
              </a:spcAft>
              <a:buSzPct val="45000"/>
              <a:buFont typeface="Wingdings" panose="05000000000000000000" pitchFamily="2" charset="2"/>
              <a:buChar char=""/>
            </a:pPr>
            <a:r>
              <a:rPr lang="pt-BR" altLang="pt-BR" sz="2400" dirty="0">
                <a:latin typeface="Calibri" panose="020F0502020204030204" pitchFamily="34" charset="0"/>
              </a:rPr>
              <a:t>Estender a todas as equipes;</a:t>
            </a:r>
          </a:p>
          <a:p>
            <a:pPr algn="ctr" hangingPunct="1">
              <a:lnSpc>
                <a:spcPct val="100000"/>
              </a:lnSpc>
              <a:spcAft>
                <a:spcPts val="1425"/>
              </a:spcAft>
              <a:buSzPct val="45000"/>
              <a:buFont typeface="Wingdings" panose="05000000000000000000" pitchFamily="2" charset="2"/>
              <a:buChar char=""/>
            </a:pPr>
            <a:r>
              <a:rPr lang="pt-BR" altLang="pt-BR" sz="2400" dirty="0">
                <a:latin typeface="Calibri" panose="020F0502020204030204" pitchFamily="34" charset="0"/>
              </a:rPr>
              <a:t>Prosseguir com a melhoria do serviço </a:t>
            </a:r>
            <a:r>
              <a:rPr lang="pt-BR" altLang="pt-BR" sz="2400" dirty="0" smtClean="0">
                <a:latin typeface="Calibri" panose="020F0502020204030204" pitchFamily="34" charset="0"/>
              </a:rPr>
              <a:t>de </a:t>
            </a:r>
            <a:r>
              <a:rPr lang="pt-BR" altLang="pt-BR" sz="2400" dirty="0">
                <a:latin typeface="Calibri" panose="020F0502020204030204" pitchFamily="34" charset="0"/>
              </a:rPr>
              <a:t>saúde</a:t>
            </a:r>
            <a:endParaRPr lang="pt-BR" sz="2400" dirty="0"/>
          </a:p>
        </p:txBody>
      </p:sp>
      <p:pic>
        <p:nvPicPr>
          <p:cNvPr id="3" name="Imagem 2"/>
          <p:cNvPicPr>
            <a:picLocks noChangeAspect="1"/>
          </p:cNvPicPr>
          <p:nvPr/>
        </p:nvPicPr>
        <p:blipFill rotWithShape="1">
          <a:blip r:embed="rId3">
            <a:extLst>
              <a:ext uri="{28A0092B-C50C-407E-A947-70E740481C1C}">
                <a14:useLocalDpi xmlns:a14="http://schemas.microsoft.com/office/drawing/2010/main" val="0"/>
              </a:ext>
            </a:extLst>
          </a:blip>
          <a:srcRect r="-555" b="6762"/>
          <a:stretch/>
        </p:blipFill>
        <p:spPr>
          <a:xfrm>
            <a:off x="611560" y="1124744"/>
            <a:ext cx="3831160" cy="5328592"/>
          </a:xfrm>
          <a:prstGeom prst="rect">
            <a:avLst/>
          </a:prstGeom>
        </p:spPr>
      </p:pic>
    </p:spTree>
    <p:extLst>
      <p:ext uri="{BB962C8B-B14F-4D97-AF65-F5344CB8AC3E}">
        <p14:creationId xmlns:p14="http://schemas.microsoft.com/office/powerpoint/2010/main" val="4263903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37515" y="105147"/>
            <a:ext cx="8496944" cy="10541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pt-BR" sz="3200" dirty="0" smtClean="0">
                <a:latin typeface="+mn-lt"/>
              </a:rPr>
              <a:t>ESF </a:t>
            </a:r>
            <a:r>
              <a:rPr lang="pt-BR" sz="3200" dirty="0" smtClean="0">
                <a:latin typeface="+mn-lt"/>
              </a:rPr>
              <a:t>Cidade Nova</a:t>
            </a:r>
            <a:r>
              <a:rPr lang="pt-BR" sz="3200" dirty="0" smtClean="0">
                <a:latin typeface="+mn-lt"/>
              </a:rPr>
              <a:t>, </a:t>
            </a:r>
            <a:r>
              <a:rPr lang="pt-BR" sz="3200" dirty="0" smtClean="0">
                <a:latin typeface="+mn-lt"/>
              </a:rPr>
              <a:t>Natal (RN)</a:t>
            </a:r>
            <a:endParaRPr lang="pt-BR" sz="3200" dirty="0">
              <a:latin typeface="+mn-lt"/>
            </a:endParaRPr>
          </a:p>
        </p:txBody>
      </p:sp>
      <p:sp>
        <p:nvSpPr>
          <p:cNvPr id="6" name="CaixaDeTexto 5"/>
          <p:cNvSpPr txBox="1"/>
          <p:nvPr/>
        </p:nvSpPr>
        <p:spPr>
          <a:xfrm>
            <a:off x="4190975" y="980728"/>
            <a:ext cx="5493801" cy="2585323"/>
          </a:xfrm>
          <a:prstGeom prst="rect">
            <a:avLst/>
          </a:prstGeom>
          <a:noFill/>
        </p:spPr>
        <p:txBody>
          <a:bodyPr wrap="square" rtlCol="0">
            <a:spAutoFit/>
          </a:bodyPr>
          <a:lstStyle/>
          <a:p>
            <a:pPr algn="ctr">
              <a:lnSpc>
                <a:spcPct val="150000"/>
              </a:lnSpc>
            </a:pPr>
            <a:r>
              <a:rPr lang="pt-BR" dirty="0" smtClean="0">
                <a:latin typeface="+mn-lt"/>
              </a:rPr>
              <a:t>Município – </a:t>
            </a:r>
            <a:r>
              <a:rPr lang="pt-BR" b="1" dirty="0" smtClean="0">
                <a:latin typeface="+mn-lt"/>
              </a:rPr>
              <a:t>Natal</a:t>
            </a:r>
            <a:r>
              <a:rPr lang="pt-BR" dirty="0" smtClean="0">
                <a:latin typeface="+mn-lt"/>
              </a:rPr>
              <a:t>– RN</a:t>
            </a:r>
          </a:p>
          <a:p>
            <a:pPr algn="ctr">
              <a:lnSpc>
                <a:spcPct val="150000"/>
              </a:lnSpc>
            </a:pPr>
            <a:r>
              <a:rPr lang="pt-BR" dirty="0" smtClean="0">
                <a:latin typeface="+mn-lt"/>
              </a:rPr>
              <a:t>População (IBGE, 2014): 862, 044 habitantes</a:t>
            </a:r>
          </a:p>
          <a:p>
            <a:pPr algn="ctr">
              <a:lnSpc>
                <a:spcPct val="150000"/>
              </a:lnSpc>
            </a:pPr>
            <a:r>
              <a:rPr lang="pt-BR" dirty="0" smtClean="0">
                <a:latin typeface="+mn-lt"/>
              </a:rPr>
              <a:t>53% sexo Feminino;</a:t>
            </a:r>
          </a:p>
          <a:p>
            <a:pPr algn="ctr">
              <a:lnSpc>
                <a:spcPct val="150000"/>
              </a:lnSpc>
            </a:pPr>
            <a:r>
              <a:rPr lang="pt-BR" dirty="0" smtClean="0">
                <a:latin typeface="+mn-lt"/>
              </a:rPr>
              <a:t>IDH: 0,73 (alto);</a:t>
            </a:r>
          </a:p>
          <a:p>
            <a:pPr algn="ctr">
              <a:lnSpc>
                <a:spcPct val="150000"/>
              </a:lnSpc>
            </a:pPr>
            <a:r>
              <a:rPr lang="pt-BR" dirty="0" smtClean="0">
                <a:latin typeface="+mn-lt"/>
              </a:rPr>
              <a:t>71% (idade de 15 e 64 anos)</a:t>
            </a:r>
          </a:p>
          <a:p>
            <a:pPr algn="ctr">
              <a:lnSpc>
                <a:spcPct val="150000"/>
              </a:lnSpc>
            </a:pPr>
            <a:r>
              <a:rPr lang="pt-BR" dirty="0" smtClean="0">
                <a:latin typeface="+mn-lt"/>
              </a:rPr>
              <a:t>38 ESF e 18 tradicionais (3 mistas).</a:t>
            </a:r>
            <a:endParaRPr lang="pt-BR" dirty="0">
              <a:latin typeface="+mn-lt"/>
            </a:endParaRPr>
          </a:p>
        </p:txBody>
      </p:sp>
      <p:sp>
        <p:nvSpPr>
          <p:cNvPr id="7" name="CaixaDeTexto 6"/>
          <p:cNvSpPr txBox="1"/>
          <p:nvPr/>
        </p:nvSpPr>
        <p:spPr>
          <a:xfrm>
            <a:off x="236936" y="3789040"/>
            <a:ext cx="4083471" cy="2585323"/>
          </a:xfrm>
          <a:prstGeom prst="rect">
            <a:avLst/>
          </a:prstGeom>
          <a:noFill/>
        </p:spPr>
        <p:txBody>
          <a:bodyPr wrap="square" rtlCol="0">
            <a:spAutoFit/>
          </a:bodyPr>
          <a:lstStyle/>
          <a:p>
            <a:pPr algn="ctr">
              <a:lnSpc>
                <a:spcPct val="150000"/>
              </a:lnSpc>
            </a:pPr>
            <a:endParaRPr lang="pt-BR" b="1" dirty="0" smtClean="0">
              <a:solidFill>
                <a:srgbClr val="002060"/>
              </a:solidFill>
              <a:latin typeface="+mn-lt"/>
            </a:endParaRPr>
          </a:p>
          <a:p>
            <a:pPr algn="ctr">
              <a:lnSpc>
                <a:spcPct val="150000"/>
              </a:lnSpc>
            </a:pPr>
            <a:r>
              <a:rPr lang="pt-BR" b="1" dirty="0" smtClean="0">
                <a:latin typeface="+mn-lt"/>
              </a:rPr>
              <a:t>USF Cidade Nova</a:t>
            </a:r>
            <a:r>
              <a:rPr lang="pt-BR" dirty="0" smtClean="0">
                <a:latin typeface="+mn-lt"/>
              </a:rPr>
              <a:t>;</a:t>
            </a:r>
            <a:endParaRPr lang="pt-BR" dirty="0" smtClean="0">
              <a:latin typeface="+mn-lt"/>
            </a:endParaRPr>
          </a:p>
          <a:p>
            <a:pPr algn="ctr">
              <a:lnSpc>
                <a:spcPct val="150000"/>
              </a:lnSpc>
            </a:pPr>
            <a:r>
              <a:rPr lang="pt-BR" dirty="0" smtClean="0">
                <a:latin typeface="+mn-lt"/>
              </a:rPr>
              <a:t>Localização: Urbana;</a:t>
            </a:r>
          </a:p>
          <a:p>
            <a:pPr algn="ctr">
              <a:lnSpc>
                <a:spcPct val="150000"/>
              </a:lnSpc>
            </a:pPr>
            <a:r>
              <a:rPr lang="pt-BR" dirty="0" smtClean="0">
                <a:latin typeface="+mn-lt"/>
              </a:rPr>
              <a:t>4 </a:t>
            </a:r>
            <a:r>
              <a:rPr lang="pt-BR" dirty="0" smtClean="0">
                <a:latin typeface="+mn-lt"/>
              </a:rPr>
              <a:t>equipes;</a:t>
            </a:r>
          </a:p>
          <a:p>
            <a:pPr algn="ctr">
              <a:lnSpc>
                <a:spcPct val="150000"/>
              </a:lnSpc>
            </a:pPr>
            <a:r>
              <a:rPr lang="pt-BR" dirty="0" smtClean="0">
                <a:latin typeface="+mn-lt"/>
              </a:rPr>
              <a:t>População da área de abrangência: </a:t>
            </a:r>
            <a:r>
              <a:rPr lang="pt-BR" dirty="0" smtClean="0">
                <a:latin typeface="+mn-lt"/>
              </a:rPr>
              <a:t>3792</a:t>
            </a:r>
            <a:r>
              <a:rPr lang="pt-BR" dirty="0" smtClean="0">
                <a:latin typeface="+mn-lt"/>
              </a:rPr>
              <a:t>.</a:t>
            </a:r>
          </a:p>
          <a:p>
            <a:pPr algn="ctr">
              <a:lnSpc>
                <a:spcPct val="150000"/>
              </a:lnSpc>
            </a:pPr>
            <a:r>
              <a:rPr lang="pt-BR" dirty="0" smtClean="0">
                <a:latin typeface="+mn-lt"/>
              </a:rPr>
              <a:t>Popula</a:t>
            </a:r>
            <a:r>
              <a:rPr lang="pt-BR" dirty="0" smtClean="0">
                <a:latin typeface="+mn-lt"/>
              </a:rPr>
              <a:t>ção com 60 anos ou mais: 410.</a:t>
            </a:r>
            <a:endParaRPr lang="pt-BR" dirty="0">
              <a:latin typeface="+mn-lt"/>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5" y="3789040"/>
            <a:ext cx="4788025" cy="2918812"/>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54" y="616024"/>
            <a:ext cx="4402354" cy="3315841"/>
          </a:xfrm>
          <a:prstGeom prst="rect">
            <a:avLst/>
          </a:prstGeom>
        </p:spPr>
      </p:pic>
    </p:spTree>
    <p:extLst>
      <p:ext uri="{BB962C8B-B14F-4D97-AF65-F5344CB8AC3E}">
        <p14:creationId xmlns:p14="http://schemas.microsoft.com/office/powerpoint/2010/main" val="3711824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0665" y="188640"/>
            <a:ext cx="8964488" cy="1384995"/>
          </a:xfrm>
          <a:prstGeom prst="rect">
            <a:avLst/>
          </a:prstGeom>
          <a:noFill/>
        </p:spPr>
        <p:txBody>
          <a:bodyPr wrap="square" rtlCol="0">
            <a:spAutoFit/>
          </a:bodyPr>
          <a:lstStyle/>
          <a:p>
            <a:pPr algn="ctr"/>
            <a:r>
              <a:rPr lang="pt-BR" sz="2400" b="1" dirty="0" smtClean="0">
                <a:solidFill>
                  <a:srgbClr val="002060"/>
                </a:solidFill>
                <a:latin typeface="+mn-lt"/>
              </a:rPr>
              <a:t>Por que escolher a ação programática </a:t>
            </a:r>
            <a:r>
              <a:rPr lang="pt-BR" sz="2400" b="1" dirty="0" smtClean="0">
                <a:solidFill>
                  <a:srgbClr val="002060"/>
                </a:solidFill>
                <a:latin typeface="+mn-lt"/>
              </a:rPr>
              <a:t>de saúde da pessoa idosa</a:t>
            </a:r>
            <a:r>
              <a:rPr lang="pt-BR" sz="2400" dirty="0" smtClean="0">
                <a:solidFill>
                  <a:srgbClr val="002060"/>
                </a:solidFill>
              </a:rPr>
              <a:t>?</a:t>
            </a:r>
            <a:endParaRPr lang="pt-BR" sz="2400" dirty="0" smtClean="0">
              <a:solidFill>
                <a:srgbClr val="002060"/>
              </a:solidFill>
            </a:endParaRPr>
          </a:p>
          <a:p>
            <a:pPr algn="ctr"/>
            <a:endParaRPr lang="pt-BR" sz="2400" b="1" dirty="0">
              <a:solidFill>
                <a:srgbClr val="FF0000"/>
              </a:solidFill>
              <a:latin typeface="+mn-lt"/>
            </a:endParaRPr>
          </a:p>
          <a:p>
            <a:endParaRPr lang="pt-BR" dirty="0"/>
          </a:p>
          <a:p>
            <a:endParaRPr lang="pt-BR" dirty="0"/>
          </a:p>
        </p:txBody>
      </p:sp>
      <p:sp>
        <p:nvSpPr>
          <p:cNvPr id="5" name="CaixaDeTexto 4"/>
          <p:cNvSpPr txBox="1"/>
          <p:nvPr/>
        </p:nvSpPr>
        <p:spPr>
          <a:xfrm>
            <a:off x="11391" y="866529"/>
            <a:ext cx="8975153" cy="563231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pt-BR" sz="2000" dirty="0" smtClean="0">
                <a:latin typeface="+mn-lt"/>
              </a:rPr>
              <a:t>Grande demanda de idosos procurando o serviço, não tinham acompanhamento adequado;</a:t>
            </a:r>
          </a:p>
          <a:p>
            <a:pPr marL="342900" indent="-342900" algn="just">
              <a:lnSpc>
                <a:spcPct val="150000"/>
              </a:lnSpc>
              <a:buFont typeface="Arial" panose="020B0604020202020204" pitchFamily="34" charset="0"/>
              <a:buChar char="•"/>
            </a:pPr>
            <a:r>
              <a:rPr lang="pt-BR" sz="2000" dirty="0" smtClean="0">
                <a:latin typeface="+mn-lt"/>
              </a:rPr>
              <a:t>Dos 410 idosos, somente 150 ( 37%) foram atendidos pelo menos uma vez por mim </a:t>
            </a:r>
            <a:r>
              <a:rPr lang="pt-BR" sz="2000" dirty="0" smtClean="0">
                <a:latin typeface="+mn-lt"/>
              </a:rPr>
              <a:t>;</a:t>
            </a:r>
            <a:endParaRPr lang="pt-BR" sz="2000" dirty="0" smtClean="0">
              <a:latin typeface="+mn-lt"/>
            </a:endParaRPr>
          </a:p>
          <a:p>
            <a:pPr marL="342900" indent="-342900" algn="just">
              <a:lnSpc>
                <a:spcPct val="150000"/>
              </a:lnSpc>
              <a:buFont typeface="Arial" panose="020B0604020202020204" pitchFamily="34" charset="0"/>
              <a:buChar char="•"/>
            </a:pPr>
            <a:r>
              <a:rPr lang="pt-BR" sz="2000" dirty="0" smtClean="0">
                <a:latin typeface="+mn-lt"/>
              </a:rPr>
              <a:t>Registros praticamente inexistentes;</a:t>
            </a:r>
          </a:p>
          <a:p>
            <a:pPr marL="342900" indent="-342900" algn="just">
              <a:lnSpc>
                <a:spcPct val="150000"/>
              </a:lnSpc>
              <a:buFont typeface="Arial" panose="020B0604020202020204" pitchFamily="34" charset="0"/>
              <a:buChar char="•"/>
            </a:pPr>
            <a:r>
              <a:rPr lang="pt-BR" sz="2000" dirty="0" smtClean="0">
                <a:latin typeface="+mn-lt"/>
              </a:rPr>
              <a:t>Sem grupos de educação, prevenção e promoção à saúde;</a:t>
            </a:r>
          </a:p>
          <a:p>
            <a:pPr marL="342900" indent="-342900" algn="just">
              <a:lnSpc>
                <a:spcPct val="150000"/>
              </a:lnSpc>
              <a:buFont typeface="Arial" panose="020B0604020202020204" pitchFamily="34" charset="0"/>
              <a:buChar char="•"/>
            </a:pPr>
            <a:r>
              <a:rPr lang="pt-BR" sz="2000" dirty="0" smtClean="0">
                <a:latin typeface="+mn-lt"/>
              </a:rPr>
              <a:t>Necessidade de participação de toda a equipe para ofertar atenção e assistência mais qualificadas (conflitos);</a:t>
            </a:r>
          </a:p>
          <a:p>
            <a:pPr marL="342900" indent="-342900" algn="just">
              <a:lnSpc>
                <a:spcPct val="150000"/>
              </a:lnSpc>
              <a:buFont typeface="Arial" panose="020B0604020202020204" pitchFamily="34" charset="0"/>
              <a:buChar char="•"/>
            </a:pPr>
            <a:r>
              <a:rPr lang="pt-BR" sz="2000" dirty="0" smtClean="0">
                <a:latin typeface="+mn-lt"/>
              </a:rPr>
              <a:t>Necessidade de capacitar a equipe de acordo com os protocolos oficiais do Ministério da Saúde;</a:t>
            </a:r>
          </a:p>
          <a:p>
            <a:pPr marL="342900" indent="-342900" algn="just">
              <a:lnSpc>
                <a:spcPct val="150000"/>
              </a:lnSpc>
              <a:buFont typeface="Arial" panose="020B0604020202020204" pitchFamily="34" charset="0"/>
              <a:buChar char="•"/>
            </a:pPr>
            <a:r>
              <a:rPr lang="pt-BR" sz="2000" dirty="0" smtClean="0">
                <a:latin typeface="+mn-lt"/>
              </a:rPr>
              <a:t>Falta de medicações;</a:t>
            </a:r>
          </a:p>
          <a:p>
            <a:pPr marL="342900" indent="-342900" algn="just">
              <a:lnSpc>
                <a:spcPct val="150000"/>
              </a:lnSpc>
              <a:buFont typeface="Arial" panose="020B0604020202020204" pitchFamily="34" charset="0"/>
              <a:buChar char="•"/>
            </a:pPr>
            <a:r>
              <a:rPr lang="pt-BR" sz="2000" dirty="0" smtClean="0">
                <a:latin typeface="+mn-lt"/>
              </a:rPr>
              <a:t>Ausência de efetivo cuidado </a:t>
            </a:r>
            <a:r>
              <a:rPr lang="pt-BR" sz="2000" dirty="0" smtClean="0">
                <a:latin typeface="+mn-lt"/>
              </a:rPr>
              <a:t>do idoso. </a:t>
            </a:r>
            <a:endParaRPr lang="pt-BR" sz="2000" dirty="0" smtClean="0">
              <a:latin typeface="+mn-lt"/>
            </a:endParaRPr>
          </a:p>
        </p:txBody>
      </p:sp>
    </p:spTree>
    <p:extLst>
      <p:ext uri="{BB962C8B-B14F-4D97-AF65-F5344CB8AC3E}">
        <p14:creationId xmlns:p14="http://schemas.microsoft.com/office/powerpoint/2010/main" val="3115512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575" y="83609"/>
            <a:ext cx="3641576" cy="969127"/>
          </a:xfrm>
        </p:spPr>
        <p:txBody>
          <a:bodyPr>
            <a:normAutofit/>
          </a:bodyPr>
          <a:lstStyle/>
          <a:p>
            <a:r>
              <a:rPr lang="pt-BR" sz="4000" b="1" dirty="0" smtClean="0">
                <a:solidFill>
                  <a:srgbClr val="002060"/>
                </a:solidFill>
              </a:rPr>
              <a:t>Objetivo Geral</a:t>
            </a:r>
            <a:endParaRPr lang="pt-BR" sz="4000" b="1" dirty="0">
              <a:solidFill>
                <a:srgbClr val="002060"/>
              </a:solidFill>
            </a:endParaRPr>
          </a:p>
        </p:txBody>
      </p:sp>
      <p:sp>
        <p:nvSpPr>
          <p:cNvPr id="3" name="Espaço Reservado para Conteúdo 2"/>
          <p:cNvSpPr>
            <a:spLocks noGrp="1"/>
          </p:cNvSpPr>
          <p:nvPr>
            <p:ph idx="1"/>
          </p:nvPr>
        </p:nvSpPr>
        <p:spPr>
          <a:xfrm>
            <a:off x="1259632" y="1052736"/>
            <a:ext cx="7704856" cy="4525963"/>
          </a:xfrm>
        </p:spPr>
        <p:txBody>
          <a:bodyPr/>
          <a:lstStyle/>
          <a:p>
            <a:r>
              <a:rPr lang="pt-BR" sz="2800" dirty="0"/>
              <a:t>Melhorar a atenção à saúde da pessoa idosa na USF Cidade Nova, no município de Natal-RN.</a:t>
            </a:r>
          </a:p>
        </p:txBody>
      </p:sp>
      <p:sp>
        <p:nvSpPr>
          <p:cNvPr id="4" name="AutoShape 2" descr="data:image/jpeg;base64,/9j/4AAQSkZJRgABAQAAAQABAAD/2wCEAAkGBxQSEhUUExQWFRUXFx4ZFxcVGRwgHBwaHhocGBgYGB0YHyggHCAlHBwcITEhJSkrLi46GCAzODMsNygtLisBCgoKDg0OGxAQGzQkICYsLDQ3LC0sLCwsLywsLCwsLDQsNC8sLC8sLDQsLCwsLCwsLCwsLCwsLCwsNCwsLCwsLP/AABEIAMIBAwMBIgACEQEDEQH/xAAcAAABBQEBAQAAAAAAAAAAAAAAAwQFBgcCAQj/xABKEAACAQIEBAQDBQUDCgQHAQABAhEDIQAEEjEFIkFRBhNhcTKBkQcjQlKhFDOxwdFicpIVFmOCk7LT4fDxQ1NzwiRUZKKjs9IX/8QAGgEAAgMBAQAAAAAAAAAAAAAAAAMBAgQFBv/EADQRAAICAQMBBQYFAwUAAAAAAAABAgMRBBIhMQUTQVFhIjJxgZGxM6HB0fAUI/E0QkRS4f/aAAwDAQACEQMRAD8A3HBhnxXidLLUmrVmCU0Ekn6AAdSSQAOs4zrL+NuJ5tmbJZWmKQMDzbnexJNRBPdVmO53xVySGQqlPldPNmo4jhxujq06wDrdDNgGSCwYmwsQb7yMQvhrxPUqVTls5ROXzQXUF/BUXq1MyZjqAT7m4Ew/A6RYtzAkzZjYy5JA2k6yD3CqDIURKeSsouLwxw/E6QgeYlyogMPxfD9emOX4tRClvNQgKzWYGVWdREG8aTt2OI5eEZSiiUJCKqaVVqkEoq01IuZI001BPv3wj/kzInTz0+WXBFRRbTUoljpIERXdZ7uOuJKk7TzaMYV1YxqgMDbvbp647o11cSrBh3Ugi2+2GdHhlMP5qzPMReRzkliPeeltsKcO4bToavLBGtgzEkmSESmu/ZERbfl7ycADovjnzB64SqHFX8S+KRQJp0VFSsN5PKk/mjc9dNvcSMVlJRWWCTk8ItvmjB5oxjmS4xxWtmkQZgaCZb7tVUC8AGNRJIKgbdzbGn5PNFkQkanNmCEWYCSOg6R8xgjJSWUTOLh1JTzRg8weuITP8SZQNFNiS0GF1wNJMxTbuALkb4hM1xnMVAiinUpNqXUTScAcsnUxtp1ELHWDcYmTwEE5dC7CoMdg4jskjKiqzaiBBaIn5En+Jw+Q4krkZ1uJ6WIKnSGCap/EVDAR2g7/APfDdPEVIjVzgQTdGmAhqmBEnkgwPzDrbHdSrlizudJZCA0gzJPlrAi5LLoBWZKlekYSqVsqouFgCPgO2jSQABNkEH8oF4wEi1Tj1JQJ1CWZIg/EoLMD0EAG+3rj2rx2ioQkmHQVBCkwhjSWgcskgCdz7HDfysnVYtppsyswJK3DK0PBPZ2iR19reHMZRtJIX7sQk02spAJCSLqAATEgAA7CcAD+vxSmgDMTBfRt+KSP4jDDK+KKLorEOmrYMpHWAexBO0TME7AnCmafLU4R1UBZccsgE7mdtTFttzqwilLJDyyqUtLqzI6qCmmUnnHKASUiTcgdcAHeb8TUqZpgrUOttNkPLy1GBa1p8tgBvt3wrU8Q0VDE6hpsZUxq1Kmme+p1Hzw1GZyVVg8U2KyVYqN4aYJ2Ma7GDGvpOO6mZyhUhgAt5LIwBhBULSR+VAwJudEiYnABNUKodQy3DAEH0Ikb47wllXVkUp8MWtFuljt7YVwARXHeLfs4nRqAR3YzGkKUEn+zLXPQX6YZU/EwFZ6RSSHIUo0gorBGZiQAGDkjQCTbuCFl8/n6VFdVV1Qd2O/oO/sMUziX2h0EaKVIveSzQonoQBJJ94OIbSH06a278OLZZa/G/LNTWllJCwRJA8sE32Mvt6HHFTxGqGHpupJIGzTpLBo0E7BZv394pbfaS9poU/1/S++Jjh32g0Klq1Nqd5BjUPQmwIPoAcRuRos7M1UFlw+nJdwce4b5LNpVXVTZWXup69R6H0w4xYwNY4YYMGDABmf2xM9Q5TLqYD1JPqxhKcjsJb9MWXwvlQshRpp0gERQbCP495OKp9rymnmMjmCJpq0N2lWWoBHqA30xavD1VJemdLpUEqYBVlI2jaCDtikfeZon+FHHr9T3x1QiimYWA+XqpVUxeNSq6z6oWH07Yn62dpodLMASJAJ3/wCoP0xV/GpZaQoa1jMNTpUkK8yw01X1loKrTvBFtJuZ5ZXystmnNRKq1CoAmlUkL8Wk8pIU3JnrA3i1vEU/dXzEs5VyeZJFSojqyMhpFrMurS0rPNcgf6wPXB+z5JdL61HLCsKh+ElK3KQe+l5HfscO6XAaSyV1AltU62J1Tq1SSSTYC82Ed8Ir4Yo6UU6zoQIOdrgIKd73JVRczcA7gESUHVLiVBAEDqAsIt7dAACd+l/UYkMRicDpj8x92O1uTf4bDl2tiSUQO+ACL4zmjSo1HVS7KhIUAmSBYQJJv2GM0oQav3nNqY6j1Jm5Meu+NRrnFd4zwZazrUXStRTuQYOxBIBuQQD+k4RdXuGU2qD5I85JV52gSNIXvBJWPaW2w44dmF1uGR6jFSYpgQFBhBBiDBPU7WiYwy4lQLvTWppEEr5mpl0cszyFZkhREidY7xiZ4N5SyqOrsTLEdhYfIe/U4TSmpGrVzi68dfsQuaz9O2mm6SSFLE3I6AR/3gxMY64bmy9REDEywlST8MgtY/2ZxY3y1Nt0Q+hUfzGI3hdWm1eoUULChQAANjeANhcfQYc1bvTlY8Z6cfsYl3W1qNaTx15/csVNsPaRxG0WxIUDhyFxEjwumdfL8ZBa5mQxdSDPLDEsIiCSd8B4XSO6zIgySd1Knc9QTJ69cPceHElyHr5bKpUOqPMZgxlm1GXVb3uoYrbYSDAwm1XJFLNTZVTVytfT8NtJm4QrA3AIuJx7xkZam3nZioEsANTAbMrQo+I3UWHra+KhxDxpkgV0DMVSpBVhyiV1BTzEHlDGAVjuCRikrIx6sfTpbrvw4t/Yufm5aqdWoGQt9RAOpVdWWDEwVIcXEWNsdK2WqsqhkdlBCqGm3KxlZg/ha47EYoVPxzlgwYUK6kRdKgmAoSNxMgD6Tia8P8Z4fVdSjmlVDFgtUKplkCGDGk2AsDeATNjiI3QlwmNs0GprW6UHj6/Ytg4VS30zaDJYzaLybmCRJvc98JjgtGQ2nmAInU0wRETPaw7dIw/U46wwxiOVyy00CIAFGwH1PuZvPWcRviPjaZSlqaCxsizuf6DriXOMh8TZ1s7nNKXAby6YMjrE+xNyY29sQ3g26HTK+z2vdXL+AgmXzHEKxM6j1ZjCqCbD09APX1xdeEfZ/l6YHmzVfcm4WfYG95374gc1lWyelD5lEKeSuIKMxgHVEi5/CwmwGyjE/wAH8ZAkU8yAj7Con7tvU9U+cj1G2EK6CnsfU26nU3zh/Z4gvBdcepKt4Uyht5Cfr/XEDxr7PaTKTlz5bflYkqfnuPe+J/McZOqmKdMvq1WlRtF5Jjqfoe2IbxB41OXOgUwagPMuuY9yogG83PT2w54MOnu1Kmu7k8/Eo2VzWY4dXgyrDdTsw6ejD137R01vgfFkzVIVE9iOoPUHGSVzmeJ1iQrVDFgIVUHzsBvuZN98Pvs94uaGZFI2SqdJB6N+E+82+eIizs6/SK6rfx3kVlpeRr2DHgwYueaInxPwGnnqDUKkgEgq6/EjDZl/hHUEjrjJM7xPO8IqfsrtTqKE1UnIYjQSQdFwUIO6yYkQb43LGNfbKnmZ2jT/ANAB/jqMP/bhdnCyupq0ntT2PleRZKPh2u9Opms4VrV3pFVpk6EpIw5gv9uNyY9zuc7SrUos48xlKnmKEiQJ0m243HvONg8YZsin5KIHZiuoNtp1Db+0SLdo22Bptbg6Va4ptIqBjqK63KMN4KCWU2taI6XKsrudcsJZRntq71bm8P8AQtv2bcVq5nJK9c6nVmTX1YCIJjrePli1YYcFyqUqS0qZJCDSSfiLbsW9STPzw/wFQwYMGACLzB3xXfErMEDKxEG8GLHvifz1QKCWMAbmJ/hfEJxOtSqJUps1mBRpVgAbrBJG82jecLmspoituM08FB4lnnRGEB1qnUFY9gqhr/CJEzsfW2OOC+InoDUZLgGWjlInaN7R0J9ziHr1XL6mPIxIUm5DDdv960dB3tyagPoD1nv8729euMXKPVVaamcGnz1RpdPxllzR8wkqbDRBJk2EEDaepiAJMDED4U4dVqVBW1Dy1qsNVw7LAfoIuSAbjqYBxOcP4VlszlqTGmgLUxJpgKZ0hWErE3BEGdsSvCeGU8tT8ukCFkmCSbm3X2xs2t4yedd0K4yjWnl+fPH89CSoNfEnlsQ9OqoN2A94GJbKuDsQfbDEZIjvFX8a+LBkkCqA9Z/hU7AdWbrHYdfriwcSza0aT1W+FFLH5CcY3wbJVOK51mqEgHnqEfhUWVF/QD5nCbrGsRj1Z1uz9LCxytt9yPX19DnhnB83xSoahYkTDVanwj+ygG8flFh6YueS+zHLqPvatVz1iFHysT+uLpksolJFRFCqohVGwGFziIaeK97llr+1rpvFb2R8EjP+J+CeHU4V6tSkzWUawWMmJCkGR6xAviA479ntWkpeg3noN10w4722b9PbD3iYPmVJCh/MYElNbyxuDUYgKCscqiIbrbEwvjdadEOEWqIMsG0y06Ry6TF+UkkXBtAkRKupotRrtbBrD3ej5/n1K74P8cvlyKWYJelsGN2Tp7svpuP0xrVNwwBBkG4I6juMfP3FM6+aq1KxQAnmYU1MAdz/ADY40H7K+Pl1OVc3QaqZP5Juv+qTb0Pphenu52N/A2dq9nru+/gsP/ckXviFUpSqMNwjEfIE4y3wBlg2dp2gIrMP8JUf7wxqeepa6bqN2Uj6gjGV+Bc0EzqSY1Bl+ZFgZ2uAMa2Y9B/prsdcfuX/AMU8Oq5ii9NG0gi8fiF5Q+htikZxaVNVdGp8tMmNmlhEi8nmmFmQNtxi8+IfEdHKLLtLxy0xue09h6nGRVM5VzdVUpU9MWSnTGw6SxubdSe+wtis1HPJXQ6Oy5bm9sfPwH7eIalHUKbQYKA3lRIhUknSLW3iTEdXXhbwdWzZ82uzJSJmT8Tf3Z6H838ceZbw9+z1B56ksFLEEErstxp+OJIPsegJxfuD8RSkoR2hD+7LgiO9Mztp6T0t+HAvU036uGnhs0y69ZePyJPhnDKWXQJSQKvpuT3Y7k++MZ4g5XNVHXSPvNaBTMEw4E2mCca1xvxDl6FMs9SmQY5ZBLAkLYDfcel8ZJmqozOb1Ul0Co8Iu8SYG3fe3fEyaF9kbnZOUum15NzUyARgwKIEDBi5xjrGVfaU6txHLoPiVabN7GowUfocarjHPHNaeNovf9mX61G/rhdvumnSfifJl547QFXN06YaGIWY30qzM36HFiya0wsUwAoMcotI398QHi7hIqaX1FTcQBckKzKA08sxBsZttvix0qQRQqiABAHoNsXSxkzt5wQWc4ylN1YSHNTy3SD8AcprI+Ugje49rCMV3hvB2NZq1Q8oqO1NZmZYw7fI2HTfewsIwLPiDx4HuDBjzEkFd4zUDKVAYzYiLR1BuCQRa2My8RVQrVFeqEblLUyASrLzK4mW0xFxeEmL41bi4O8qOmKjxTwzQzVVarNzxpexuBZfQ2taJi8wMTOndFNFqbVCTTKlk+EpXp0w1daagKSygNLbllE3BPpaemFv8lZBbHMvUYGGIZQJ2NgJHaMPeP8ACHp1H1DXSe6voZhoOykgwhAABkQYkQTaMXh+XBlKYk9AGabzZZImeunGKy5VvCj+Tf6m6iUpr8T484/QnVdaFGmuWcNSQNNF2YH4tWoM5gXJkP6EepkMyWqE1EWii6uXUss2kjnK2Cjfbphk3Aq70+ceTSblVWvUed9KalCSDuQYuSMWluG0aKooo0qgReU1CvmC88r1BzTv8QiT7Clyu299GHtLol+2TJKUFJwUvZ9QoZ2jUqCnpApIBquAKjflUkgEC0+sjFsyDAgFRCnb5GI+UYrK5gNZUp0yd2LI7fIUi0/MjFpyFMBFF7Ab4bo7L7IuV0dvx6/kLmoZxBlZ+1XNFMkFB/eVFU+wlz+qjDf7I8oFy1SpF3qET6KAB+pOPftcozlabflrCfmrC/zj646+ybMhso6dUqm3owBH6zg/5HyOyuOy/Z/7c/z6F1rVAgLMYAuSe2IPiPiWmqny5Zu7KVRd+Zi0WEdJ/nj3xXx6hlqTLVfmdSFRbsZBEgdB6m2MYznFKtVVV25VAsOsdW7+5xGounHCrxn8xGg7Pd/tz4ivHwLTm86P2VqikVGl3GqJb7xgXPpe/v8ALEd4V8H5jNgElqVC8uRGokgtpX8UkC5sMPvBPhPzaVasD94CaQQgaWEK7SSJB5iBBABmZBxYuE5ytVzuWZ6gNKnTqIEpqwJqGAalW5EALp2EM3rilWm2e83y3wNlqlWpRpxLGPa9PRP7llyPh2hRoNQpoArqVcm5aRBLHrjIfB1U0eIUJNxU8tvWQaZ/U43UnGEcBTzuI0ouGzGsR2Dmp/AYtqElKGPMd2VOU6797zmPP0Zu+Mg8ccKOVzJdJAY60jvMmPZvpbGvjEbx/g6Zqkab26q3VW6H19sa2snN0Oq/p7dz6Ph/AyTgHAq2fqsS/Yu7mTe3W5xrXA+B0sqmmmsH8TH4m9z/ACxlWf4fmeH1g0lSDyVEnSw7dvdTi18J+0ZSAK9Mg9Wp3B9dJMgexOKxwup1u0a774qVL3V+S/UkfHmbCoiAAVCdSVGFlCldfuWU6Y9ZvEFrkKFV6Rp5gDWArJq325WeNjqBkD2OHGc8X5CoBqOoqdSzTko0Eal1DlYAm474rvG/Gq1NIo031KCPMcxIJ20obiwPxfxOB4zk5lWi1E8RjB/F8Ej4p4jl6OVKpTVatUaYHxKLamJ3gMIHQkdQDiG+zXghq1/2hhCUtvVyLR/dF/piJ4NwTMcQqEidJs1RvhA2gdzH4RtbYY2PhPDky9JKSCFUfU9SfUm+BLLybdROGjodMZZnL3n5eg8GDBgxc4YYxTxeZ8QU/wD1smP/AL1J/jjV+PeIMvkqfmZiqtMdAfiY9kUXY+wx8+cU8RPXz1TOIpVmqrUpg30CmFFOe55ASNpYi+KzTawh+nmoSy/Jmz+Ps0fuUSoUOoudMTAHLM2iZ6dMVyp4pzp+7WqqmBB8pdQJ5VAvBv6YreT8QV80TVr1tTWVE0qAJ3K6QCd+/T1MzvhegK+bSTI86TB2WkC6/wD5APqcLk3uwViltyzVctRCIqiYUACSSbdybn3wrjhnA3IHucdA4cKPcGDDTO54UiuoGGtqtAgFjqJIgBVJn0wAeZvKBgRpwzyeSZGsFv3GHDcZohS3mCApY+y6iZ7WVrH8p7YWy+fpu2lWBaCYuDAMHfsbEdMWU2lgq4pvIzr8Oe5SoUJMkLse9jIwlS4cxPPVb/VCj9Qs4fVeK0VEmoIiZ3tCtNtrMv8AiHfHa5+mdcMCUsw6i5A95IItvGDcGxEXmeBpIYai2xLEk/U4c5LJhRBSe0nCg4zRsdYg7HoeRakj00MDOwvjyrx3Lq2lqyBjEKTcksqAAb6tTKNO8sO+J7x4wGxI4q8P5tQUDuMP6CkAA9MNE43QInzABLAEyAdJIMTv8JiN4MYDxqiCQzRABBPUH8o3MdbWxDk2SopCfijhn7TlatLqyyv94cy/qMY1wDxDWyJqimAGcaSHHwsp3juLiPXG8BgQCDINwRjMvtG8JEMc1QUkMfvUAmD/AOYAOh6j598Y9TB8Tj1R2+ydRXzp7vdl5+ZWuH8Hr50vmKr6aQvUr1fTcKN2I2gW6emHFDhK5ir5WUpkAIQWqNcib1KkWXcDSP449yPiU1Mr+x1n0KCvl1egAMqlUAElQYMrBsJtOJThfDeLUkb9iOSdXIOvzS6npMeWG26aoH1w7R91GO9PMhfbM9U591JbYeGOjO8pnM3wpijorU6hJ35SwABKPEqYA5WHTbc4sX2f5OqUGZrMh8ykq0hTQJyyWZ2C2LOdNx0Ves4q/GeCcdzAC1RlGg2K1CKc/m06NRMdyfQbzJ5bj7cLy60Kr5evUUHloM8yTMtq1BRfaR6Dph91kNu59Tl0U2Tlsgs/z7Fi8dceGUyzQfvKgKUx6kXb2H9MUn7KeDl8wcwRyUgVU/6RhH6ITP8AeGIQDM8UzX5nO8fBTSf0H6nGzcC4UmVopRp7KLk7kndj6k4wQzbZv8Edy/bodM6E8zn19F/P1JDBjzCdXMIvxMq+5A/jjYcEZ8ZyD1lCqyBb6hUphwbWsSIg/W49RUM19mysLVijTMqg07XGkmd5O9p9MXb9uToS391Wb/dBxyc014pOe06R/Fp/TBjI2rUW1e5Jr4FBp/Ze/wCLN/SkPnu3viQyX2eqjS9QVBOzLb2MG/8A17i55atrWYgyQR2IJBFvUYWGI2obLX6mSw5v6jPheTNJNJIieUKqqqj8oCgYe4MGJMoYMGDABR/tG8FNnwlSmwFWkCFVvhZSQSJiQZAjp/EYs1JsvUZK1MqwlWVhBB9P+riIO2PqHFc8XeEKGfQa5SovwVUjUPQ/mX0PexBvgTa6FsprDMWoeIEpkyLG8qm5JJYEACLAdI7bjEEfETqENLVTdG1ayQJnfbm/li0VPs0z/nNT8saFI+91crA9VHxH2gDoTi5eHPsko0yHzLea35SBpG2y3HTqW+WIws5LdFhsjfA/H6/EabF1ZmQhQwmGtJN7WP8A0ManwbLNTpBX3kn64XymUSkoVFCgdsL4MFGwwhmsqlQQ6hhex9VKH6qxHzwvgxJAxXhVKI0zaLliYhxckybOw+ftjqjw2mlQ1FWHMyZP4jqNpjfrGHmDABWkzWRCQPhYlbipcqFkSb20IPko64VqVsqrVKYDE1CfNA1mP3tS52WSrkARvO18SX+SKMz5Y9ZkzeRMm4HQHbYQMeDg1AGfLWb815M6pJO5PO1zfnbucAEQudyQpU2aEUqQA+qRNJFZTfcU9IO9gexxIUOGUKkv5f8A4pYyTBqU6sh4BidaAg+g9sOk4XSG1NQbX6wCzAFt4Bd7THOw2JGHNKkFmBEkn5kkk/MknABHngFC3IYEwNTwJnbmtuT6EyL3wHgVEmSGLRGrzH1bAEyGkEgAEi5+eJPHhwAeIgAAAgAQANgOgGPSMROZ4s6n90R6tP8ALDU8dqT8K/r/AFw6NE5dBUroLqRXiX7PqNcl6J8mobkAchPWVGxPcfQ4plbwVxCgSaaE/wBqjUAn9Vb9MaO/HKh2Cj6/1wx/zsMwIb1C2+sgfTGe3QxXtS4+eDpabtu6C2L2l6rJRP8AN3ilTlZK5B6PV5fnLxiW4N9mVUkHMOqL+WmZY/MiB+uLzk/ECtuPmP5g3GJahmVf4WB9sL/olHmXPzHy7cumnGGI/BYf5jbhHCKWWpinRQKvXuT3Ym5OH2PceHDUscI5kpOTzJ5ZD8WzlOm33ssDpVR0k6zcbX07nuMccP4gr/u6aqGVjTIA5tB0tIAtciN5Bx3xzh3nFF2F5ntaQPXSWj5YQ4XwsZbQHrgqi2DQOYgBjM7GJjuxv2q9270HRVXd5fvEDmePZhKaVDWBJQkoEAAYbq4IkQSoN+/fHXn1IBdqrawHH3gAIS7juGLhiLQRbpGHOap5VX+8dqzM5IMj+wQhjf8AdqPbDrhWVy1TVGXJiRzSwgzbmsBaY6T64Qnme3dz5Gj+poXCXPov8E9kTZv75P1Ab+eHeGeTpkM7QVDaYBjcLB29hh5jUYAwYMGAAwYMGAAwYiuItX1xSgAKGMiQebmXaSSoIEEQSCZ2wxzHFcxqgU4AuToa/wB2TpHqXKgH0MjY4ALHgxCUuMuVY+WSQ2nSFeQdIIUyL3JGra045PFq4oNUNEaw0BV1mRpDXBUEHVKcurp1JUAE7gxXm4nXBceUW+OCqkAQ1UrNjMoi37slr44fjVdXjydU6YUK9ubSyl4jUJBnYwTtJABZMGK3S4zXDMGprF4ISreKYYgQhNjO/wAUwLg4dPnaxWiwWNU61g/nRBBvAhi3sMAE1gxXsrxisSNdLTborkE62UBdIJuIaTsBcDorw7i9V2QPSKq4a+lgRDNBYGygqF2Ju3sSATmGXEM8acBV1MdhMD3J/oDh5OKfxnPGnWqM0iCAszEQIj8MSZJubm2D4gLcZ8S1suJampETcEfrN8TXA+KjM09enSeomegIg9RBxT+KUczmHpUagX71WKsyqNAWCQwkmSDIA/KfUq8FLMZF8vTV0qCsy0p0MLiSx06+iy0zsjemK71joTtLrjw4b5TMliysNLrEgGRB+FlNpBg9NwR0w4OLEDbPs4Q6In17ek4rOZqOzc5k/L+WJXOcOpXPmQ39pgf43xU/ENXQoQEc7QSD+EXN/Ww9ica6pRrg5+XoY7VKclEZ8Tz/AJnIh+7/ABH83oP7Pr19t2mWzGo6dJCkHS/RoMMB7H+eEMpk2rZpKeo6DzOv9kXIsOu243xaeLcLFUU9MGisDSpUBVEglIXUbRbVHIIWb45dzd73Tfw9DpUQ7leyQuXzwpsOeTPWP4QAfpjQeC5hnRG8pUVlDSCOonb/AJ4pNelSDDLJS0gMvmOSvmMAeUiJ+IizE2g8otjR6KBVCqIAAAHYDYYZSnFYbyil2HLOMCmPDj3Hhw0oRnHM7SpIDVgybL3Mf0/peYxRs14gdqiNl6aIiOFA9OpiASW222HrjvxrmNVQoQWBcAqJkgN07Qom21zhhwxABsLQ+/qT/PfHI1esmm4w8PuUT5SfmPK1djmVSoGBeqi6xEfeGCVJ7Ex8/roeRySUV0oDBMmSSZ264zvjmdE0SANVPMoQZsboQDa1xvffGhcNzYrU1qAEBuh9DB/UYd2d7Ve+XvMdZCMX7JzxPNvT0eXT8wu+mJAgaGab2/DHzxG1/E6qQFRmAaotSIBRqa6nEE80W2sZkE45zHGqVRvLelq+8CQ4tJZkBgr3BuBEdbxjn/OAFULUSxKq1oIkolQ6WIgAalMkjacdEWPqnHFFNH0tzauXlmFYK25uZI5RJPabYlsVhfEVGFHlAKo1LY6VhtANkld4Fgb7QZxYstWDqrCwYAwd7iYMYCRXBgwYADHhx7gwAVzJ8cbyVdl1u4PwBYDCmHZW0s0W1RJ6RYkT1w/xC9UVB5JVqdLUTq5GfQraVtrKy2nVp+KnVXdb2HBgAgRxxlkOihlFyWIBMxK8p5J3YxEiR1wuONfcmqUCiaYGto/eCndiAQADUiRPwnEviNzvE6Yc02Vm0wWIA0qfiWZ62BtMW2tiG0llkpN8IbLx4ktFI8ukmSQQCjuQwCkhgE2vOtb9m9XxE3IRSEEjVLE2OoB5C2pggE1D0B5euJXh/FaVbV5ZnSYMgjuOvth9gTT6A01wxtkM35qK8aZAJU7iRMfwPzGHODCObzS0lLuQqgSScSQLYrfGMt5vmMRIQzHUlTMD/CBj1/F9K/JU6gTpgnTqizEgR1i2E+FuxoHzCS7Es3SBUdoW1xAgekfPC67YTfsvJacJRXKwJZak4qs7VBXds1qoGAIotQc01tuBrqjV1v1wj4WrZ2oKH7egp1lq1G0jTdFpaC3ISI11LekY8p0VoFXJp+YhIRFSHqyDoaQ3MVR2GorAmoSRc4eZWvV8/wAypSYsV0KFKQqjUTzFr6jBNuiiLSWFSVzkjMUI6ioG/u6QZP8ArBPr64fV6YZSDscUThHjYtWzDVsu6hAullIICQSVvF5k8sk2BjSBi85bMrUUOplSJB/77e2Kxsi3hMlxeOUVTMUCpMoVHr/XbELx7I1XNIqsAkrzGLt8NjtcReN/UYu2d4ijcimSTeNoG/veB88V3xSw8gzvqXTB67++07YfdfKS7toppdLFz3ZEMlww5ek7/FWA1bGOUGEWQCR3MSZ6WhLgKOKJ8qnoSTUUVGJOoy2mB+GTPxfKbY5oeKSEGpJcDcGxPc9vljrw1mW0ncBW91aehm40iTaN132OOce7i5S4SOhKicVljLw2XbMCqxXWzBiT8N5Cidt7AT0HXfTxij5h1UTOkAbmJPQlu5P/ACxYPDGcapShwQy9z0Mx/wBdo64zaDW16nf3afD6+fl/gz3wlFpy8fAmceHHuPDjoCSifaFw6ClZFa5KuybiVKjV6Gwn+uIHh7aXFjGkKYmzE2FpOxxd/HFKo+XC05g1FNQruEFyRYwZAv8AW04zz/IWYapBOnL6jFR3ptC35joa7Ra3fpjmanTuViklk0UaSN3MpqKWevX5Fg8T8E0ZA1gGSsvNytPU6W63HLEHoMXvhlFUpU1T4Ao0zvEdfXFE4VR1ZOvl1Z3DKdDVLBjqPwg/CCoX0kk4uPBa5WhRWpOtaSB4uNQUBoPW+NsK1F8LHCFTUVwnnnqSPlDsN5267T9MeLSHYW/7Y9WsDjvDhZx5K7QNo26dvbHYWMe4MBIYMGDAAY8x7jiq0Ak7ATgAzvJeOzXqMiJX1I+lxCQhLFYPNJiDMTscXPg/EjVLKwhl2M/EPzR0vIxSKtaA9VaKU6hY1GCgQxJlpIuSfXti3eHcrANVlgsBFwbEA2IMQbfTGWG9WY8DQ51TqzFrItxrjJoWSi9ZokqhUQP9YyfYAnDHK8TXP5fzaAuG0urWYEXK9ibiPfFZ4ofMetWWpVoSYbzJBRUYzNOryqpH4gRaCN5w7+zviFI1M15dQVEeK0opCg/CdzfUIPyPyne5ScX0LbVGCkuotwqgz5tB+BZfUKhB1f8AlmkEiInmLfLF5GM64LxkU8wKlQKdXKWgAgEz9AcaIrSML0N8LYPb4FtbVOua3HWG+eyaVkKVBqUwYvuDIIIuCDeRhxgxtayYyl+IuCJS8oZfLmQZBphiJUQgcAEXJB1t0WJucOs9TNHndDuFDKZBloXlHUFjc9ziX4rxlKJ0kFnN9K9Be5JsBb39MVrjPF2rqAQtMKdQIYtcAgTIFgTPyGMNmqp00pZfLxx8PgaI02XJcceZIZtyQXekfu1JDFDKiOaCTe09Bvh5wnLM+mpsp5xzTvDWH4R1i+5wx4lxsvlhKafO1U9RbliIJUxzEgmBb4Te10uF8dakgplAwWYIaDpkkCCIsLb9MXs7QqhNRk8ZWSsdLZKO5ckb4y4ZUpVXzCqGpOVZiD+7qBQmt1MalhUg6oBknTGrDz7NK1U0KrVE0US80dRBJH42kWgmDOxJYixGLRw7iKV1lJkfErWI9CP5iRhevRVlIYSvXF66q97tj4kTsnt2PwIatSph/u2m1wDIubfwOKXxhHrV2amrVF+EMoJUQO4kbz164teZzFCm5CtbSCSTbdupwyzfH6SbHUeymf4W/XDpyasfj8S+kntS2pZITLeG6zRq0oPUyfkFkfUjE7lBQFMUhVRihIOl1kNfVabG5kYr/EePVallPlr2Xc+7dPl9cPeEZYLTR0gMRJPQgmdLem30+WLOid0Wn9B+runXFSs8WSFLJu8cti1gTJMAsGJJgAaZtvYwIxauGZU00AMTuYxXRmfN0hJDgyRMEGCIPvP6YsHDKVVQfMaew3j54mqvu6dqSSz0xg5s5KVuevHUfY8OPcUzxD4lzFLPfstEUY/Z0rTUVySWqVEI5XAgBB9cTCDnLbHqWbSWWXKMIvlkO6KfdRimjj+e/wDpf9nU/wCLiJoVf23OOcytNjRo6EamtRRrdg5SdZkgKCRazjebOlprIrLFu2KWTRhkaY/Av0wr5KxEWGMvyHFKmSzL0qYpqtYK6tUV2kqPLZQdY2IBj+2O+LB/l/N98v8A7Op/xcStLa+UgV0Wslu/Z1wqBimHj+b75f8A2dT/AIuGNHxnWNalT8zLVNVZKbqiNqAZ9JM+YdvbEPS2JZaLKyLNCwYMGM5cMGDBgATrV1QSzBR3JAH64h/EHFqYoMFqKS0KApB3N9vScN/HdEvlgo3NRf54zvLZY6ublG0n9Y74yy1Eleq0uH4jp0R/pZW55XgTprAzDLbcHp64mPDPFfLTQxlZ5QbMoPodhP4enfoIbLZZFEgfMi/67Ym/Djr5jBo0lDMxHQ3+U40zTa4eDkaScY2e0s5JDMZKhXqCo7BiABDXWN40Nbqb3wrxBKWWy9TyqVNCw0gIoUMxED4Re38DiGo1svUBZK9PypNy4ECfUz9cdZWoKnNRmrRpnUHbYuDfSIEgd8Zd8knlfQ7rqWU8vC8/sU5GPwsNt/4XxcvCvEaxXy1htA2J3BNonYDaJtbFd4hkGFVioLamLAKO5n9JxOeEeH16dYM9NlQqVk/IifmP1xxNJCyvU4inh9Tq6uUJ0ZbWSwcL41rA86m1B+qOVke5UlfWx2j2xLg4Y5/hwqEMDpYbHv2BHvh3RphRAEeg/lj0cd2Xk4MtuFgYZrIZfMGWCufhlWINpMShB6m2PaXBsuptRpz6qCfq1xhnT4IYSXWVFJW0g8yU9djfrrPpjwcCYKF83YCLGx8opq331nzPf1vidkc5xyV3PGMk1UpqwIYBgdwRIPuDiNr+Hcs29IL/AOmWT/8AWRhGtwioXVjVHK4YAAjlFQvHxbwdE2F9osXQ4bz1G1HnVlIlvxRvB/DptERqPecDipdUCbXQW4fkKVARTXSD3JJPaSxJO+09cOKyhgVPUXHpiBynAqispNYMBEiDsKqVEG8WCaZI/ETa4PWZ4FUZ2cVVEk30tMSzKCdcSpIAIGy/SUkuEQ+eopX4H+Rvk39R/TFc4t4Vrly6lCDvLRGwtIiPp88WjiPDHdmKugn8ysewC2YcoILR3P1aHw6wQKK7Frc7SWMMxJYg3JBUH+4PSHO6TWGFP9mW6HBVU8J5ozyKDtzOP/bP8MWLJcBqpTVWKWtMwN7d/QeuHeS4GyNTY1VJVgxhSNR0KhPxEyYJMk/PcOaHCNJc6yS9RGMsxHJU8z4S2kH8MqBMLMwACNso9BmoslqElPojnK8HUEFm1EXgWxLg4reX8OVFVR58mQXJ1kEgRKhqh0EwCYtv3JMtTybCuamsFCsaYMzyReYgaWIEb1G+dJTlJ5YmMFFYRIYzPxadPGkJPxZED/DWqE/74+mNMxlP2j1fK4pRqRP/AME6qO7ecsD0uwvhmmko2pv+cBNNxwj3jfFhRpM1gbKuogAsx0qCTYXO5sMPPBgo00c1K1G0hSaq6nZoapUdSOUzyrDEQI6CKlQ4d51SGZKtNNLOz1GXkZIZoMESdRVgYgRa+HGW4c1WqUQMtEahrim4t8B1NLNI3Egi2+Mmo7bonLHKS5/njnHhgmfZ96j7GH88C3jCvrZVQBgrh1dGuAdQqNMEaRyDTEk1FaRowwy2aerdc5VCtZdOX1wRM840IPd7YZ5ShWDGtRcUTQHnano1BKidaNBgyPwgEGbGRaffxhXqU3Z8nlKgRgrOr/mjQwGhgQZ6ExB7YfX2hCbcYzw8rz6voVr0tkK/bhjHzGC0XYFa+aYJqgs9J9F/gL+UgLE2lQwRby7fAW/hdWXOUEqFHcVKR1IwIUefAQaQFAKqGAWPiuqm2IhuKVqj1mll0sNC5dFZAIm7eW2ozbTym30lfAuYLtTq1DNc5ilrBif3yASPw8oUaegtjRQm5y3Sy0n1x5fkRLosLHK8Hj/030YMGDGUYGDBgwAVrx2+nLh4kioo+RmR/wA9x0xm9DitevnqVBNOhKbvUAHwqYVSLz8ekXn45jGg/aPXVcsin4nqqqKLlmMwFA3OKu2QGUVmLBMwRGoCdgYQgRqAJJ7X9sc62ThqN8vdx+Z0K4Rt0zrWHLPT0IPO+LcurMreadLFZAUgkGJBDgkHpb5Yiq3i+pVbyqFONfKRu7A2IttIted98NMvwFKSk1DrCiwv7ST1OJr7OvDL1cwatM6UpCSDeSwIVATt1vNo9calqq55UOTNX2VKrF0uMPz6CuQ8LZuszKtEqVFy5AG0hQ0kE+xOFfD/AB6vw+q1NlIGr72i24/tL2aIgiQbehGo+H6tnWCt5uIg7EGetsUf7QsuazPWAWKMAbBmp/iKjdoaW7QDjN3e2ClHqdqGvd9rquS2s0LItTZFakFMgaSLj644fOBP3hIPpJv0gL06ycVz7MOKipQaiSNVI27lDcH5GR9MWvidAvTIWNW4nYx0ONabcN0TjXVd1c65eD/IcUKyuoZSCCJBGPaqyCBuRiO4GzBNLKVIOx+pFvXD/wA9dQXUNRuFm9t7YvGWUmxMlhtFcPhqprVhWbSoAUF6jEnyxTDlmYkMg1kQefzDqvDB1V4RWZgxqAHUCdLOIAeowEgjVpDgQeUxsLDE9iK4nlq7PNNwF0i2qLgkt+Bp1AgTPLEgHFioz4jwKrUqVHWrGuy89UQNKCBpcaYZS3Jp1WB74UHCK2iqvnElmVgzM82Op40kBNWwABA6h15Apl8jmAVLVZiJE2j7uQeUSYFUTAnUpgdPcxksxqdkq7g6VJMCzgbC1zTuPyt3uAMB4dqkpqrsQAgfS1RS5WmEZiVYGSRO+FU4BUJOqvVKwojzag+FkMAqQ2yRq1Etraes9Hh2b0kCqoY7EN8PLF+TnJ7mI3vthTinDcwzzRqmmCqqTquI13AZGWZZTJF9MHAAzHh6sBArMLX01KgJYu7t1KjUWHNpJHl9Q0B/mOG1Hy6UvMZWWAzK7AsAIPNdt7yZJ09Jkd5PJ1w5L1OXSQADMsdPPBUQLHkkgdzNkchw/Mqyl6obmJeD8XIizBW0lWOgQBrsTGADmvwSoxBNUtpLadRYQG06Z0MJKw1xG4iN8JpwOqF/fOWiL1KkFdVVtFiIMOq6wAeQHoAFquRzJqkiqNGolRNxcQY0XgSNMwZubYbNwnNgHTXhiWJJad6SIsE0+lRfM0wBeNicADvh/B3pKq+aeWkKYILGIRVnS5IMFdWoksdRBPfnh/CKqVg5qNoiPLNR2Au0RrMknVJYm2kCDYrNrMX3wkc2mvRrXWdl1DVtO2+2ABbGWfavpXPZNmJWaNVVYFRDeZRAJNTljmvP9MakTiE8ReGaOdam1XVNNXVdMbOULAhgQbov0xMXh8/bP5AY3xDMfsiFHNErWsSpQudN41I66TtHTDihUIo6VpvzxWLK7VKkKAJenUS3KAOY9hewxoY+zfKqDoNRWggGKcT0toviB4T9lmli2bzEr/oSQX7mo7jaB8AtbtbGezSUuOGsyb6rMUvVpSefA1QulhvdjHzb9OnBXv22csFo1SFTVUc13CSh5gR5L69IBkAArsD0GEM7xA1qQpICPJQtWJQIWqBJB0g2EHVtfUpFsadlvAtGkSaVWqjHryEiwUFeSxhQMNV8AZSWQ1qxqOpL/eJrYGzMRpm/fE6fRaWq5WYbw218fUVZqLZwcfMo+RoN+xUiPI0CkhLLWWByg3sACOo6dcRXhyoKmdy7L+L9mPyNZiJ+WLz/AP5rVVQi5mgVUBUNTLkuABA1FagBPsBh/wAA+zyll6gr16pq1QU0lfu6alGJTl1Ek6j1PYR3XpKVTY5bce945zlYNWo1PeU7N2enhjGC+YMeTgnGowHuDBgwAU77UaU5RWDqjpWRqbMypzAzAZiACQDEkXAxSuPcdWtpbyxTVEOpnzdFz7BfNLE+oknsemyMoO98eeWOw+mF21RsjtkTXOVU98HhmM+FOP5QVitapS0OpU+Yyge0k2m/0GNF4Txjh9FNFOvlaY6gVKSye5hrmIviw+WOw+mDyx2H0xFVMKliIyy+y3mb/QovijxPRB008xl9DAEuuYWZBkppUzzQstItq6xiK4DxbKNmNNarT06ZBNSnoJNoa+0dv++n+WOw+mDyx2H0xLry8lYz2pmY8J4dk8lmjXTiNDyQCVQVU1gH/wANrnWv0Nh6nFj4N4gol2q1s5l1DDkp+enKN7jVE/1Pti1imOw+mDyx2H0xKrS6FrLp2cz5fQpPi7xHSKaaGby6B411VrpqTSQYVVaWJFrEesC+OfDOaytNhVqZvLgxCqa9MkCN2OreP6m+Lx5Q7D6YPLHYfTEd2t24jvHs2kZ/nNkv/m8t/tqf/wDWHmR4lRrAmjVp1QLE03VoPSdJMYceWOw+mAIBsMMFnWDBgwAGDBgwAGDBgwAGDBgwAGGPEch5v4ivIy/4ipM9xyQR1BOH2DABAjw2oB52DGeZQAR8EBN9IUKyqLwHIv18fgA8haQqaQrmpPMQDDDl1OWSC2oQ1iOxIxPHEFW8O6qjuX3JKjTtqRllr8zAuSGtAAX1wAd5jgCvVqVNbBniCIlIFMch3FkP+0bvhCl4aQhCH2U6SswJV1mnqZtIIqEmNyFMgCMdZPwytOObVDlpIknmpmTJPMVp6SRE6iYG2G+V8LvTURUplppA/daV0UxpblDEaoZyCdjomdNwD1/Di1VAXMEBSwL0wNclNB1MD8cElpsxgwIGF6fAiYZ2RT5cFVXkB1KxXcaqciIImCbiSMFPw4QynzBat5p5BO6FQpmF/dqGIFwX2m3eZ8Oq7O0gM082m9/NFyCCR94Bv/4Y+QB7nOEK5pg1fhphBrAYkC0i4+IsA/5gQLY9Tw+sAMZIZTMD8LK6qOygryrfTbthqfCoOoGpAamEJVIeZp6iHYkxFNYUzEm52w44dwFqVRanmLITSQtMKCS2poCtAHQAyRvJk4AE8v4XVQQzl5gXUQAEKWF9zDnuwn0DrLcDCVhVDGwIC3AEzZQDp03nSQbgG0Yl8GAAGDBgwAGDBgwAGDBgwAGDBgwAGDBgwAGDBgwAGDBgwAGDBgwAGDBgwAGDBgwAGDBgwAGDBgwAGDBgwAGDBgwAGDBgwAGDBgwAGDBgwAGDBgw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Seta para a direita 4"/>
          <p:cNvSpPr/>
          <p:nvPr/>
        </p:nvSpPr>
        <p:spPr>
          <a:xfrm>
            <a:off x="155575" y="1129465"/>
            <a:ext cx="1104057"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039" y="2038706"/>
            <a:ext cx="5959864" cy="4509120"/>
          </a:xfrm>
          <a:prstGeom prst="rect">
            <a:avLst/>
          </a:prstGeom>
        </p:spPr>
      </p:pic>
    </p:spTree>
    <p:extLst>
      <p:ext uri="{BB962C8B-B14F-4D97-AF65-F5344CB8AC3E}">
        <p14:creationId xmlns:p14="http://schemas.microsoft.com/office/powerpoint/2010/main" val="46151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8"/>
            <a:ext cx="4608512" cy="1143000"/>
          </a:xfrm>
        </p:spPr>
        <p:txBody>
          <a:bodyPr>
            <a:normAutofit/>
          </a:bodyPr>
          <a:lstStyle/>
          <a:p>
            <a:r>
              <a:rPr lang="pt-BR" sz="4000" b="1" dirty="0" smtClean="0">
                <a:solidFill>
                  <a:srgbClr val="002060"/>
                </a:solidFill>
              </a:rPr>
              <a:t>Objetivos Específicos</a:t>
            </a:r>
            <a:endParaRPr lang="pt-BR" sz="4000" b="1" dirty="0">
              <a:solidFill>
                <a:srgbClr val="002060"/>
              </a:solidFill>
            </a:endParaRPr>
          </a:p>
        </p:txBody>
      </p:sp>
      <p:sp>
        <p:nvSpPr>
          <p:cNvPr id="3" name="Espaço Reservado para Conteúdo 2"/>
          <p:cNvSpPr>
            <a:spLocks noGrp="1"/>
          </p:cNvSpPr>
          <p:nvPr>
            <p:ph idx="1"/>
          </p:nvPr>
        </p:nvSpPr>
        <p:spPr>
          <a:xfrm>
            <a:off x="179512" y="1124744"/>
            <a:ext cx="8712968" cy="5832648"/>
          </a:xfrm>
        </p:spPr>
        <p:txBody>
          <a:bodyPr>
            <a:normAutofit/>
          </a:bodyPr>
          <a:lstStyle/>
          <a:p>
            <a:pPr marL="514350" indent="-514350" algn="just">
              <a:buAutoNum type="arabicPeriod"/>
            </a:pPr>
            <a:r>
              <a:rPr lang="pt-BR" dirty="0" smtClean="0"/>
              <a:t>Ampliar </a:t>
            </a:r>
            <a:r>
              <a:rPr lang="pt-BR" dirty="0"/>
              <a:t>a cobertura do Programa de Saúde do </a:t>
            </a:r>
            <a:r>
              <a:rPr lang="pt-BR" dirty="0" smtClean="0"/>
              <a:t>Idoso;</a:t>
            </a:r>
          </a:p>
          <a:p>
            <a:pPr marL="514350" indent="-514350" algn="just">
              <a:buAutoNum type="arabicPeriod"/>
            </a:pPr>
            <a:r>
              <a:rPr lang="pt-BR" dirty="0" smtClean="0"/>
              <a:t>Melhorar </a:t>
            </a:r>
            <a:r>
              <a:rPr lang="pt-BR" dirty="0"/>
              <a:t>a qualidade da atenção ao idoso na Unidade de </a:t>
            </a:r>
            <a:r>
              <a:rPr lang="pt-BR" dirty="0" smtClean="0"/>
              <a:t>Saúde;</a:t>
            </a:r>
          </a:p>
          <a:p>
            <a:pPr marL="514350" indent="-514350" algn="just">
              <a:buFont typeface="Arial" pitchFamily="34" charset="0"/>
              <a:buAutoNum type="arabicPeriod"/>
            </a:pPr>
            <a:r>
              <a:rPr lang="pt-BR" dirty="0"/>
              <a:t>Melhorar a adesão dos idosos ao Programa de Saúde do </a:t>
            </a:r>
            <a:r>
              <a:rPr lang="pt-BR" dirty="0" smtClean="0"/>
              <a:t>Idoso;</a:t>
            </a:r>
            <a:endParaRPr lang="pt-BR" dirty="0"/>
          </a:p>
          <a:p>
            <a:pPr marL="514350" indent="-514350" algn="just">
              <a:buFont typeface="Arial" pitchFamily="34" charset="0"/>
              <a:buAutoNum type="arabicPeriod"/>
            </a:pPr>
            <a:r>
              <a:rPr lang="pt-BR" dirty="0"/>
              <a:t>Melhorar o registro das </a:t>
            </a:r>
            <a:r>
              <a:rPr lang="pt-BR" dirty="0" smtClean="0"/>
              <a:t>informações;</a:t>
            </a:r>
            <a:endParaRPr lang="pt-BR" dirty="0"/>
          </a:p>
          <a:p>
            <a:pPr marL="514350" indent="-514350" algn="just">
              <a:buAutoNum type="arabicPeriod"/>
            </a:pPr>
            <a:r>
              <a:rPr lang="pt-BR" dirty="0"/>
              <a:t>Mapear os idosos de risco da área de </a:t>
            </a:r>
            <a:r>
              <a:rPr lang="pt-BR" dirty="0" smtClean="0"/>
              <a:t>abrangência; </a:t>
            </a:r>
          </a:p>
          <a:p>
            <a:pPr marL="514350" indent="-514350" algn="just">
              <a:buFont typeface="Arial" pitchFamily="34" charset="0"/>
              <a:buAutoNum type="arabicPeriod"/>
            </a:pPr>
            <a:r>
              <a:rPr lang="pt-BR" dirty="0"/>
              <a:t>Promover a saúde dos </a:t>
            </a:r>
            <a:r>
              <a:rPr lang="pt-BR" dirty="0" smtClean="0"/>
              <a:t>idosos;</a:t>
            </a:r>
            <a:endParaRPr lang="pt-BR" dirty="0"/>
          </a:p>
          <a:p>
            <a:pPr marL="514350" indent="-514350" algn="just">
              <a:buAutoNum type="arabicPeriod"/>
            </a:pPr>
            <a:endParaRPr lang="pt-BR" dirty="0" smtClean="0"/>
          </a:p>
          <a:p>
            <a:pPr marL="514350" indent="-514350" algn="just">
              <a:buAutoNum type="arabicPeriod"/>
            </a:pPr>
            <a:endParaRPr lang="pt-BR" dirty="0" smtClean="0"/>
          </a:p>
          <a:p>
            <a:endParaRPr lang="pt-BR" dirty="0"/>
          </a:p>
        </p:txBody>
      </p:sp>
    </p:spTree>
    <p:extLst>
      <p:ext uri="{BB962C8B-B14F-4D97-AF65-F5344CB8AC3E}">
        <p14:creationId xmlns:p14="http://schemas.microsoft.com/office/powerpoint/2010/main" val="3713659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274638"/>
            <a:ext cx="4608512"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pt-BR" sz="4000" b="1" dirty="0" smtClean="0">
                <a:solidFill>
                  <a:srgbClr val="002060"/>
                </a:solidFill>
              </a:rPr>
              <a:t>Metodologia</a:t>
            </a:r>
            <a:endParaRPr lang="pt-BR" sz="4000" b="1" dirty="0">
              <a:solidFill>
                <a:srgbClr val="002060"/>
              </a:solidFill>
            </a:endParaRPr>
          </a:p>
        </p:txBody>
      </p:sp>
      <p:sp>
        <p:nvSpPr>
          <p:cNvPr id="3" name="CaixaDeTexto 2"/>
          <p:cNvSpPr txBox="1"/>
          <p:nvPr/>
        </p:nvSpPr>
        <p:spPr>
          <a:xfrm>
            <a:off x="148716" y="1779687"/>
            <a:ext cx="8640960" cy="397031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pt-BR" sz="2400" dirty="0"/>
              <a:t>Este projeto está estruturado para ser desenvolvido no período de </a:t>
            </a:r>
            <a:r>
              <a:rPr lang="pt-BR" sz="2400" dirty="0" smtClean="0"/>
              <a:t>15</a:t>
            </a:r>
            <a:r>
              <a:rPr lang="pt-BR" sz="2400" b="1" dirty="0" smtClean="0"/>
              <a:t> </a:t>
            </a:r>
            <a:r>
              <a:rPr lang="pt-BR" sz="2400" dirty="0"/>
              <a:t>semanas na USF Cidade Nova, no município de Natal-RN. </a:t>
            </a:r>
            <a:endParaRPr lang="pt-BR" sz="2400" dirty="0" smtClean="0"/>
          </a:p>
          <a:p>
            <a:pPr marL="342900" indent="-342900" algn="just">
              <a:lnSpc>
                <a:spcPct val="150000"/>
              </a:lnSpc>
              <a:buFont typeface="Arial" panose="020B0604020202020204" pitchFamily="34" charset="0"/>
              <a:buChar char="•"/>
            </a:pPr>
            <a:r>
              <a:rPr lang="pt-BR" sz="2400" dirty="0" smtClean="0"/>
              <a:t>Participarão </a:t>
            </a:r>
            <a:r>
              <a:rPr lang="pt-BR" sz="2400" dirty="0"/>
              <a:t>da intervenção 410 </a:t>
            </a:r>
            <a:r>
              <a:rPr lang="pt-BR" sz="2400" dirty="0" smtClean="0"/>
              <a:t>idosos</a:t>
            </a:r>
            <a:r>
              <a:rPr lang="pt-BR" sz="2400" dirty="0"/>
              <a:t> </a:t>
            </a:r>
            <a:r>
              <a:rPr lang="pt-BR" sz="2400" dirty="0" err="1" smtClean="0"/>
              <a:t>residentesna</a:t>
            </a:r>
            <a:r>
              <a:rPr lang="pt-BR" sz="2400" dirty="0" smtClean="0"/>
              <a:t> área Amarela.</a:t>
            </a:r>
          </a:p>
          <a:p>
            <a:pPr marL="342900" indent="-342900" algn="just">
              <a:lnSpc>
                <a:spcPct val="150000"/>
              </a:lnSpc>
              <a:buFont typeface="Arial" panose="020B0604020202020204" pitchFamily="34" charset="0"/>
              <a:buChar char="•"/>
            </a:pPr>
            <a:r>
              <a:rPr lang="pt-BR" sz="2400" dirty="0" smtClean="0"/>
              <a:t>Usaremos o material fornecido pela </a:t>
            </a:r>
            <a:r>
              <a:rPr lang="pt-BR" sz="2400" dirty="0" err="1" smtClean="0"/>
              <a:t>UFPel</a:t>
            </a:r>
            <a:r>
              <a:rPr lang="pt-BR" sz="2400" dirty="0" smtClean="0"/>
              <a:t> e pela SMS para cumprir os objetivos da intervenção.</a:t>
            </a:r>
            <a:endParaRPr lang="pt-BR" sz="2400" dirty="0">
              <a:solidFill>
                <a:srgbClr val="002060"/>
              </a:solidFill>
              <a:latin typeface="+mn-lt"/>
            </a:endParaRPr>
          </a:p>
        </p:txBody>
      </p:sp>
    </p:spTree>
    <p:extLst>
      <p:ext uri="{BB962C8B-B14F-4D97-AF65-F5344CB8AC3E}">
        <p14:creationId xmlns:p14="http://schemas.microsoft.com/office/powerpoint/2010/main" val="1882832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955" y="-162272"/>
            <a:ext cx="8946232" cy="926976"/>
          </a:xfrm>
        </p:spPr>
        <p:txBody>
          <a:bodyPr>
            <a:normAutofit/>
          </a:bodyPr>
          <a:lstStyle/>
          <a:p>
            <a:r>
              <a:rPr lang="pt-BR" sz="3600" b="1" dirty="0" smtClean="0">
                <a:solidFill>
                  <a:srgbClr val="002060"/>
                </a:solidFill>
              </a:rPr>
              <a:t>Metas, estimativas, Objetivos e Resultados</a:t>
            </a:r>
            <a:endParaRPr lang="pt-BR" sz="3600" b="1" dirty="0">
              <a:solidFill>
                <a:srgbClr val="002060"/>
              </a:solidFill>
            </a:endParaRPr>
          </a:p>
        </p:txBody>
      </p:sp>
      <p:sp>
        <p:nvSpPr>
          <p:cNvPr id="3" name="Espaço Reservado para Conteúdo 2"/>
          <p:cNvSpPr>
            <a:spLocks noGrp="1"/>
          </p:cNvSpPr>
          <p:nvPr>
            <p:ph idx="1"/>
          </p:nvPr>
        </p:nvSpPr>
        <p:spPr>
          <a:xfrm>
            <a:off x="179512" y="764704"/>
            <a:ext cx="8712968" cy="1054807"/>
          </a:xfrm>
        </p:spPr>
        <p:txBody>
          <a:bodyPr>
            <a:normAutofit/>
          </a:bodyPr>
          <a:lstStyle/>
          <a:p>
            <a:r>
              <a:rPr lang="pt-BR" sz="2800" b="1" dirty="0"/>
              <a:t>Objetivo 1. Ampliar a cobertura de atenção  á saúde do idosos.</a:t>
            </a:r>
            <a:endParaRPr lang="pt-BR" sz="2800" dirty="0"/>
          </a:p>
          <a:p>
            <a:pPr marL="0" indent="0" algn="just">
              <a:buNone/>
            </a:pPr>
            <a:endParaRPr lang="pt-BR" dirty="0"/>
          </a:p>
        </p:txBody>
      </p:sp>
      <p:sp>
        <p:nvSpPr>
          <p:cNvPr id="5" name="CaixaDeTexto 4"/>
          <p:cNvSpPr txBox="1"/>
          <p:nvPr/>
        </p:nvSpPr>
        <p:spPr>
          <a:xfrm>
            <a:off x="6425952" y="2124848"/>
            <a:ext cx="2520280" cy="2862322"/>
          </a:xfrm>
          <a:prstGeom prst="rect">
            <a:avLst/>
          </a:prstGeom>
          <a:noFill/>
        </p:spPr>
        <p:txBody>
          <a:bodyPr wrap="square" rtlCol="0">
            <a:spAutoFit/>
          </a:bodyPr>
          <a:lstStyle/>
          <a:p>
            <a:pPr algn="just"/>
            <a:r>
              <a:rPr lang="pt-BR" sz="2000" dirty="0" smtClean="0">
                <a:latin typeface="+mn-lt"/>
              </a:rPr>
              <a:t>Pré-Intervenção:37%;</a:t>
            </a:r>
            <a:endParaRPr lang="pt-BR" sz="2000" dirty="0" smtClean="0">
              <a:latin typeface="+mn-lt"/>
            </a:endParaRPr>
          </a:p>
          <a:p>
            <a:pPr algn="just"/>
            <a:r>
              <a:rPr lang="pt-BR" sz="2000" dirty="0" smtClean="0">
                <a:latin typeface="+mn-lt"/>
              </a:rPr>
              <a:t>Meta: </a:t>
            </a:r>
            <a:r>
              <a:rPr lang="pt-BR" sz="2000" dirty="0" smtClean="0">
                <a:latin typeface="+mn-lt"/>
              </a:rPr>
              <a:t>90</a:t>
            </a:r>
            <a:r>
              <a:rPr lang="pt-BR" sz="2000" dirty="0" smtClean="0">
                <a:latin typeface="+mn-lt"/>
              </a:rPr>
              <a:t>%;</a:t>
            </a:r>
            <a:endParaRPr lang="pt-BR" sz="2000" dirty="0" smtClean="0">
              <a:latin typeface="+mn-lt"/>
            </a:endParaRPr>
          </a:p>
          <a:p>
            <a:pPr algn="just"/>
            <a:endParaRPr lang="pt-BR" sz="2000" dirty="0">
              <a:latin typeface="+mn-lt"/>
            </a:endParaRPr>
          </a:p>
          <a:p>
            <a:pPr algn="just"/>
            <a:r>
              <a:rPr lang="pt-BR" sz="2000" dirty="0" smtClean="0">
                <a:latin typeface="+mn-lt"/>
              </a:rPr>
              <a:t>Mês 1: </a:t>
            </a:r>
            <a:r>
              <a:rPr lang="pt-BR" sz="2000" dirty="0" smtClean="0">
                <a:latin typeface="+mn-lt"/>
              </a:rPr>
              <a:t>199</a:t>
            </a:r>
            <a:endParaRPr lang="pt-BR" sz="2000" dirty="0" smtClean="0">
              <a:latin typeface="+mn-lt"/>
            </a:endParaRPr>
          </a:p>
          <a:p>
            <a:pPr algn="just"/>
            <a:r>
              <a:rPr lang="pt-BR" sz="2000" dirty="0" smtClean="0">
                <a:latin typeface="+mn-lt"/>
              </a:rPr>
              <a:t>Mês 2: </a:t>
            </a:r>
            <a:r>
              <a:rPr lang="pt-BR" sz="2000" dirty="0" smtClean="0">
                <a:latin typeface="+mn-lt"/>
              </a:rPr>
              <a:t>255</a:t>
            </a:r>
            <a:endParaRPr lang="pt-BR" sz="2000" dirty="0" smtClean="0">
              <a:latin typeface="+mn-lt"/>
            </a:endParaRPr>
          </a:p>
          <a:p>
            <a:pPr algn="just"/>
            <a:r>
              <a:rPr lang="pt-BR" sz="2000" dirty="0" smtClean="0">
                <a:latin typeface="+mn-lt"/>
              </a:rPr>
              <a:t>Mês 3: </a:t>
            </a:r>
            <a:r>
              <a:rPr lang="pt-BR" sz="2000" dirty="0" smtClean="0">
                <a:latin typeface="+mn-lt"/>
              </a:rPr>
              <a:t>273</a:t>
            </a:r>
            <a:endParaRPr lang="pt-BR" sz="2000" dirty="0" smtClean="0">
              <a:latin typeface="+mn-lt"/>
            </a:endParaRPr>
          </a:p>
          <a:p>
            <a:pPr algn="just"/>
            <a:r>
              <a:rPr lang="pt-BR" sz="2000" dirty="0" smtClean="0">
                <a:latin typeface="+mn-lt"/>
              </a:rPr>
              <a:t>Mês 4: </a:t>
            </a:r>
            <a:r>
              <a:rPr lang="pt-BR" sz="2000" dirty="0" smtClean="0">
                <a:latin typeface="+mn-lt"/>
              </a:rPr>
              <a:t>295</a:t>
            </a:r>
            <a:endParaRPr lang="pt-BR" sz="2000" dirty="0" smtClean="0">
              <a:latin typeface="+mn-lt"/>
            </a:endParaRPr>
          </a:p>
          <a:p>
            <a:pPr algn="just"/>
            <a:endParaRPr lang="pt-BR" sz="2000" dirty="0" smtClean="0">
              <a:solidFill>
                <a:srgbClr val="002060"/>
              </a:solidFill>
              <a:latin typeface="+mn-lt"/>
            </a:endParaRPr>
          </a:p>
          <a:p>
            <a:pPr algn="just"/>
            <a:endParaRPr lang="pt-BR" sz="2000" dirty="0">
              <a:solidFill>
                <a:srgbClr val="002060"/>
              </a:solidFill>
              <a:latin typeface="+mn-lt"/>
            </a:endParaRPr>
          </a:p>
        </p:txBody>
      </p:sp>
      <p:sp>
        <p:nvSpPr>
          <p:cNvPr id="6" name="CaixaDeTexto 5"/>
          <p:cNvSpPr txBox="1"/>
          <p:nvPr/>
        </p:nvSpPr>
        <p:spPr>
          <a:xfrm>
            <a:off x="6238717" y="5733256"/>
            <a:ext cx="2915816" cy="738664"/>
          </a:xfrm>
          <a:prstGeom prst="rect">
            <a:avLst/>
          </a:prstGeom>
          <a:noFill/>
        </p:spPr>
        <p:txBody>
          <a:bodyPr wrap="square" rtlCol="0">
            <a:spAutoFit/>
          </a:bodyPr>
          <a:lstStyle/>
          <a:p>
            <a:pPr algn="ctr"/>
            <a:r>
              <a:rPr lang="pt-BR" sz="1400" dirty="0"/>
              <a:t>Proporção de idosos </a:t>
            </a:r>
            <a:r>
              <a:rPr lang="pt-BR" sz="1400" dirty="0" smtClean="0"/>
              <a:t>cadastrado </a:t>
            </a:r>
            <a:r>
              <a:rPr lang="pt-BR" sz="1400" dirty="0"/>
              <a:t>na ação </a:t>
            </a:r>
            <a:r>
              <a:rPr lang="pt-BR" sz="1400" dirty="0" smtClean="0"/>
              <a:t>programática</a:t>
            </a:r>
            <a:endParaRPr lang="pt-BR" sz="1400" dirty="0"/>
          </a:p>
        </p:txBody>
      </p:sp>
      <p:graphicFrame>
        <p:nvGraphicFramePr>
          <p:cNvPr id="8" name="Gráfico 7"/>
          <p:cNvGraphicFramePr>
            <a:graphicFrameLocks/>
          </p:cNvGraphicFramePr>
          <p:nvPr>
            <p:extLst>
              <p:ext uri="{D42A27DB-BD31-4B8C-83A1-F6EECF244321}">
                <p14:modId xmlns:p14="http://schemas.microsoft.com/office/powerpoint/2010/main" val="3649203389"/>
              </p:ext>
            </p:extLst>
          </p:nvPr>
        </p:nvGraphicFramePr>
        <p:xfrm>
          <a:off x="179512" y="1988840"/>
          <a:ext cx="6059205"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7806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txBox="1">
            <a:spLocks/>
          </p:cNvSpPr>
          <p:nvPr/>
        </p:nvSpPr>
        <p:spPr>
          <a:xfrm>
            <a:off x="98335" y="188640"/>
            <a:ext cx="9028171" cy="4320480"/>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pt-BR" sz="5100" b="1" dirty="0"/>
              <a:t>Objetivo 2. Melhorar a qualidade da atenção ao idoso na Unidade de </a:t>
            </a:r>
            <a:r>
              <a:rPr lang="pt-BR" sz="5100" b="1" dirty="0" smtClean="0"/>
              <a:t>Saúde</a:t>
            </a:r>
          </a:p>
          <a:p>
            <a:endParaRPr lang="pt-BR" sz="2800" dirty="0"/>
          </a:p>
          <a:p>
            <a:pPr marL="0" indent="0" algn="just" fontAlgn="auto">
              <a:spcAft>
                <a:spcPts val="0"/>
              </a:spcAft>
              <a:buFont typeface="Arial" pitchFamily="34" charset="0"/>
              <a:buNone/>
            </a:pPr>
            <a:r>
              <a:rPr lang="pt-BR" sz="4500" dirty="0" smtClean="0"/>
              <a:t>Algumas metas do Objetivo 2 foram 100% cumpridas em todos os meses, são estas:</a:t>
            </a:r>
          </a:p>
          <a:p>
            <a:pPr marL="0" indent="0" algn="just" fontAlgn="auto">
              <a:spcAft>
                <a:spcPts val="0"/>
              </a:spcAft>
              <a:buFont typeface="Arial" pitchFamily="34" charset="0"/>
              <a:buNone/>
            </a:pPr>
            <a:endParaRPr lang="pt-BR" sz="4500" dirty="0" smtClean="0"/>
          </a:p>
          <a:p>
            <a:pPr marL="0" indent="0" algn="just" fontAlgn="auto">
              <a:spcAft>
                <a:spcPts val="0"/>
              </a:spcAft>
              <a:buNone/>
            </a:pPr>
            <a:r>
              <a:rPr lang="pt-BR" sz="4500" dirty="0"/>
              <a:t>Meta 2.1: Realizar Avaliação Multidimensional Rápida de 100% dos idosos da área de abrangência</a:t>
            </a:r>
            <a:r>
              <a:rPr lang="pt-BR" sz="4500" dirty="0" smtClean="0"/>
              <a:t>.</a:t>
            </a:r>
          </a:p>
          <a:p>
            <a:pPr marL="0" indent="0" algn="just" fontAlgn="auto">
              <a:spcAft>
                <a:spcPts val="0"/>
              </a:spcAft>
              <a:buNone/>
            </a:pPr>
            <a:r>
              <a:rPr lang="pt-BR" sz="4500" dirty="0"/>
              <a:t>Meta 2.3: Realizar a solicitação de exames complementares periódicos em 100% dos idosos hipertensos e/ou diabéticos</a:t>
            </a:r>
            <a:r>
              <a:rPr lang="pt-BR" sz="4500" dirty="0" smtClean="0"/>
              <a:t>.</a:t>
            </a:r>
          </a:p>
          <a:p>
            <a:pPr marL="0" indent="0" algn="just" fontAlgn="auto">
              <a:spcAft>
                <a:spcPts val="0"/>
              </a:spcAft>
              <a:buNone/>
            </a:pPr>
            <a:r>
              <a:rPr lang="pt-BR" sz="4500" dirty="0"/>
              <a:t>Meta 2.6. Realizar visita domiciliar a 100% dos idosos acamados ou com problemas de locomoção</a:t>
            </a:r>
            <a:r>
              <a:rPr lang="pt-BR" sz="4500" dirty="0" smtClean="0"/>
              <a:t>.</a:t>
            </a:r>
            <a:endParaRPr lang="pt-BR" sz="4500" dirty="0"/>
          </a:p>
          <a:p>
            <a:pPr marL="0" indent="0" algn="just" fontAlgn="auto">
              <a:spcAft>
                <a:spcPts val="0"/>
              </a:spcAft>
              <a:buNone/>
            </a:pPr>
            <a:r>
              <a:rPr lang="pt-BR" sz="4500" dirty="0"/>
              <a:t>Meta 2.7</a:t>
            </a:r>
            <a:r>
              <a:rPr lang="pt-BR" sz="4500" dirty="0" smtClean="0"/>
              <a:t>.: </a:t>
            </a:r>
            <a:r>
              <a:rPr lang="pt-BR" sz="4500" dirty="0"/>
              <a:t>Rastrear 100% dos idosos para Hipertensão Arterial Sistêmica (HAS</a:t>
            </a:r>
            <a:r>
              <a:rPr lang="pt-BR" sz="4500" dirty="0" smtClean="0"/>
              <a:t>).</a:t>
            </a:r>
          </a:p>
          <a:p>
            <a:pPr marL="0" indent="0" algn="just" fontAlgn="auto">
              <a:spcAft>
                <a:spcPts val="0"/>
              </a:spcAft>
              <a:buNone/>
            </a:pPr>
            <a:r>
              <a:rPr lang="pt-BR" sz="4500" dirty="0"/>
              <a:t>Meta 2.9: Realizar avaliação da necessidade de atendimento odontológico em 100% dos idosos.</a:t>
            </a:r>
          </a:p>
          <a:p>
            <a:pPr marL="0" indent="0" algn="just" fontAlgn="auto">
              <a:spcAft>
                <a:spcPts val="0"/>
              </a:spcAft>
              <a:buNone/>
            </a:pPr>
            <a:endParaRPr lang="pt-BR" dirty="0"/>
          </a:p>
          <a:p>
            <a:pPr marL="0" indent="0" algn="just" fontAlgn="auto">
              <a:spcAft>
                <a:spcPts val="0"/>
              </a:spcAft>
              <a:buNone/>
            </a:pPr>
            <a:endParaRPr lang="pt-BR" dirty="0"/>
          </a:p>
          <a:p>
            <a:pPr marL="0" indent="0" algn="just" fontAlgn="auto">
              <a:spcAft>
                <a:spcPts val="0"/>
              </a:spcAft>
              <a:buFont typeface="Arial" pitchFamily="34" charset="0"/>
              <a:buNone/>
            </a:pPr>
            <a:endParaRPr lang="pt-BR" dirty="0"/>
          </a:p>
        </p:txBody>
      </p:sp>
    </p:spTree>
    <p:extLst>
      <p:ext uri="{BB962C8B-B14F-4D97-AF65-F5344CB8AC3E}">
        <p14:creationId xmlns:p14="http://schemas.microsoft.com/office/powerpoint/2010/main" val="4085708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2878</TotalTime>
  <Words>2900</Words>
  <Application>Microsoft Office PowerPoint</Application>
  <PresentationFormat>Apresentação na tela (4:3)</PresentationFormat>
  <Paragraphs>186</Paragraphs>
  <Slides>21</Slides>
  <Notes>12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Arial</vt:lpstr>
      <vt:lpstr>Calibri</vt:lpstr>
      <vt:lpstr>Verdana</vt:lpstr>
      <vt:lpstr>Wingdings</vt:lpstr>
      <vt:lpstr>Tema do Office</vt:lpstr>
      <vt:lpstr>Melhoria da Atenção à Saúde da Pessoa Idosa na USF Cidade Nova, no município de Natal-RN</vt:lpstr>
      <vt:lpstr>Introdução</vt:lpstr>
      <vt:lpstr>Apresentação do PowerPoint</vt:lpstr>
      <vt:lpstr>Apresentação do PowerPoint</vt:lpstr>
      <vt:lpstr>Objetivo Geral</vt:lpstr>
      <vt:lpstr>Objetivos Específicos</vt:lpstr>
      <vt:lpstr>Apresentação do PowerPoint</vt:lpstr>
      <vt:lpstr>Metas, estimativas, Objetivos e Resultados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Discussão</vt:lpstr>
      <vt:lpstr>Reflexão Crítica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Qualificação da atenção aos adultos portadores de Hipertensão Arterial Sistêmica e/ou Diabetes Mellitus na Unidade de Saúde de Nova Natal 2, Natal, Rio Grande do Norte</dc:title>
  <dc:creator>Daniel Gementi</dc:creator>
  <cp:lastModifiedBy>Renato Penhafiel</cp:lastModifiedBy>
  <cp:revision>240</cp:revision>
  <dcterms:created xsi:type="dcterms:W3CDTF">2012-09-11T02:40:43Z</dcterms:created>
  <dcterms:modified xsi:type="dcterms:W3CDTF">2015-09-15T02:25:08Z</dcterms:modified>
</cp:coreProperties>
</file>