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312" r:id="rId8"/>
    <p:sldId id="313" r:id="rId9"/>
    <p:sldId id="314" r:id="rId10"/>
    <p:sldId id="273" r:id="rId11"/>
    <p:sldId id="280" r:id="rId12"/>
    <p:sldId id="315" r:id="rId13"/>
    <p:sldId id="316" r:id="rId14"/>
    <p:sldId id="283" r:id="rId15"/>
    <p:sldId id="317" r:id="rId16"/>
    <p:sldId id="318" r:id="rId17"/>
    <p:sldId id="319" r:id="rId18"/>
    <p:sldId id="288" r:id="rId19"/>
    <p:sldId id="320" r:id="rId20"/>
    <p:sldId id="321" r:id="rId21"/>
    <p:sldId id="294" r:id="rId22"/>
    <p:sldId id="322" r:id="rId23"/>
    <p:sldId id="323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mila\Documents\UFPel\Renat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mila\Documents\UFPel\Renat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mila\Documents\UFPel\Renato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mila\Documents\UFPel\Renato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mila\Documents\UFPel\Renato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Renato\Renat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0.95000000000000062</c:v>
                </c:pt>
                <c:pt idx="1">
                  <c:v>0.95000000000000062</c:v>
                </c:pt>
                <c:pt idx="2">
                  <c:v>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958464"/>
        <c:axId val="86960000"/>
      </c:barChart>
      <c:catAx>
        <c:axId val="8695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6960000"/>
        <c:crosses val="autoZero"/>
        <c:auto val="1"/>
        <c:lblAlgn val="ctr"/>
        <c:lblOffset val="100"/>
        <c:noMultiLvlLbl val="0"/>
      </c:catAx>
      <c:valAx>
        <c:axId val="8696000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69584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 pitchFamily="18" charset="0"/>
          <a:ea typeface="Calibri"/>
          <a:cs typeface="Times New Roman" pitchFamily="18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Indicadores!$C$117</c:f>
              <c:strCache>
                <c:ptCount val="1"/>
                <c:pt idx="0">
                  <c:v>Proporção de gestantes com primeira consulta odontológica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Indicadores!$D$116:$F$116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Indicadores!$D$117:$F$117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0.83333333333333337</c:v>
                </c:pt>
                <c:pt idx="2">
                  <c:v>0.73333333333333328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80224"/>
        <c:axId val="90182016"/>
      </c:barChart>
      <c:catAx>
        <c:axId val="9018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182016"/>
        <c:crosses val="autoZero"/>
        <c:auto val="1"/>
        <c:lblAlgn val="ctr"/>
        <c:lblOffset val="100"/>
        <c:noMultiLvlLbl val="0"/>
      </c:catAx>
      <c:valAx>
        <c:axId val="9018201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180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Indicadores!$D$121:$F$121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Indicadores!$D$122:$F$122</c:f>
              <c:numCache>
                <c:formatCode>0.0%</c:formatCode>
                <c:ptCount val="3"/>
                <c:pt idx="0">
                  <c:v>0.15789473684210525</c:v>
                </c:pt>
                <c:pt idx="1">
                  <c:v>0.47368421052631576</c:v>
                </c:pt>
                <c:pt idx="2">
                  <c:v>0.96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07360"/>
        <c:axId val="90208896"/>
      </c:barChart>
      <c:catAx>
        <c:axId val="902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208896"/>
        <c:crosses val="autoZero"/>
        <c:auto val="1"/>
        <c:lblAlgn val="ctr"/>
        <c:lblOffset val="100"/>
        <c:noMultiLvlLbl val="0"/>
      </c:catAx>
      <c:valAx>
        <c:axId val="90208896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2073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Indicadores!$D$126:$F$126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Indicadores!$D$127:$F$127</c:f>
              <c:numCache>
                <c:formatCode>0.0%</c:formatCode>
                <c:ptCount val="3"/>
                <c:pt idx="0">
                  <c:v>0.84210526315789469</c:v>
                </c:pt>
                <c:pt idx="1">
                  <c:v>1</c:v>
                </c:pt>
                <c:pt idx="2">
                  <c:v>0.96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26048"/>
        <c:axId val="102442112"/>
      </c:barChart>
      <c:catAx>
        <c:axId val="9022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442112"/>
        <c:crosses val="autoZero"/>
        <c:auto val="1"/>
        <c:lblAlgn val="ctr"/>
        <c:lblOffset val="100"/>
        <c:noMultiLvlLbl val="0"/>
      </c:catAx>
      <c:valAx>
        <c:axId val="10244211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2260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Indicadores!$C$132</c:f>
              <c:strCache>
                <c:ptCount val="1"/>
                <c:pt idx="0">
                  <c:v>Proporção de gestantes com avaliação de prioridade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Pt>
            <c:idx val="2"/>
            <c:invertIfNegative val="0"/>
            <c:bubble3D val="0"/>
            <c:spPr>
              <a:gradFill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 scaled="0"/>
              </a:gra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Indicadores!$D$131:$F$131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Indicadores!$D$132:$F$132</c:f>
              <c:numCache>
                <c:formatCode>0.0%</c:formatCode>
                <c:ptCount val="3"/>
                <c:pt idx="0">
                  <c:v>0.63157894736842335</c:v>
                </c:pt>
                <c:pt idx="1">
                  <c:v>0.73684210526315785</c:v>
                </c:pt>
                <c:pt idx="2">
                  <c:v>0.60000000000000064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381888"/>
        <c:axId val="109395968"/>
      </c:barChart>
      <c:catAx>
        <c:axId val="10938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9395968"/>
        <c:crosses val="autoZero"/>
        <c:auto val="1"/>
        <c:lblAlgn val="ctr"/>
        <c:lblOffset val="100"/>
        <c:noMultiLvlLbl val="0"/>
      </c:catAx>
      <c:valAx>
        <c:axId val="10939596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93818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E46C0A"/>
              </a:solidFill>
              <a:ln w="25400">
                <a:solidFill>
                  <a:schemeClr val="accent1"/>
                </a:solidFill>
              </a:ln>
            </c:spPr>
          </c:dPt>
          <c:dLbls>
            <c:dLbl>
              <c:idx val="1"/>
              <c:delete val="1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0.94736842105262919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17600"/>
        <c:axId val="109419136"/>
      </c:barChart>
      <c:catAx>
        <c:axId val="10941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9419136"/>
        <c:crosses val="autoZero"/>
        <c:auto val="1"/>
        <c:lblAlgn val="ctr"/>
        <c:lblOffset val="100"/>
        <c:noMultiLvlLbl val="0"/>
      </c:catAx>
      <c:valAx>
        <c:axId val="10941913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94176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Indicadores!$C$143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Indicadores!$D$142:$F$142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Indicadores!$D$143:$F$143</c:f>
              <c:numCache>
                <c:formatCode>0.0%</c:formatCode>
                <c:ptCount val="3"/>
                <c:pt idx="0">
                  <c:v>0.63157894736842102</c:v>
                </c:pt>
                <c:pt idx="1">
                  <c:v>0.84210526315789469</c:v>
                </c:pt>
                <c:pt idx="2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52672"/>
        <c:axId val="109458560"/>
      </c:barChart>
      <c:catAx>
        <c:axId val="10945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458560"/>
        <c:crosses val="autoZero"/>
        <c:auto val="1"/>
        <c:lblAlgn val="ctr"/>
        <c:lblOffset val="100"/>
        <c:noMultiLvlLbl val="0"/>
      </c:catAx>
      <c:valAx>
        <c:axId val="10945856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4526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Indicadores!$C$148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2"/>
            <c:invertIfNegative val="0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47,7%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Indicadores!$D$147:$F$147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Indicadores!$D$148:$F$148</c:f>
              <c:numCache>
                <c:formatCode>0.0%</c:formatCode>
                <c:ptCount val="3"/>
                <c:pt idx="0">
                  <c:v>0.3157894736842129</c:v>
                </c:pt>
                <c:pt idx="1">
                  <c:v>0.47368421052631576</c:v>
                </c:pt>
                <c:pt idx="2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92096"/>
        <c:axId val="109493632"/>
      </c:barChart>
      <c:catAx>
        <c:axId val="10949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9493632"/>
        <c:crosses val="autoZero"/>
        <c:auto val="1"/>
        <c:lblAlgn val="ctr"/>
        <c:lblOffset val="100"/>
        <c:noMultiLvlLbl val="0"/>
      </c:catAx>
      <c:valAx>
        <c:axId val="10949363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94920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Indicadores!$C$153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Indicadores!$D$152:$F$152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Indicadores!$D$153:$F$153</c:f>
              <c:numCache>
                <c:formatCode>0.0%</c:formatCode>
                <c:ptCount val="3"/>
                <c:pt idx="0">
                  <c:v>0.10526315789473684</c:v>
                </c:pt>
                <c:pt idx="1">
                  <c:v>0.31578947368421051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52000"/>
        <c:axId val="109553536"/>
      </c:barChart>
      <c:catAx>
        <c:axId val="10955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553536"/>
        <c:crosses val="autoZero"/>
        <c:auto val="1"/>
        <c:lblAlgn val="ctr"/>
        <c:lblOffset val="100"/>
        <c:noMultiLvlLbl val="0"/>
      </c:catAx>
      <c:valAx>
        <c:axId val="109553536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5520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Indicadores!$C$158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2"/>
            <c:invertIfNegative val="0"/>
            <c:bubble3D val="0"/>
          </c:dPt>
          <c:dLbls>
            <c:dLbl>
              <c:idx val="1"/>
              <c:delete val="1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Indicadores!$D$157:$F$157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Indicadores!$D$158:$F$158</c:f>
              <c:numCache>
                <c:formatCode>0.0%</c:formatCode>
                <c:ptCount val="3"/>
                <c:pt idx="0">
                  <c:v>0.89473684210526316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709952"/>
        <c:axId val="109728128"/>
      </c:barChart>
      <c:catAx>
        <c:axId val="10970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9728128"/>
        <c:crosses val="autoZero"/>
        <c:auto val="1"/>
        <c:lblAlgn val="ctr"/>
        <c:lblOffset val="100"/>
        <c:noMultiLvlLbl val="0"/>
      </c:catAx>
      <c:valAx>
        <c:axId val="10972812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97099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Indicadores!$C$163</c:f>
              <c:strCache>
                <c:ptCount val="1"/>
                <c:pt idx="0">
                  <c:v>Proporção de gestantes e puérperas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Indicadores!$D$162:$F$162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Indicadores!$D$163:$F$163</c:f>
              <c:numCache>
                <c:formatCode>0.0%</c:formatCode>
                <c:ptCount val="3"/>
                <c:pt idx="0">
                  <c:v>0.63157894736842102</c:v>
                </c:pt>
                <c:pt idx="1">
                  <c:v>0.78947368421052633</c:v>
                </c:pt>
                <c:pt idx="2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761664"/>
        <c:axId val="109763200"/>
      </c:barChart>
      <c:catAx>
        <c:axId val="10976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763200"/>
        <c:crosses val="autoZero"/>
        <c:auto val="1"/>
        <c:lblAlgn val="ctr"/>
        <c:lblOffset val="100"/>
        <c:noMultiLvlLbl val="0"/>
      </c:catAx>
      <c:valAx>
        <c:axId val="10976320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761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0.52631578947368418</c:v>
                </c:pt>
                <c:pt idx="1">
                  <c:v>0.52631578947368418</c:v>
                </c:pt>
                <c:pt idx="2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54816"/>
        <c:axId val="88785280"/>
      </c:barChart>
      <c:catAx>
        <c:axId val="8875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785280"/>
        <c:crosses val="autoZero"/>
        <c:auto val="1"/>
        <c:lblAlgn val="ctr"/>
        <c:lblOffset val="100"/>
        <c:noMultiLvlLbl val="0"/>
      </c:catAx>
      <c:valAx>
        <c:axId val="8878528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7548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0.63157894736842102</c:v>
                </c:pt>
                <c:pt idx="1">
                  <c:v>0.63157894736842102</c:v>
                </c:pt>
                <c:pt idx="2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14720"/>
        <c:axId val="88816256"/>
      </c:barChart>
      <c:catAx>
        <c:axId val="8881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16256"/>
        <c:crosses val="autoZero"/>
        <c:auto val="1"/>
        <c:lblAlgn val="ctr"/>
        <c:lblOffset val="100"/>
        <c:noMultiLvlLbl val="0"/>
      </c:catAx>
      <c:valAx>
        <c:axId val="8881625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147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0.33333333333333331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53888"/>
        <c:axId val="88867968"/>
      </c:barChart>
      <c:catAx>
        <c:axId val="8885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67968"/>
        <c:crosses val="autoZero"/>
        <c:auto val="1"/>
        <c:lblAlgn val="ctr"/>
        <c:lblOffset val="100"/>
        <c:noMultiLvlLbl val="0"/>
      </c:catAx>
      <c:valAx>
        <c:axId val="8886796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538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5.2631578947368418E-2</c:v>
                </c:pt>
                <c:pt idx="1">
                  <c:v>0.47368421052631576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97408"/>
        <c:axId val="88898944"/>
      </c:barChart>
      <c:catAx>
        <c:axId val="8889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98944"/>
        <c:crosses val="autoZero"/>
        <c:auto val="1"/>
        <c:lblAlgn val="ctr"/>
        <c:lblOffset val="100"/>
        <c:noMultiLvlLbl val="0"/>
      </c:catAx>
      <c:valAx>
        <c:axId val="88898944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974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0.47368421052631576</c:v>
                </c:pt>
                <c:pt idx="1">
                  <c:v>0.78947368421052633</c:v>
                </c:pt>
                <c:pt idx="2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49504"/>
        <c:axId val="88951040"/>
      </c:barChart>
      <c:catAx>
        <c:axId val="8894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951040"/>
        <c:crosses val="autoZero"/>
        <c:auto val="1"/>
        <c:lblAlgn val="ctr"/>
        <c:lblOffset val="100"/>
        <c:noMultiLvlLbl val="0"/>
      </c:catAx>
      <c:valAx>
        <c:axId val="8895104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9495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0.47368421052631576</c:v>
                </c:pt>
                <c:pt idx="1">
                  <c:v>0.78947368421052633</c:v>
                </c:pt>
                <c:pt idx="2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84960"/>
        <c:axId val="90047616"/>
      </c:barChart>
      <c:catAx>
        <c:axId val="8898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047616"/>
        <c:crosses val="autoZero"/>
        <c:auto val="1"/>
        <c:lblAlgn val="ctr"/>
        <c:lblOffset val="100"/>
        <c:noMultiLvlLbl val="0"/>
      </c:catAx>
      <c:valAx>
        <c:axId val="9004761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9849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Indicadores!$C$107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Indicadores!$D$106:$F$106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Indicadores!$D$107:$F$107</c:f>
              <c:numCache>
                <c:formatCode>0.0%</c:formatCode>
                <c:ptCount val="3"/>
                <c:pt idx="0">
                  <c:v>0.52631578947368418</c:v>
                </c:pt>
                <c:pt idx="1">
                  <c:v>0.63157894736842102</c:v>
                </c:pt>
                <c:pt idx="2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64768"/>
        <c:axId val="90066304"/>
      </c:barChart>
      <c:catAx>
        <c:axId val="9006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066304"/>
        <c:crosses val="autoZero"/>
        <c:auto val="1"/>
        <c:lblAlgn val="ctr"/>
        <c:lblOffset val="100"/>
        <c:noMultiLvlLbl val="0"/>
      </c:catAx>
      <c:valAx>
        <c:axId val="9006630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0647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gestantes com exame de puerpério entre 30º e 42º dia do pós-parto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Indicadores!$D$111:$F$111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Indicadores!$D$112:$F$112</c:f>
              <c:numCache>
                <c:formatCode>0.0%</c:formatCode>
                <c:ptCount val="3"/>
                <c:pt idx="0">
                  <c:v>0</c:v>
                </c:pt>
                <c:pt idx="1">
                  <c:v>0.15789473684210525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24672"/>
        <c:axId val="90126208"/>
      </c:barChart>
      <c:catAx>
        <c:axId val="9012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126208"/>
        <c:crosses val="autoZero"/>
        <c:auto val="1"/>
        <c:lblAlgn val="ctr"/>
        <c:lblOffset val="100"/>
        <c:noMultiLvlLbl val="0"/>
      </c:catAx>
      <c:valAx>
        <c:axId val="9012620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1246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lang="pt-BR" sz="1100">
                <a:effectLst/>
              </a:defRPr>
            </a:lvl1pPr>
            <a:extLst/>
          </a:lstStyle>
          <a:p>
            <a:r>
              <a:rPr lang="pt-BR" sz="1200" b="1" dirty="0" smtClean="0">
                <a:effectLst/>
                <a:latin typeface="Arial"/>
                <a:ea typeface="Times New Roman"/>
                <a:cs typeface="Times New Roman"/>
              </a:rPr>
              <a:t>Melhoria da atenção ao pré-natal e puerpério na Unidade de Saúde da Família de Canto de Moça do município de Ielmo Marinho/RN</a:t>
            </a:r>
            <a:endParaRPr lang="pt-BR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2" name="Imagem 11" descr="Logo UFPel - fundo transp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658" y="5665837"/>
            <a:ext cx="980213" cy="86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m 12" descr="logo_saudeFamilia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1030" y="5992603"/>
            <a:ext cx="8858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dirty="0" smtClean="0"/>
              <a:t>Clique para editar 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Imagem 8" descr="Logo UFPel - fundo transp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74" y="5673810"/>
            <a:ext cx="980213" cy="86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logo_saudeFamilia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786" y="5992603"/>
            <a:ext cx="8858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Imagem 5" descr="Logo UFPel - fundo transp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275" y="5685328"/>
            <a:ext cx="980213" cy="86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logo_saudeFamilia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9580" y="5936780"/>
            <a:ext cx="8858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7A76FA-762C-40BE-9C48-D80D2B5E86E1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866BF5-44F5-4C96-A535-85C3126F533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 descr="Logo UFPel - fundo transp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5658" y="5661248"/>
            <a:ext cx="980213" cy="86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 descr="logo_saudeFamilia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34647" y="5949280"/>
            <a:ext cx="8858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02020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 </a:t>
            </a:r>
            <a:br>
              <a:rPr lang="pt-BR" sz="2400" dirty="0"/>
            </a:br>
            <a:r>
              <a:rPr lang="pt-BR" sz="2200" dirty="0"/>
              <a:t>UNIVERSIDADE ABERTA DO SUS - </a:t>
            </a:r>
            <a:r>
              <a:rPr lang="pt-BR" sz="2200" dirty="0" err="1"/>
              <a:t>UnASUS</a:t>
            </a:r>
            <a:r>
              <a:rPr lang="pt-BR" sz="2200" dirty="0"/>
              <a:t> UNIVERSIDADE FEDERAL DE PELOTAS</a:t>
            </a:r>
            <a:br>
              <a:rPr lang="pt-BR" sz="2200" dirty="0"/>
            </a:br>
            <a:r>
              <a:rPr lang="pt-BR" sz="2200" dirty="0"/>
              <a:t>Departamento de Medicinal Social</a:t>
            </a:r>
            <a:br>
              <a:rPr lang="pt-BR" sz="2200" dirty="0"/>
            </a:br>
            <a:r>
              <a:rPr lang="pt-BR" sz="2200" dirty="0"/>
              <a:t>Curso de Especialização em Saúde da Família</a:t>
            </a:r>
            <a:br>
              <a:rPr lang="pt-BR" sz="2200" dirty="0"/>
            </a:br>
            <a:r>
              <a:rPr lang="pt-BR" sz="2200" dirty="0"/>
              <a:t>Modalidade à Distância</a:t>
            </a:r>
            <a:br>
              <a:rPr lang="pt-BR" sz="2200" dirty="0"/>
            </a:br>
            <a:r>
              <a:rPr lang="pt-BR" sz="2200" dirty="0"/>
              <a:t>Turma 4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621136"/>
            <a:ext cx="8136904" cy="1976216"/>
          </a:xfrm>
        </p:spPr>
        <p:txBody>
          <a:bodyPr>
            <a:normAutofit/>
          </a:bodyPr>
          <a:lstStyle/>
          <a:p>
            <a:pPr algn="ctr"/>
            <a:endParaRPr lang="pt-BR" sz="5100" dirty="0" smtClean="0"/>
          </a:p>
          <a:p>
            <a:pPr algn="ctr"/>
            <a:r>
              <a:rPr lang="pt-BR" dirty="0" smtClean="0"/>
              <a:t>Renato Taumaturgo Dias Correia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dirty="0"/>
              <a:t>Orientadora: </a:t>
            </a:r>
            <a:r>
              <a:rPr lang="pt-BR" dirty="0" err="1"/>
              <a:t>Dda</a:t>
            </a:r>
            <a:r>
              <a:rPr lang="pt-BR" dirty="0"/>
              <a:t>. Enf.ª </a:t>
            </a:r>
            <a:r>
              <a:rPr lang="pt-BR" dirty="0" err="1"/>
              <a:t>Adrize</a:t>
            </a:r>
            <a:r>
              <a:rPr lang="pt-BR" dirty="0"/>
              <a:t> </a:t>
            </a:r>
            <a:r>
              <a:rPr lang="pt-BR" dirty="0" err="1"/>
              <a:t>Rutz</a:t>
            </a:r>
            <a:r>
              <a:rPr lang="pt-BR" dirty="0"/>
              <a:t> Porto</a:t>
            </a:r>
          </a:p>
          <a:p>
            <a:pPr algn="ctr"/>
            <a:endParaRPr lang="pt-BR" sz="3600" dirty="0"/>
          </a:p>
          <a:p>
            <a:pPr algn="ctr"/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950037"/>
            <a:ext cx="8280920" cy="1415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 smtClean="0"/>
              <a:t>Melhoria da atenção ao pré-natal e </a:t>
            </a:r>
            <a:r>
              <a:rPr lang="pt-BR" sz="2000" b="1" dirty="0" err="1" smtClean="0"/>
              <a:t>puerpério</a:t>
            </a:r>
            <a:r>
              <a:rPr lang="pt-BR" sz="2000" b="1" dirty="0" smtClean="0"/>
              <a:t> na Unidade de Saúde da Família de Canto de Moça do município de </a:t>
            </a:r>
            <a:r>
              <a:rPr lang="pt-BR" sz="2000" b="1" dirty="0" err="1" smtClean="0"/>
              <a:t>Ielmo</a:t>
            </a:r>
            <a:r>
              <a:rPr lang="pt-BR" sz="2000" b="1" dirty="0" smtClean="0"/>
              <a:t> Marinho/RN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0841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052736" y="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Metodologia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955224" cy="4608512"/>
          </a:xfrm>
        </p:spPr>
        <p:txBody>
          <a:bodyPr>
            <a:normAutofit fontScale="92500" lnSpcReduction="10000"/>
          </a:bodyPr>
          <a:lstStyle/>
          <a:p>
            <a:r>
              <a:rPr lang="pt-BR" b="1" i="1" u="sng" dirty="0" smtClean="0">
                <a:solidFill>
                  <a:schemeClr val="tx1"/>
                </a:solidFill>
              </a:rPr>
              <a:t>Qualificação da prática clínica:</a:t>
            </a:r>
          </a:p>
          <a:p>
            <a:endParaRPr lang="pt-BR" b="1" i="1" dirty="0" smtClean="0">
              <a:solidFill>
                <a:schemeClr val="tx1"/>
              </a:solidFill>
            </a:endParaRPr>
          </a:p>
          <a:p>
            <a:r>
              <a:rPr lang="pt-BR" b="1" i="1" dirty="0" smtClean="0">
                <a:solidFill>
                  <a:schemeClr val="tx1"/>
                </a:solidFill>
              </a:rPr>
              <a:t>Capacitação dos profissionais: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Realizada antes da intervenção.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Ênfase: Cadastramento; Acolhimento; Busca das gestantes sem pré-natal; Busca as faltosas; Importância do Pré-natal ( frequência nas consultas, exames clínico e laboratoriais, suplementação SF e AF e etc.)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endParaRPr lang="pt-BR" b="1" i="1" dirty="0" smtClean="0">
              <a:solidFill>
                <a:schemeClr val="tx1"/>
              </a:solidFill>
            </a:endParaRPr>
          </a:p>
          <a:p>
            <a:r>
              <a:rPr lang="pt-BR" b="1" i="1" dirty="0" smtClean="0">
                <a:solidFill>
                  <a:schemeClr val="tx1"/>
                </a:solidFill>
              </a:rPr>
              <a:t>Referência utilizada:</a:t>
            </a:r>
          </a:p>
          <a:p>
            <a:endParaRPr lang="pt-BR" b="1" i="1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		Manual </a:t>
            </a:r>
            <a:r>
              <a:rPr lang="pt-BR" dirty="0">
                <a:solidFill>
                  <a:schemeClr val="tx1"/>
                </a:solidFill>
              </a:rPr>
              <a:t>Técnico de Pré-natal e Puerpério do Ministério da </a:t>
            </a:r>
            <a:r>
              <a:rPr lang="pt-BR" dirty="0" smtClean="0">
                <a:solidFill>
                  <a:schemeClr val="tx1"/>
                </a:solidFill>
              </a:rPr>
              <a:t>Saúde (2012)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653136"/>
            <a:ext cx="1299674" cy="173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7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315264" cy="2624288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Ampliar a cobertura do pré-natal: 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Ampliar </a:t>
            </a:r>
            <a:r>
              <a:rPr lang="pt-BR" dirty="0">
                <a:solidFill>
                  <a:schemeClr val="tx1"/>
                </a:solidFill>
              </a:rPr>
              <a:t>em 60% a cobertura das </a:t>
            </a:r>
            <a:r>
              <a:rPr lang="pt-BR" dirty="0" smtClean="0">
                <a:solidFill>
                  <a:schemeClr val="tx1"/>
                </a:solidFill>
              </a:rPr>
              <a:t>gestantes</a:t>
            </a:r>
            <a:endParaRPr lang="pt-BR" i="1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856338872"/>
              </p:ext>
            </p:extLst>
          </p:nvPr>
        </p:nvGraphicFramePr>
        <p:xfrm>
          <a:off x="2123728" y="3140968"/>
          <a:ext cx="496855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6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315264" cy="2624288"/>
          </a:xfrm>
        </p:spPr>
        <p:txBody>
          <a:bodyPr>
            <a:normAutofit/>
          </a:bodyPr>
          <a:lstStyle/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Garantir </a:t>
            </a:r>
            <a:r>
              <a:rPr lang="pt-BR" dirty="0">
                <a:solidFill>
                  <a:schemeClr val="tx1"/>
                </a:solidFill>
              </a:rPr>
              <a:t>em </a:t>
            </a:r>
            <a:r>
              <a:rPr lang="pt-BR" dirty="0" smtClean="0">
                <a:solidFill>
                  <a:schemeClr val="tx1"/>
                </a:solidFill>
              </a:rPr>
              <a:t>60% a captação das gestantes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195736" y="3212976"/>
          <a:ext cx="472440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6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315264" cy="2624288"/>
          </a:xfrm>
        </p:spPr>
        <p:txBody>
          <a:bodyPr>
            <a:normAutofit/>
          </a:bodyPr>
          <a:lstStyle/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Ampliar a cobertura de primeira consulta odontológica, com plano de tratamento, para 90% das gestantes  cadastradas.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2339752" y="3140968"/>
          <a:ext cx="4733925" cy="245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6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67545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280920" cy="4176464"/>
          </a:xfrm>
        </p:spPr>
        <p:txBody>
          <a:bodyPr>
            <a:noAutofit/>
          </a:bodyPr>
          <a:lstStyle/>
          <a:p>
            <a:pPr algn="ctr"/>
            <a:endParaRPr lang="pt-BR" sz="1800" b="1" dirty="0" smtClean="0">
              <a:solidFill>
                <a:schemeClr val="tx1"/>
              </a:solidFill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Realizar </a:t>
            </a:r>
            <a:r>
              <a:rPr lang="pt-BR" dirty="0">
                <a:solidFill>
                  <a:schemeClr val="tx1"/>
                </a:solidFill>
              </a:rPr>
              <a:t>primeira consulta odontológica em 90% das gestantes classificadas como alto risco para doenças </a:t>
            </a:r>
            <a:r>
              <a:rPr lang="pt-BR" dirty="0" smtClean="0">
                <a:solidFill>
                  <a:schemeClr val="tx1"/>
                </a:solidFill>
              </a:rPr>
              <a:t>bucais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Busca ativa de 80% das gestantes faltosas para consulta odontológica</a:t>
            </a:r>
          </a:p>
          <a:p>
            <a:pPr algn="ctr"/>
            <a:endParaRPr lang="pt-BR" sz="2800" dirty="0" smtClean="0">
              <a:solidFill>
                <a:schemeClr val="tx1"/>
              </a:solidFill>
            </a:endParaRPr>
          </a:p>
          <a:p>
            <a:pPr algn="ctr"/>
            <a:endParaRPr lang="pt-BR" sz="2400" dirty="0" smtClean="0">
              <a:solidFill>
                <a:schemeClr val="tx1"/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Nenhuma gestante com alto risco para doenças bucais e nem faltosas às consultas odontológicas!!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15264" cy="2624288"/>
          </a:xfrm>
        </p:spPr>
        <p:txBody>
          <a:bodyPr>
            <a:normAutofit/>
          </a:bodyPr>
          <a:lstStyle/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Melhorar a adesão ao pré-natal</a:t>
            </a:r>
          </a:p>
          <a:p>
            <a:pPr algn="ctr"/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Realizar busca ativa de 80% das gestantes faltosas às consultas de pré-natal.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2195736" y="3356992"/>
          <a:ext cx="4800600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6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15264" cy="2624288"/>
          </a:xfrm>
        </p:spPr>
        <p:txBody>
          <a:bodyPr>
            <a:normAutofit/>
          </a:bodyPr>
          <a:lstStyle/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Melhorar a qualidade da atenção ao pré-natal  e </a:t>
            </a:r>
            <a:r>
              <a:rPr lang="pt-BR" b="1" u="sng" dirty="0" err="1" smtClean="0">
                <a:solidFill>
                  <a:schemeClr val="tx1"/>
                </a:solidFill>
              </a:rPr>
              <a:t>puerpério</a:t>
            </a:r>
            <a:r>
              <a:rPr lang="pt-BR" b="1" u="sng" dirty="0" smtClean="0">
                <a:solidFill>
                  <a:schemeClr val="tx1"/>
                </a:solidFill>
              </a:rPr>
              <a:t> realizado na Unidade</a:t>
            </a:r>
          </a:p>
          <a:p>
            <a:pPr algn="ctr"/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Realizar pelo menos um exame ginecológico por trimestre em 100% das gestantes durante o pré-natal.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195736" y="3573016"/>
          <a:ext cx="48101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6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15264" cy="2624288"/>
          </a:xfrm>
        </p:spPr>
        <p:txBody>
          <a:bodyPr>
            <a:normAutofit/>
          </a:bodyPr>
          <a:lstStyle/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Realizar pelo menos um exame de mamas em 100% das gestantes durante o pré-natal.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195736" y="3573016"/>
          <a:ext cx="472440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6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67545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640960" cy="475252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Garantir a todas gestantes </a:t>
            </a:r>
            <a:r>
              <a:rPr lang="pt-BR" dirty="0">
                <a:solidFill>
                  <a:schemeClr val="tx1"/>
                </a:solidFill>
              </a:rPr>
              <a:t>a prescrição de </a:t>
            </a:r>
            <a:r>
              <a:rPr lang="pt-BR" b="1" dirty="0">
                <a:solidFill>
                  <a:schemeClr val="tx1"/>
                </a:solidFill>
              </a:rPr>
              <a:t>suplementação</a:t>
            </a:r>
            <a:r>
              <a:rPr lang="pt-BR" dirty="0">
                <a:solidFill>
                  <a:schemeClr val="tx1"/>
                </a:solidFill>
              </a:rPr>
              <a:t> de </a:t>
            </a:r>
            <a:r>
              <a:rPr lang="pt-BR" dirty="0" smtClean="0">
                <a:solidFill>
                  <a:schemeClr val="tx1"/>
                </a:solidFill>
              </a:rPr>
              <a:t>sulfato ferroso e </a:t>
            </a:r>
            <a:r>
              <a:rPr lang="pt-BR" dirty="0">
                <a:solidFill>
                  <a:schemeClr val="tx1"/>
                </a:solidFill>
              </a:rPr>
              <a:t>ácido </a:t>
            </a:r>
            <a:r>
              <a:rPr lang="pt-BR" dirty="0" smtClean="0">
                <a:solidFill>
                  <a:schemeClr val="tx1"/>
                </a:solidFill>
              </a:rPr>
              <a:t>fólico; a </a:t>
            </a:r>
            <a:r>
              <a:rPr lang="pt-BR" b="1" dirty="0" smtClean="0">
                <a:solidFill>
                  <a:schemeClr val="tx1"/>
                </a:solidFill>
              </a:rPr>
              <a:t>solicitação de exames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dirty="0" err="1" smtClean="0">
                <a:solidFill>
                  <a:schemeClr val="tx1"/>
                </a:solidFill>
              </a:rPr>
              <a:t>ABO-Rh</a:t>
            </a:r>
            <a:r>
              <a:rPr lang="pt-BR" dirty="0" smtClean="0">
                <a:solidFill>
                  <a:schemeClr val="tx1"/>
                </a:solidFill>
              </a:rPr>
              <a:t>, sorologia para hepatite B (</a:t>
            </a:r>
            <a:r>
              <a:rPr lang="pt-BR" dirty="0" err="1" smtClean="0">
                <a:solidFill>
                  <a:schemeClr val="tx1"/>
                </a:solidFill>
              </a:rPr>
              <a:t>HBsAg</a:t>
            </a:r>
            <a:r>
              <a:rPr lang="pt-BR" dirty="0" smtClean="0">
                <a:solidFill>
                  <a:schemeClr val="tx1"/>
                </a:solidFill>
              </a:rPr>
              <a:t>) e para toxoplasmose (</a:t>
            </a:r>
            <a:r>
              <a:rPr lang="pt-BR" dirty="0" err="1" smtClean="0">
                <a:solidFill>
                  <a:schemeClr val="tx1"/>
                </a:solidFill>
              </a:rPr>
              <a:t>IgG</a:t>
            </a:r>
            <a:r>
              <a:rPr lang="pt-BR" dirty="0" smtClean="0">
                <a:solidFill>
                  <a:schemeClr val="tx1"/>
                </a:solidFill>
              </a:rPr>
              <a:t> e </a:t>
            </a:r>
            <a:r>
              <a:rPr lang="pt-BR" dirty="0" err="1" smtClean="0">
                <a:solidFill>
                  <a:schemeClr val="tx1"/>
                </a:solidFill>
              </a:rPr>
              <a:t>IgM</a:t>
            </a:r>
            <a:r>
              <a:rPr lang="pt-BR" dirty="0" smtClean="0">
                <a:solidFill>
                  <a:schemeClr val="tx1"/>
                </a:solidFill>
              </a:rPr>
              <a:t>) na primeira consulta, hemoglobina/</a:t>
            </a:r>
            <a:r>
              <a:rPr lang="pt-BR" dirty="0" err="1" smtClean="0">
                <a:solidFill>
                  <a:schemeClr val="tx1"/>
                </a:solidFill>
              </a:rPr>
              <a:t>hematócrito</a:t>
            </a:r>
            <a:r>
              <a:rPr lang="pt-BR" dirty="0" smtClean="0">
                <a:solidFill>
                  <a:schemeClr val="tx1"/>
                </a:solidFill>
              </a:rPr>
              <a:t>, glicemia de jejum, VDRL, </a:t>
            </a:r>
            <a:r>
              <a:rPr lang="pt-BR" dirty="0" err="1" smtClean="0">
                <a:solidFill>
                  <a:schemeClr val="tx1"/>
                </a:solidFill>
              </a:rPr>
              <a:t>testagem</a:t>
            </a:r>
            <a:r>
              <a:rPr lang="pt-BR" dirty="0" smtClean="0">
                <a:solidFill>
                  <a:schemeClr val="tx1"/>
                </a:solidFill>
              </a:rPr>
              <a:t> anti-HIV em dia (na 1ª consulta e outro próximo à 30ª semana de gestação).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Garantir que todas gestantes completem o esquema da </a:t>
            </a:r>
            <a:r>
              <a:rPr lang="pt-BR" b="1" dirty="0" smtClean="0">
                <a:solidFill>
                  <a:schemeClr val="tx1"/>
                </a:solidFill>
              </a:rPr>
              <a:t>vacina</a:t>
            </a:r>
            <a:r>
              <a:rPr lang="pt-BR" dirty="0" smtClean="0">
                <a:solidFill>
                  <a:schemeClr val="tx1"/>
                </a:solidFill>
              </a:rPr>
              <a:t> antitetânica e de Hepatite B</a:t>
            </a:r>
          </a:p>
          <a:p>
            <a:pPr algn="ctr"/>
            <a:endParaRPr lang="pt-BR" dirty="0" smtClean="0"/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METAS alcançada todas gestantes</a:t>
            </a:r>
            <a:r>
              <a:rPr lang="pt-BR" sz="2800" dirty="0" smtClean="0">
                <a:solidFill>
                  <a:schemeClr val="tx1"/>
                </a:solidFill>
              </a:rPr>
              <a:t>!!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(19 Gestantes nos dois primeiros meses e 25 no terceiro mês)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15264" cy="2624288"/>
          </a:xfrm>
        </p:spPr>
        <p:txBody>
          <a:bodyPr>
            <a:normAutofit/>
          </a:bodyPr>
          <a:lstStyle/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Garantir a 90% das gestantes a solicitação de exame de Urina tipo 1 com urocultura e antibiograma em dia (um na primeira consulta e outro próximo à 30ª semana de gestação).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195736" y="3573016"/>
          <a:ext cx="472440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6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5816" y="260648"/>
            <a:ext cx="2971800" cy="9144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Introdução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sz="half" idx="1"/>
          </p:nvPr>
        </p:nvSpPr>
        <p:spPr>
          <a:xfrm>
            <a:off x="755576" y="1412776"/>
            <a:ext cx="7627052" cy="4724402"/>
          </a:xfrm>
        </p:spPr>
        <p:txBody>
          <a:bodyPr>
            <a:normAutofit/>
          </a:bodyPr>
          <a:lstStyle/>
          <a:p>
            <a:r>
              <a:rPr lang="pt-BR" b="1" i="1" dirty="0" smtClean="0"/>
              <a:t>Importância da Ação:</a:t>
            </a:r>
          </a:p>
          <a:p>
            <a:pPr marL="0" indent="0">
              <a:buNone/>
            </a:pPr>
            <a:endParaRPr lang="pt-BR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Fundamental para saúde materna e neonatal;</a:t>
            </a:r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Prevenção e promoção + diagnóstico e tratamento.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755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15264" cy="2624288"/>
          </a:xfrm>
        </p:spPr>
        <p:txBody>
          <a:bodyPr>
            <a:normAutofit/>
          </a:bodyPr>
          <a:lstStyle/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Realizar avaliação de saúde bucal em 80% das gestantes durante o pré-natal. </a:t>
            </a:r>
          </a:p>
        </p:txBody>
      </p:sp>
      <p:graphicFrame>
        <p:nvGraphicFramePr>
          <p:cNvPr id="6" name="Chart 7"/>
          <p:cNvGraphicFramePr>
            <a:graphicFrameLocks/>
          </p:cNvGraphicFramePr>
          <p:nvPr/>
        </p:nvGraphicFramePr>
        <p:xfrm>
          <a:off x="2267744" y="3573016"/>
          <a:ext cx="4676775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6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640960" cy="4464496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</a:t>
            </a:r>
            <a:r>
              <a:rPr lang="pt-BR" dirty="0" smtClean="0">
                <a:solidFill>
                  <a:schemeClr val="tx1"/>
                </a:solidFill>
              </a:rPr>
              <a:t>xame em todas gestantes </a:t>
            </a:r>
            <a:r>
              <a:rPr lang="pt-BR" dirty="0">
                <a:solidFill>
                  <a:schemeClr val="tx1"/>
                </a:solidFill>
              </a:rPr>
              <a:t>entre o 30º e 42º dia do </a:t>
            </a:r>
            <a:r>
              <a:rPr lang="pt-BR" dirty="0" smtClean="0">
                <a:solidFill>
                  <a:schemeClr val="tx1"/>
                </a:solidFill>
              </a:rPr>
              <a:t>pós-parto</a:t>
            </a:r>
          </a:p>
          <a:p>
            <a:pPr algn="ctr"/>
            <a:endParaRPr lang="pt-BR" b="1" dirty="0"/>
          </a:p>
        </p:txBody>
      </p:sp>
      <p:graphicFrame>
        <p:nvGraphicFramePr>
          <p:cNvPr id="5" name="Chart 8"/>
          <p:cNvGraphicFramePr>
            <a:graphicFrameLocks/>
          </p:cNvGraphicFramePr>
          <p:nvPr/>
        </p:nvGraphicFramePr>
        <p:xfrm>
          <a:off x="2195736" y="2852936"/>
          <a:ext cx="466725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9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-53144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640960" cy="446449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Concluir o tratamento dentário em 50% das gestantes com primeira consulta odontológica.</a:t>
            </a:r>
            <a:endParaRPr lang="pt-BR" b="1" dirty="0"/>
          </a:p>
        </p:txBody>
      </p:sp>
      <p:graphicFrame>
        <p:nvGraphicFramePr>
          <p:cNvPr id="6" name="Chart 9"/>
          <p:cNvGraphicFramePr>
            <a:graphicFrameLocks/>
          </p:cNvGraphicFramePr>
          <p:nvPr/>
        </p:nvGraphicFramePr>
        <p:xfrm>
          <a:off x="2195736" y="2780928"/>
          <a:ext cx="4724400" cy="283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9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74746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352928" cy="4968552"/>
          </a:xfrm>
        </p:spPr>
        <p:txBody>
          <a:bodyPr>
            <a:normAutofit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Melhorar registro das informações: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Manter registro na ficha espelho de pré-natal/vacinação em 90% das gestantes</a:t>
            </a:r>
          </a:p>
        </p:txBody>
      </p:sp>
      <p:graphicFrame>
        <p:nvGraphicFramePr>
          <p:cNvPr id="6" name="Chart 10"/>
          <p:cNvGraphicFramePr>
            <a:graphicFrameLocks/>
          </p:cNvGraphicFramePr>
          <p:nvPr/>
        </p:nvGraphicFramePr>
        <p:xfrm>
          <a:off x="2195736" y="3429000"/>
          <a:ext cx="4695825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610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74746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640960" cy="4968552"/>
          </a:xfrm>
        </p:spPr>
        <p:txBody>
          <a:bodyPr>
            <a:normAutofit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Mapear as gestantes de risco:</a:t>
            </a:r>
          </a:p>
          <a:p>
            <a:pPr algn="ctr"/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Avaliar risco gestacional em 50% das gestantes</a:t>
            </a:r>
          </a:p>
        </p:txBody>
      </p:sp>
      <p:graphicFrame>
        <p:nvGraphicFramePr>
          <p:cNvPr id="6" name="Chart 11"/>
          <p:cNvGraphicFramePr>
            <a:graphicFrameLocks/>
          </p:cNvGraphicFramePr>
          <p:nvPr/>
        </p:nvGraphicFramePr>
        <p:xfrm>
          <a:off x="2195736" y="3140968"/>
          <a:ext cx="469582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610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74746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640960" cy="4752528"/>
          </a:xfrm>
        </p:spPr>
        <p:txBody>
          <a:bodyPr>
            <a:normAutofit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Prioridade </a:t>
            </a:r>
            <a:r>
              <a:rPr lang="pt-BR" dirty="0">
                <a:solidFill>
                  <a:schemeClr val="tx1"/>
                </a:solidFill>
              </a:rPr>
              <a:t>de atendimento odontológico em 50% das </a:t>
            </a:r>
            <a:r>
              <a:rPr lang="pt-BR" dirty="0" smtClean="0">
                <a:solidFill>
                  <a:schemeClr val="tx1"/>
                </a:solidFill>
              </a:rPr>
              <a:t>gestantes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273382284"/>
              </p:ext>
            </p:extLst>
          </p:nvPr>
        </p:nvGraphicFramePr>
        <p:xfrm>
          <a:off x="2051720" y="2996952"/>
          <a:ext cx="5256584" cy="3102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04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459432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640960" cy="4680520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Promover a saúde no pré-natal</a:t>
            </a:r>
            <a:r>
              <a:rPr lang="pt-BR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pt-BR" b="1" dirty="0" smtClean="0"/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Garantir </a:t>
            </a:r>
            <a:r>
              <a:rPr lang="pt-BR" dirty="0">
                <a:solidFill>
                  <a:schemeClr val="tx1"/>
                </a:solidFill>
              </a:rPr>
              <a:t>a 70% das gestantes orientações </a:t>
            </a:r>
            <a:r>
              <a:rPr lang="pt-BR" dirty="0" smtClean="0">
                <a:solidFill>
                  <a:schemeClr val="tx1"/>
                </a:solidFill>
              </a:rPr>
              <a:t>nutricionais</a:t>
            </a:r>
          </a:p>
          <a:p>
            <a:pPr algn="ctr"/>
            <a:endParaRPr lang="pt-BR" b="1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01455107"/>
              </p:ext>
            </p:extLst>
          </p:nvPr>
        </p:nvGraphicFramePr>
        <p:xfrm>
          <a:off x="1979712" y="3717032"/>
          <a:ext cx="52565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0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-74746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640960" cy="4896544"/>
          </a:xfrm>
        </p:spPr>
        <p:txBody>
          <a:bodyPr>
            <a:normAutofit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Promover </a:t>
            </a:r>
            <a:r>
              <a:rPr lang="pt-BR" dirty="0">
                <a:solidFill>
                  <a:schemeClr val="tx1"/>
                </a:solidFill>
              </a:rPr>
              <a:t>o aleitamento materno </a:t>
            </a:r>
            <a:r>
              <a:rPr lang="pt-BR" dirty="0" smtClean="0">
                <a:solidFill>
                  <a:schemeClr val="tx1"/>
                </a:solidFill>
              </a:rPr>
              <a:t>a </a:t>
            </a:r>
            <a:r>
              <a:rPr lang="pt-BR" dirty="0">
                <a:solidFill>
                  <a:schemeClr val="tx1"/>
                </a:solidFill>
              </a:rPr>
              <a:t>90% das </a:t>
            </a:r>
            <a:r>
              <a:rPr lang="pt-BR" dirty="0" smtClean="0">
                <a:solidFill>
                  <a:schemeClr val="tx1"/>
                </a:solidFill>
              </a:rPr>
              <a:t>gestantes</a:t>
            </a:r>
          </a:p>
          <a:p>
            <a:pPr algn="ctr"/>
            <a:endParaRPr lang="pt-BR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195736" y="2780928"/>
          <a:ext cx="46482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74746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640960" cy="4464496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</a:t>
            </a:r>
            <a:r>
              <a:rPr lang="pt-BR" dirty="0" smtClean="0">
                <a:solidFill>
                  <a:schemeClr val="tx1"/>
                </a:solidFill>
              </a:rPr>
              <a:t>rientar </a:t>
            </a:r>
            <a:r>
              <a:rPr lang="pt-BR" dirty="0">
                <a:solidFill>
                  <a:schemeClr val="tx1"/>
                </a:solidFill>
              </a:rPr>
              <a:t>90% das gestantes </a:t>
            </a:r>
            <a:r>
              <a:rPr lang="pt-BR" dirty="0" smtClean="0">
                <a:solidFill>
                  <a:schemeClr val="tx1"/>
                </a:solidFill>
              </a:rPr>
              <a:t>sobre </a:t>
            </a:r>
            <a:r>
              <a:rPr lang="pt-BR" dirty="0">
                <a:solidFill>
                  <a:schemeClr val="tx1"/>
                </a:solidFill>
              </a:rPr>
              <a:t>os cuidados com o </a:t>
            </a:r>
            <a:r>
              <a:rPr lang="pt-BR" dirty="0" smtClean="0">
                <a:solidFill>
                  <a:schemeClr val="tx1"/>
                </a:solidFill>
              </a:rPr>
              <a:t>RN</a:t>
            </a:r>
            <a:endParaRPr lang="pt-BR" b="1" dirty="0" smtClean="0"/>
          </a:p>
          <a:p>
            <a:pPr algn="ctr"/>
            <a:endParaRPr lang="pt-BR" b="1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98213415"/>
              </p:ext>
            </p:extLst>
          </p:nvPr>
        </p:nvGraphicFramePr>
        <p:xfrm>
          <a:off x="2051720" y="2780928"/>
          <a:ext cx="532859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63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459432"/>
            <a:ext cx="7772400" cy="1656184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80920" cy="4608512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</a:t>
            </a:r>
            <a:r>
              <a:rPr lang="pt-BR" dirty="0" smtClean="0">
                <a:solidFill>
                  <a:schemeClr val="tx1"/>
                </a:solidFill>
              </a:rPr>
              <a:t>rientar </a:t>
            </a:r>
            <a:r>
              <a:rPr lang="pt-BR" dirty="0">
                <a:solidFill>
                  <a:schemeClr val="tx1"/>
                </a:solidFill>
              </a:rPr>
              <a:t>90% das gestantes </a:t>
            </a:r>
            <a:r>
              <a:rPr lang="pt-BR" dirty="0" smtClean="0">
                <a:solidFill>
                  <a:schemeClr val="tx1"/>
                </a:solidFill>
              </a:rPr>
              <a:t>sobre </a:t>
            </a:r>
            <a:r>
              <a:rPr lang="pt-BR" dirty="0">
                <a:solidFill>
                  <a:schemeClr val="tx1"/>
                </a:solidFill>
              </a:rPr>
              <a:t>anticoncepção </a:t>
            </a:r>
            <a:r>
              <a:rPr lang="pt-BR" dirty="0" smtClean="0">
                <a:solidFill>
                  <a:schemeClr val="tx1"/>
                </a:solidFill>
              </a:rPr>
              <a:t>após o parto</a:t>
            </a:r>
          </a:p>
          <a:p>
            <a:pPr algn="ctr"/>
            <a:endParaRPr lang="pt-BR" b="1" dirty="0"/>
          </a:p>
        </p:txBody>
      </p:sp>
      <p:graphicFrame>
        <p:nvGraphicFramePr>
          <p:cNvPr id="5" name="Chart 13"/>
          <p:cNvGraphicFramePr>
            <a:graphicFrameLocks/>
          </p:cNvGraphicFramePr>
          <p:nvPr/>
        </p:nvGraphicFramePr>
        <p:xfrm>
          <a:off x="2339752" y="2852936"/>
          <a:ext cx="4629150" cy="286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4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t-BR" dirty="0" smtClean="0"/>
              <a:t>Dados IBGE, 2010</a:t>
            </a:r>
          </a:p>
          <a:p>
            <a:r>
              <a:rPr lang="pt-BR" dirty="0" smtClean="0"/>
              <a:t>Zona Urbana: 795 </a:t>
            </a:r>
            <a:r>
              <a:rPr lang="pt-BR" dirty="0"/>
              <a:t>famílias </a:t>
            </a:r>
            <a:r>
              <a:rPr lang="pt-BR" dirty="0" smtClean="0"/>
              <a:t>Zona Rural: 2.514 famílias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i="1" dirty="0" smtClean="0"/>
              <a:t>Caracterização do Município de Ielmo Marinho/RN:</a:t>
            </a:r>
          </a:p>
          <a:p>
            <a:pPr marL="0" indent="0">
              <a:buNone/>
            </a:pPr>
            <a:endParaRPr lang="pt-BR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Agreste Potiguar;</a:t>
            </a:r>
          </a:p>
          <a:p>
            <a:pPr marL="0" indent="0">
              <a:buNone/>
            </a:pPr>
            <a:endParaRPr lang="pt-BR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12.171 habitantes;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Cinco ESF: 1 ESF Urbana e 4 ESF Rural;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Um NASF tipo 2.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36912"/>
            <a:ext cx="3462274" cy="215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-819472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280920" cy="4968552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</a:t>
            </a:r>
            <a:r>
              <a:rPr lang="pt-BR" dirty="0" smtClean="0">
                <a:solidFill>
                  <a:schemeClr val="tx1"/>
                </a:solidFill>
              </a:rPr>
              <a:t>rientar </a:t>
            </a:r>
            <a:r>
              <a:rPr lang="pt-BR" dirty="0">
                <a:solidFill>
                  <a:schemeClr val="tx1"/>
                </a:solidFill>
              </a:rPr>
              <a:t>90% das gestantes </a:t>
            </a:r>
            <a:r>
              <a:rPr lang="pt-BR" dirty="0" smtClean="0">
                <a:solidFill>
                  <a:schemeClr val="tx1"/>
                </a:solidFill>
              </a:rPr>
              <a:t>sobre </a:t>
            </a:r>
            <a:r>
              <a:rPr lang="pt-BR" dirty="0">
                <a:solidFill>
                  <a:schemeClr val="tx1"/>
                </a:solidFill>
              </a:rPr>
              <a:t>os riscos do tabagismo e do uso de álcool e drogas na </a:t>
            </a:r>
            <a:r>
              <a:rPr lang="pt-BR" dirty="0" smtClean="0">
                <a:solidFill>
                  <a:schemeClr val="tx1"/>
                </a:solidFill>
              </a:rPr>
              <a:t>gestação</a:t>
            </a:r>
          </a:p>
          <a:p>
            <a:pPr algn="ctr"/>
            <a:endParaRPr lang="pt-BR" b="1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573165569"/>
              </p:ext>
            </p:extLst>
          </p:nvPr>
        </p:nvGraphicFramePr>
        <p:xfrm>
          <a:off x="2051720" y="2420888"/>
          <a:ext cx="540060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67545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640960" cy="4680520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</a:t>
            </a:r>
            <a:r>
              <a:rPr lang="pt-BR" dirty="0" smtClean="0">
                <a:solidFill>
                  <a:schemeClr val="tx1"/>
                </a:solidFill>
              </a:rPr>
              <a:t>rientar </a:t>
            </a:r>
            <a:r>
              <a:rPr lang="pt-BR" dirty="0">
                <a:solidFill>
                  <a:schemeClr val="tx1"/>
                </a:solidFill>
              </a:rPr>
              <a:t>90% das gestantes </a:t>
            </a:r>
            <a:r>
              <a:rPr lang="pt-BR" dirty="0" smtClean="0">
                <a:solidFill>
                  <a:schemeClr val="tx1"/>
                </a:solidFill>
              </a:rPr>
              <a:t>sobre </a:t>
            </a:r>
            <a:r>
              <a:rPr lang="pt-BR" dirty="0">
                <a:solidFill>
                  <a:schemeClr val="tx1"/>
                </a:solidFill>
              </a:rPr>
              <a:t>higiene bucal </a:t>
            </a:r>
            <a:r>
              <a:rPr lang="pt-BR" dirty="0" smtClean="0">
                <a:solidFill>
                  <a:schemeClr val="tx1"/>
                </a:solidFill>
              </a:rPr>
              <a:t>na gestação</a:t>
            </a:r>
          </a:p>
          <a:p>
            <a:pPr algn="ctr"/>
            <a:endParaRPr lang="pt-BR" dirty="0"/>
          </a:p>
        </p:txBody>
      </p:sp>
      <p:graphicFrame>
        <p:nvGraphicFramePr>
          <p:cNvPr id="5" name="Chart 14"/>
          <p:cNvGraphicFramePr>
            <a:graphicFrameLocks/>
          </p:cNvGraphicFramePr>
          <p:nvPr/>
        </p:nvGraphicFramePr>
        <p:xfrm>
          <a:off x="2123728" y="2636912"/>
          <a:ext cx="4848225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75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Discussão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dirty="0" smtClean="0"/>
              <a:t>Importância da Intervenção para a Equipe</a:t>
            </a:r>
            <a:r>
              <a:rPr lang="pt-BR" b="1" dirty="0" smtClean="0"/>
              <a:t>: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sz="2400" dirty="0" smtClean="0"/>
              <a:t>Capacitação.</a:t>
            </a:r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Trabalho </a:t>
            </a:r>
            <a:r>
              <a:rPr lang="pt-BR" sz="2400" dirty="0"/>
              <a:t>M</a:t>
            </a:r>
            <a:r>
              <a:rPr lang="pt-BR" sz="2400" dirty="0" smtClean="0"/>
              <a:t>ultidisciplinar Integrado.</a:t>
            </a:r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Organização do Serviço</a:t>
            </a:r>
            <a:r>
              <a:rPr lang="pt-BR" b="1" dirty="0" smtClean="0"/>
              <a:t>.</a:t>
            </a:r>
          </a:p>
          <a:p>
            <a:pPr marL="0" indent="0" algn="ctr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151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600" b="1" dirty="0" smtClean="0"/>
              <a:t>Importância da Intervenção para o Serviço</a:t>
            </a:r>
            <a:r>
              <a:rPr lang="pt-BR" b="1" dirty="0" smtClean="0"/>
              <a:t>: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sz="2400" dirty="0" smtClean="0"/>
              <a:t>Dia Específico para Atendimento.</a:t>
            </a:r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Acolhimento adequado com prioridade.</a:t>
            </a:r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Organização do arquivo</a:t>
            </a:r>
            <a:r>
              <a:rPr lang="pt-BR" dirty="0" smtClean="0"/>
              <a:t>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2400" dirty="0" smtClean="0"/>
              <a:t>Ficha-espelho.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Discussão</a:t>
            </a:r>
            <a:br>
              <a:rPr lang="pt-BR" sz="2800" dirty="0" smtClean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665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539552" y="980728"/>
            <a:ext cx="8183880" cy="4187952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/>
              <a:t>Importância da Intervenção para a Comunidade</a:t>
            </a:r>
            <a:r>
              <a:rPr lang="pt-BR" b="1" dirty="0" smtClean="0"/>
              <a:t>: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sz="2400" dirty="0" smtClean="0"/>
              <a:t>Mudança na Visão sobre o Pré-Natal.</a:t>
            </a:r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Acolhimento adequado.</a:t>
            </a:r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Atividades em grupo.</a:t>
            </a:r>
            <a:endParaRPr lang="pt-BR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sz="2400" b="1" dirty="0" smtClean="0"/>
          </a:p>
          <a:p>
            <a:pPr marL="0" indent="0" algn="ctr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980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187952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/>
              <a:t>Incorporação da intervenção na rotina</a:t>
            </a:r>
            <a:r>
              <a:rPr lang="pt-BR" b="1" dirty="0" smtClean="0"/>
              <a:t>: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sz="2400" dirty="0" smtClean="0"/>
              <a:t>Boa aceitação da população;</a:t>
            </a:r>
            <a:endParaRPr lang="pt-BR" sz="2400" dirty="0"/>
          </a:p>
          <a:p>
            <a:pPr marL="0" indent="0" algn="ctr">
              <a:buNone/>
            </a:pPr>
            <a:r>
              <a:rPr lang="pt-BR" sz="2400" dirty="0" smtClean="0"/>
              <a:t>Bons resultados;</a:t>
            </a:r>
            <a:endParaRPr lang="pt-BR" sz="2400" dirty="0"/>
          </a:p>
          <a:p>
            <a:pPr marL="0" indent="0" algn="ctr">
              <a:buNone/>
            </a:pPr>
            <a:r>
              <a:rPr lang="pt-BR" sz="2400" dirty="0" smtClean="0"/>
              <a:t>Excelente perspectiva para prosseguimento.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b="1" dirty="0" smtClean="0"/>
              <a:t>Mudanças: </a:t>
            </a:r>
            <a:r>
              <a:rPr lang="pt-BR" sz="2400" dirty="0" smtClean="0"/>
              <a:t>Maior cobrança aos Gestores (exames, sala de atendimento) e ACS; Horários para reuniões; Aumentar o número de exames ginecológico e mamário das gestantes, etc.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endParaRPr lang="pt-BR" sz="2400" dirty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sz="2400" b="1" dirty="0" smtClean="0"/>
          </a:p>
          <a:p>
            <a:pPr marL="0" indent="0" algn="ctr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71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916832"/>
            <a:ext cx="8183880" cy="4187952"/>
          </a:xfrm>
        </p:spPr>
        <p:txBody>
          <a:bodyPr/>
          <a:lstStyle/>
          <a:p>
            <a:pPr algn="ctr"/>
            <a:r>
              <a:rPr lang="pt-BR" b="1" dirty="0" smtClean="0"/>
              <a:t>Expectativas Iniciais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 smtClean="0"/>
              <a:t>Dificuldades: </a:t>
            </a:r>
            <a:r>
              <a:rPr lang="pt-BR" dirty="0" smtClean="0"/>
              <a:t>Carga Horária, </a:t>
            </a:r>
          </a:p>
          <a:p>
            <a:pPr marL="0" indent="0" algn="ctr">
              <a:buNone/>
            </a:pPr>
            <a:r>
              <a:rPr lang="pt-BR" dirty="0" smtClean="0"/>
              <a:t>Utilização do AVA, Elaboração do TCC.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b="1" dirty="0" smtClean="0"/>
              <a:t>Solução: </a:t>
            </a:r>
            <a:r>
              <a:rPr lang="pt-BR" dirty="0" smtClean="0"/>
              <a:t>Determinação, Empenho, Organização.</a:t>
            </a: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165880"/>
          </a:xfrm>
        </p:spPr>
        <p:txBody>
          <a:bodyPr/>
          <a:lstStyle/>
          <a:p>
            <a:pPr algn="ctr"/>
            <a:r>
              <a:rPr lang="pt-BR" dirty="0" smtClean="0"/>
              <a:t>Reflexão Crítica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052736"/>
            <a:ext cx="8183880" cy="4187952"/>
          </a:xfrm>
        </p:spPr>
        <p:txBody>
          <a:bodyPr/>
          <a:lstStyle/>
          <a:p>
            <a:pPr algn="ctr"/>
            <a:r>
              <a:rPr lang="pt-BR" b="1" dirty="0" smtClean="0"/>
              <a:t>Significado do Curso para prática: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dirty="0" smtClean="0"/>
              <a:t>Temas e assuntos sobre </a:t>
            </a:r>
            <a:r>
              <a:rPr lang="pt-BR" dirty="0"/>
              <a:t>A</a:t>
            </a:r>
            <a:r>
              <a:rPr lang="pt-BR" dirty="0" smtClean="0"/>
              <a:t>tenção Básica;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Revisão de assuntos: EPQ + TQC;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Enriquecimento do conhecimento.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23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39552" y="1124744"/>
            <a:ext cx="8183880" cy="4187952"/>
          </a:xfrm>
        </p:spPr>
        <p:txBody>
          <a:bodyPr/>
          <a:lstStyle/>
          <a:p>
            <a:pPr algn="ctr"/>
            <a:r>
              <a:rPr lang="pt-BR" b="1" dirty="0" smtClean="0"/>
              <a:t>Aprendizados Relevantes: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dirty="0" smtClean="0"/>
              <a:t>Políticas </a:t>
            </a:r>
            <a:r>
              <a:rPr lang="pt-BR" dirty="0"/>
              <a:t>de saúde do </a:t>
            </a:r>
            <a:r>
              <a:rPr lang="pt-BR" dirty="0" smtClean="0"/>
              <a:t>SUS;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dirty="0" smtClean="0"/>
              <a:t>Pré-natal de Baixo Risco;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Atividades em Grupo.</a:t>
            </a:r>
            <a:endParaRPr lang="pt-BR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8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Obrigado!!!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Espaço Reservado para Conteúdo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08720"/>
            <a:ext cx="5760640" cy="4320479"/>
          </a:xfrm>
        </p:spPr>
      </p:pic>
    </p:spTree>
    <p:extLst>
      <p:ext uri="{BB962C8B-B14F-4D97-AF65-F5344CB8AC3E}">
        <p14:creationId xmlns:p14="http://schemas.microsoft.com/office/powerpoint/2010/main" val="10651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i="1" dirty="0" smtClean="0"/>
              <a:t>Caracterização da UBS de Canto de Moça:</a:t>
            </a:r>
          </a:p>
          <a:p>
            <a:endParaRPr lang="pt-BR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Zona Rural: 3.096 habitantes (873 famílias);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ESF: 7 Profissionais de Saúde + 7 ACS;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Estrutura física nova: 16 ambientes;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Unidade no assentamento: sem água, maca, luz e etc.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006" y="1484785"/>
            <a:ext cx="1493266" cy="208823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828612"/>
            <a:ext cx="1440160" cy="192021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198" y="3828612"/>
            <a:ext cx="1440160" cy="192021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197" y="1484785"/>
            <a:ext cx="147096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7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77500" lnSpcReduction="20000"/>
          </a:bodyPr>
          <a:lstStyle/>
          <a:p>
            <a:r>
              <a:rPr lang="pt-BR" b="1" i="1" dirty="0" smtClean="0"/>
              <a:t>Situação da ação antes da intervenção:</a:t>
            </a:r>
          </a:p>
          <a:p>
            <a:endParaRPr lang="pt-BR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2 meses sem enfermeira;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Total de 14 gestantes acompanhadas (30%):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  Solicitação exames, suplementação de SF e AF e vacinação;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  Orientações (alimentação, tabagismo, risco do uso de álcool e drogas, anticoncepção pós-parto)</a:t>
            </a:r>
          </a:p>
          <a:p>
            <a:pPr marL="0" indent="0">
              <a:buNone/>
            </a:pPr>
            <a:r>
              <a:rPr lang="pt-BR" dirty="0" smtClean="0"/>
              <a:t>Nenhum exame ginecológico e alguns mamários realizados;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Falha no preenchimento do cartão; pouca </a:t>
            </a:r>
            <a:r>
              <a:rPr lang="pt-BR" dirty="0" err="1" smtClean="0"/>
              <a:t>busca-ativa</a:t>
            </a:r>
            <a:r>
              <a:rPr lang="pt-BR" dirty="0" smtClean="0"/>
              <a:t>;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Demora nos exames (marcação e resultados).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1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Objetivo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67544" y="1401288"/>
            <a:ext cx="818388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i="1" dirty="0"/>
              <a:t>M</a:t>
            </a:r>
            <a:r>
              <a:rPr lang="pt-BR" b="1" i="1" dirty="0" smtClean="0"/>
              <a:t>elhorar </a:t>
            </a:r>
            <a:r>
              <a:rPr lang="pt-BR" b="1" i="1" dirty="0"/>
              <a:t>a atenção ao pré-natal e </a:t>
            </a:r>
            <a:r>
              <a:rPr lang="pt-BR" b="1" i="1" dirty="0" smtClean="0"/>
              <a:t>puerpério: </a:t>
            </a:r>
          </a:p>
          <a:p>
            <a:pPr marL="0" indent="0" algn="ctr">
              <a:buNone/>
            </a:pPr>
            <a:endParaRPr lang="pt-BR" b="1" i="1" dirty="0" smtClean="0"/>
          </a:p>
          <a:p>
            <a:r>
              <a:rPr lang="pt-BR" dirty="0" smtClean="0"/>
              <a:t>Consultas regulares, Orientações (alimentação, AME, vacinação, cuidados com RN, etc.)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Melhorar a qualidade de vida!!!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6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dirty="0" smtClean="0"/>
              <a:t>Metodologia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Ações e Logística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15264" cy="2624288"/>
          </a:xfrm>
        </p:spPr>
        <p:txBody>
          <a:bodyPr>
            <a:normAutofit/>
          </a:bodyPr>
          <a:lstStyle/>
          <a:p>
            <a:r>
              <a:rPr lang="pt-BR" b="1" i="1" dirty="0" smtClean="0">
                <a:solidFill>
                  <a:schemeClr val="tx1"/>
                </a:solidFill>
              </a:rPr>
              <a:t>Monitoramento e avaliação:</a:t>
            </a:r>
          </a:p>
          <a:p>
            <a:endParaRPr lang="pt-BR" b="1" i="1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Revisão do arquivo (1 mês: quinzenal; 2 e 3 meses: semanal)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Pré-natal iniciado no 1 trimestre; frequência das consultas;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Gestantes faltosas; exames ou vacinação incompleta;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Verificação da técnica de amamentação.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Revisão dos últimos 3 meses das fichas-espelho (preenchimento e complemento de informações).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33200" y="3212976"/>
            <a:ext cx="8315264" cy="2120232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/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20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20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Ficha-espelho (anexada, preenchimento correto e completo);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Cartão da Gestante (qualquer consulta)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82450"/>
            <a:ext cx="3012567" cy="16288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61729"/>
            <a:ext cx="1252681" cy="167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828800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/>
              <a:t>Metodologia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315264" cy="5112568"/>
          </a:xfrm>
        </p:spPr>
        <p:txBody>
          <a:bodyPr>
            <a:normAutofit/>
          </a:bodyPr>
          <a:lstStyle/>
          <a:p>
            <a:r>
              <a:rPr lang="pt-BR" b="1" i="1" dirty="0" smtClean="0">
                <a:solidFill>
                  <a:schemeClr val="tx1"/>
                </a:solidFill>
              </a:rPr>
              <a:t>Organização e gestão do serviço:</a:t>
            </a:r>
          </a:p>
          <a:p>
            <a:endParaRPr lang="pt-BR" b="1" i="1" dirty="0" smtClean="0">
              <a:solidFill>
                <a:schemeClr val="tx1"/>
              </a:solidFill>
            </a:endParaRPr>
          </a:p>
          <a:p>
            <a:r>
              <a:rPr lang="pt-BR" b="1" i="1" dirty="0" smtClean="0">
                <a:solidFill>
                  <a:schemeClr val="tx1"/>
                </a:solidFill>
              </a:rPr>
              <a:t>Acolhimento: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Realizado pelas Auxiliares de enfermagem sob supervisão da enfermeira;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Prioridade de atendimento.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b="1" i="1" dirty="0" smtClean="0">
                <a:solidFill>
                  <a:schemeClr val="tx1"/>
                </a:solidFill>
              </a:rPr>
              <a:t>Cadastro: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Realizado pelas ACS sob supervisão da enfermeira.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b="1" i="1" dirty="0" smtClean="0">
                <a:solidFill>
                  <a:schemeClr val="tx1"/>
                </a:solidFill>
              </a:rPr>
              <a:t>Consultas: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Correto preenchimento dos dados; Exame físico adequado para IG (AU, BCF, Ex. ginecológico e mamário); Frequência adequada e próxima consulta agendada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854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828800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/>
              <a:t>Metodologia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315264" cy="262428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 </a:t>
            </a:r>
          </a:p>
          <a:p>
            <a:r>
              <a:rPr lang="pt-BR" b="1" i="1" dirty="0" smtClean="0">
                <a:solidFill>
                  <a:schemeClr val="tx1"/>
                </a:solidFill>
              </a:rPr>
              <a:t>Engajamento Público: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r>
              <a:rPr lang="pt-BR" b="1" i="1" dirty="0" smtClean="0">
                <a:solidFill>
                  <a:schemeClr val="tx1"/>
                </a:solidFill>
              </a:rPr>
              <a:t>Atividades em grupo: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Foram administrada 3 palestras: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Primeira: Modificações na grávida (9);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Segunda: Auto exame das mamas (35);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Terceira: Cuidados em casa e Nutrição(10);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49947"/>
            <a:ext cx="2976330" cy="223224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945266"/>
            <a:ext cx="2976331" cy="223224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945266"/>
            <a:ext cx="2976331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5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494</TotalTime>
  <Words>1105</Words>
  <Application>Microsoft Office PowerPoint</Application>
  <PresentationFormat>Apresentação na tela (4:3)</PresentationFormat>
  <Paragraphs>272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Aspecto</vt:lpstr>
      <vt:lpstr>   UNIVERSIDADE ABERTA DO SUS - UnASUS UNIVERSIDADE FEDERAL DE PELOTAS Departamento de Medicinal Social Curso de Especialização em Saúde da Família Modalidade à Distância Turma 4   </vt:lpstr>
      <vt:lpstr>Introdução</vt:lpstr>
      <vt:lpstr>Apresentação do PowerPoint</vt:lpstr>
      <vt:lpstr>Apresentação do PowerPoint</vt:lpstr>
      <vt:lpstr>Apresentação do PowerPoint</vt:lpstr>
      <vt:lpstr>Objetivo</vt:lpstr>
      <vt:lpstr>Metodologia  Ações e Logística  </vt:lpstr>
      <vt:lpstr>Metodologia  </vt:lpstr>
      <vt:lpstr>Metodologia  </vt:lpstr>
      <vt:lpstr>Metodologia  </vt:lpstr>
      <vt:lpstr> Objetivos, Metas e Resultados</vt:lpstr>
      <vt:lpstr> Objetivos, Metas e Resultados</vt:lpstr>
      <vt:lpstr> Objetivos, Metas e Resultados</vt:lpstr>
      <vt:lpstr> Objetivos, Metas e Resultados</vt:lpstr>
      <vt:lpstr> Objetivos, Metas e Resultados</vt:lpstr>
      <vt:lpstr> Objetivos, Metas e Resultados</vt:lpstr>
      <vt:lpstr> Objetivos, Metas e Resultados</vt:lpstr>
      <vt:lpstr>  Objetivos, Metas e Resultados</vt:lpstr>
      <vt:lpstr> Objetivos, Metas e Resultados</vt:lpstr>
      <vt:lpstr> Objetivos, Metas e Resultados</vt:lpstr>
      <vt:lpstr>  Objetivos, Metas e Resultados</vt:lpstr>
      <vt:lpstr>  Objetivos, Metas e Resultados</vt:lpstr>
      <vt:lpstr> Objetivos, Metas e Resultados</vt:lpstr>
      <vt:lpstr> Objetivos, Metas e Resultados</vt:lpstr>
      <vt:lpstr> Objetivos, Metas e Resultados</vt:lpstr>
      <vt:lpstr>  Objetivos, Metas e Resultados</vt:lpstr>
      <vt:lpstr>  Objetivos, Metas e Resultados</vt:lpstr>
      <vt:lpstr>  Objetivos, Metas e Resultados</vt:lpstr>
      <vt:lpstr> Objetivos, Metas e Resultados</vt:lpstr>
      <vt:lpstr>  Objetivos, Metas e Resultados</vt:lpstr>
      <vt:lpstr>  Objetivos, Metas e Resultados</vt:lpstr>
      <vt:lpstr>Discussão </vt:lpstr>
      <vt:lpstr>Discussão </vt:lpstr>
      <vt:lpstr>Apresentação do PowerPoint</vt:lpstr>
      <vt:lpstr>Apresentação do PowerPoint</vt:lpstr>
      <vt:lpstr>Reflexão Crítica</vt:lpstr>
      <vt:lpstr>Apresentação do PowerPoint</vt:lpstr>
      <vt:lpstr>Apresentação do PowerPoint</vt:lpstr>
      <vt:lpstr>Obrigado!!!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 pré-natal e puerpério na Unidade de Saúde da Família de Canto de Moça do município de Ielmo Marinho/RN</dc:title>
  <dc:creator>Camila</dc:creator>
  <cp:lastModifiedBy>Camila</cp:lastModifiedBy>
  <cp:revision>100</cp:revision>
  <dcterms:created xsi:type="dcterms:W3CDTF">2014-02-25T01:32:12Z</dcterms:created>
  <dcterms:modified xsi:type="dcterms:W3CDTF">2014-02-27T01:50:33Z</dcterms:modified>
</cp:coreProperties>
</file>