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58" r:id="rId5"/>
    <p:sldId id="259" r:id="rId6"/>
    <p:sldId id="294" r:id="rId7"/>
    <p:sldId id="260" r:id="rId8"/>
    <p:sldId id="296" r:id="rId9"/>
    <p:sldId id="297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86" r:id="rId18"/>
    <p:sldId id="271" r:id="rId19"/>
    <p:sldId id="272" r:id="rId20"/>
    <p:sldId id="274" r:id="rId21"/>
    <p:sldId id="275" r:id="rId22"/>
    <p:sldId id="276" r:id="rId23"/>
    <p:sldId id="295" r:id="rId24"/>
    <p:sldId id="279" r:id="rId25"/>
    <p:sldId id="282" r:id="rId26"/>
    <p:sldId id="285" r:id="rId27"/>
    <p:sldId id="287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 rafa" initials="lr" lastIdx="16" clrIdx="0"/>
  <p:cmAuthor id="1" name="renado" initials="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02T22:56:40.484" idx="10">
    <p:pos x="2478" y="1965"/>
    <p:text>PENSO QUE OS OBJETIVOS PODEM SER COLOCADOS EM UM SLIDE SOZINHO, PARA APRESENTAR CADA UM DE FORMA INDIVIDUAL.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31T17:00:20.356" idx="16">
    <p:pos x="5616" y="2700"/>
    <p:text>Como o resultado de ambas as metas foi 100%, acho que é melhor colocar nessa apresentação, assim, só é preciso colocar os números inteiros da mulheres que foi realizado a avaliação de risco.
É só colocar o número de mulheres nos dois quadradinhos que coloquei abaixo.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DBCE27-95C6-4DAE-B0C6-3B9B57CD954D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D5821D-F319-4564-8296-00E311CF586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Autofit/>
          </a:bodyPr>
          <a:lstStyle/>
          <a:p>
            <a:r>
              <a:rPr lang="pt-BR" sz="2000" dirty="0" smtClean="0"/>
              <a:t>Universidade Aberta do SUS</a:t>
            </a:r>
            <a:br>
              <a:rPr lang="pt-BR" sz="2000" dirty="0" smtClean="0"/>
            </a:br>
            <a:r>
              <a:rPr lang="pt-BR" sz="2000" dirty="0" smtClean="0"/>
              <a:t>Universidade Federal de Pelotas</a:t>
            </a:r>
            <a:br>
              <a:rPr lang="pt-BR" sz="2000" dirty="0" smtClean="0"/>
            </a:br>
            <a:r>
              <a:rPr lang="pt-BR" sz="2000" dirty="0" smtClean="0"/>
              <a:t>Especialização em Saúde da Família</a:t>
            </a:r>
            <a:br>
              <a:rPr lang="pt-BR" sz="2000" dirty="0" smtClean="0"/>
            </a:br>
            <a:r>
              <a:rPr lang="pt-BR" sz="2000" dirty="0" smtClean="0"/>
              <a:t>Modalidade à Distância</a:t>
            </a:r>
            <a:br>
              <a:rPr lang="pt-BR" sz="2000" dirty="0" smtClean="0"/>
            </a:br>
            <a:r>
              <a:rPr lang="pt-BR" sz="2000" dirty="0" smtClean="0"/>
              <a:t>Turma 5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6" y="2385677"/>
            <a:ext cx="2689134" cy="252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1191" y="2862020"/>
            <a:ext cx="5838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MELHORIA NA ATENÇÃO AO PROGRAMA DE PREVENÇÃO DO CÂNCER DE COLO UTERINO E MAMA NA UBS/ESF FELIPE CAMARÃO, NATAL/RN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82391" y="5345668"/>
            <a:ext cx="4161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RENATO DE OLIVEIRA MASIERO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990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19154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1:</a:t>
            </a:r>
            <a:r>
              <a:rPr lang="pt-BR" sz="3200" dirty="0"/>
              <a:t> Ampliar a cobertura de detecção precoce do câncer de colo de útero e do câncer de mama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41099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6" y="1874460"/>
            <a:ext cx="7901661" cy="35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530" y="5169932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1 – Gráfico indicativo da </a:t>
            </a:r>
            <a:r>
              <a:rPr lang="pt-BR" sz="1200" dirty="0" smtClean="0"/>
              <a:t>proporção </a:t>
            </a:r>
            <a:r>
              <a:rPr lang="pt-BR" sz="1200" dirty="0"/>
              <a:t>de mulheres entre 25 e 64 anos com exame em dia para detecção precoce do câncer de útero na UBS/ESF, Natal/RN, 2014.</a:t>
            </a:r>
            <a:endParaRPr lang="en-US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86000" y="41954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2,9%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57600" y="41075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9,2%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05400" y="399913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00800" y="38144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21,9%</a:t>
            </a:r>
            <a:endParaRPr lang="pt-BR" dirty="0"/>
          </a:p>
        </p:txBody>
      </p:sp>
      <p:sp>
        <p:nvSpPr>
          <p:cNvPr id="9" name="Rectangle 1"/>
          <p:cNvSpPr/>
          <p:nvPr/>
        </p:nvSpPr>
        <p:spPr>
          <a:xfrm>
            <a:off x="387530" y="304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1.1</a:t>
            </a:r>
            <a:endParaRPr lang="pt-BR" sz="2400" dirty="0"/>
          </a:p>
          <a:p>
            <a:pPr algn="just"/>
            <a:r>
              <a:rPr lang="pt-BR" sz="2400" dirty="0"/>
              <a:t>Ampliar a cobertura de detecção precoce do câncer de colo uterino das mulheres na faixa etária entre 25 e 64 anos de idade para 80% na área de abrangência da ESF.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5791200"/>
            <a:ext cx="7248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Ao final de 16 semanas a cobertura de detecção precoce do câncer de colo uterino atingida foi de  21,9% (171 mulheres</a:t>
            </a:r>
            <a:r>
              <a:rPr lang="pt-BR" sz="2000" dirty="0" smtClean="0"/>
              <a:t>).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86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6" y="1914931"/>
            <a:ext cx="7662637" cy="364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329535"/>
            <a:ext cx="875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2 – Gráfico indicativo da Proporção de mulheres entre 50 e 69 anos com exame em dia para detecção precoce do câncer de mama na UBS/ESF, Natal/RN, 2014</a:t>
            </a:r>
            <a:endParaRPr lang="en-US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67000" y="4278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5,6%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38600" y="4278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7,2%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34000" y="4202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29400" y="3974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17,3%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381001" y="231816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1.2</a:t>
            </a:r>
          </a:p>
          <a:p>
            <a:pPr algn="just"/>
            <a:r>
              <a:rPr lang="pt-BR" sz="2400" dirty="0" smtClean="0"/>
              <a:t>Ampliar </a:t>
            </a:r>
            <a:r>
              <a:rPr lang="pt-BR" sz="2400" dirty="0"/>
              <a:t>a cobertura de detecção precoce do câncer de mama das mulheres na faixa etária entre 50 e 69 anos de idade para 80% na área de abrangência da ESF.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50726" y="5845314"/>
            <a:ext cx="7455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Ao final de 16 semanas a cobertura de rastreamento precoce de câncer de mama foi de 17,3% (43 mulheres). </a:t>
            </a:r>
          </a:p>
        </p:txBody>
      </p:sp>
    </p:spTree>
    <p:extLst>
      <p:ext uri="{BB962C8B-B14F-4D97-AF65-F5344CB8AC3E}">
        <p14:creationId xmlns="" xmlns:p14="http://schemas.microsoft.com/office/powerpoint/2010/main" val="2160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46518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2: </a:t>
            </a:r>
            <a:r>
              <a:rPr lang="pt-BR" sz="3200" dirty="0"/>
              <a:t>Melhorar a qualidade do atendimento das mulheres que realizam detecção precoce de câncer de colo de útero e de mama na Unidade de Saúde</a:t>
            </a:r>
          </a:p>
          <a:p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17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3" y="1791402"/>
            <a:ext cx="6409151" cy="310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670121"/>
            <a:ext cx="8645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3 – Gráfico indicativo da Proporção de mulheres com amostras satisfatórias do exame citopatológico de colo de útero na UBS/ESF, Natal/RN, 2014.</a:t>
            </a:r>
            <a:endParaRPr lang="en-US" sz="1200" dirty="0"/>
          </a:p>
        </p:txBody>
      </p:sp>
      <p:sp>
        <p:nvSpPr>
          <p:cNvPr id="4" name="Retângulo 3"/>
          <p:cNvSpPr/>
          <p:nvPr/>
        </p:nvSpPr>
        <p:spPr>
          <a:xfrm>
            <a:off x="381000" y="609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2.1</a:t>
            </a:r>
            <a:r>
              <a:rPr lang="pt-BR" sz="2400" dirty="0" smtClean="0"/>
              <a:t> - </a:t>
            </a:r>
            <a:r>
              <a:rPr lang="pt-BR" sz="2400" dirty="0"/>
              <a:t>Obter 100% de coleta de amostras satisfatórias do exame citopatológico de colo de útero.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227551" y="56929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Nos quatro meses de intervenção conseguimos atingir 100% de amostras satisfatórias do exame citopatológico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538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4034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3: </a:t>
            </a:r>
            <a:r>
              <a:rPr lang="pt-BR" sz="3200" dirty="0"/>
              <a:t>Melhorar a adesão das mulheres à realização de exame citopatológico de colo uterino e mamografia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4953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3.1 - </a:t>
            </a:r>
            <a:r>
              <a:rPr lang="pt-BR" sz="2400" dirty="0"/>
              <a:t>Identificar 100% das mulheres com exame citopatológico alterado sem acompanhamento pela unidade de saúde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3.2 - </a:t>
            </a:r>
            <a:r>
              <a:rPr lang="pt-BR" sz="2400" dirty="0"/>
              <a:t>Identificar 100% das mulheres com mamografia alterada sem acompanhamento pela unidade de saúde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3.3 - </a:t>
            </a:r>
            <a:r>
              <a:rPr lang="pt-BR" sz="2400" dirty="0"/>
              <a:t>Realizar busca ativa em 100% de mulheres com exame citopatológico alterado sem acompanhamento pela unidade de saúde.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 smtClean="0"/>
              <a:t>Meta 3.4 -  </a:t>
            </a:r>
            <a:r>
              <a:rPr lang="pt-BR" sz="2400" dirty="0"/>
              <a:t>Realizar busca ativa em 100% de mulheres com mamografia alterada sem acompanhamento pela unidade de </a:t>
            </a:r>
            <a:r>
              <a:rPr lang="pt-BR" sz="2400" dirty="0" smtClean="0"/>
              <a:t>saúde.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55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16308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equipe esteve monitorando mensalmente os resultados de todos os exames para detecção de câncer de mama e de colo uterino, bem como o cumprimento da periodicidade de realização dos exames prevista nos protocolos adotados pela unidade de saúde e felizmente não tivemos resultados alterados durante a intervenção.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Não </a:t>
            </a:r>
            <a:r>
              <a:rPr lang="pt-BR" sz="2400" dirty="0"/>
              <a:t>foram detectadas lesões intra-epiteliais de colo uterino ou nódulos mamários nas usuárias durante o período da intervenção que de acordo os protocolos do Ministério da Saúde fosse necessário um acompanhamento diferenciado.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36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86067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4: </a:t>
            </a:r>
            <a:r>
              <a:rPr lang="pt-BR" sz="3200" dirty="0"/>
              <a:t>Melhorar </a:t>
            </a:r>
            <a:r>
              <a:rPr lang="pt-BR" sz="3200" dirty="0" smtClean="0"/>
              <a:t>a qualidade dos registros </a:t>
            </a:r>
            <a:r>
              <a:rPr lang="pt-BR" sz="3200" dirty="0"/>
              <a:t>das </a:t>
            </a:r>
            <a:r>
              <a:rPr lang="pt-BR" sz="3200" dirty="0" smtClean="0"/>
              <a:t>informações.</a:t>
            </a:r>
            <a:endParaRPr lang="pt-BR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3302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698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C</a:t>
            </a:r>
            <a:r>
              <a:rPr lang="pt-BR" sz="2400" dirty="0" smtClean="0"/>
              <a:t>onforme </a:t>
            </a:r>
            <a:r>
              <a:rPr lang="pt-BR" sz="2400" dirty="0"/>
              <a:t>Figura 4, no 3º e 4º mês da intervenção alcançamos 97,3% (109 mulheres) e 97,2% (171 mulheres) respectivamente.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4042"/>
            <a:ext cx="7041174" cy="31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9485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4 – Gráfico indicativo da </a:t>
            </a:r>
            <a:r>
              <a:rPr lang="pt-BR" sz="1200" dirty="0" smtClean="0"/>
              <a:t>proporção </a:t>
            </a:r>
            <a:r>
              <a:rPr lang="pt-BR" sz="1200" dirty="0"/>
              <a:t>de mulheres com registro adequado do exame citopatológico de colo de útero na UBS/ESF, Natal/RN, 2014.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28600" y="10674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4.1</a:t>
            </a:r>
            <a:endParaRPr lang="pt-BR" sz="2400" b="1" dirty="0"/>
          </a:p>
          <a:p>
            <a:r>
              <a:rPr lang="pt-BR" sz="2400" dirty="0" smtClean="0"/>
              <a:t>Manter </a:t>
            </a:r>
            <a:r>
              <a:rPr lang="pt-BR" sz="2400" dirty="0"/>
              <a:t>registro da coleta de exame citopatológico de colo de útero  em registro específico em 100% das mulheres cadastradas.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24200" y="1840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67200" y="1840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410200" y="1916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97,3%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53200" y="1916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97,2%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177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Introdução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Rectangle 1"/>
          <p:cNvSpPr/>
          <p:nvPr/>
        </p:nvSpPr>
        <p:spPr>
          <a:xfrm>
            <a:off x="228600" y="14478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 smtClean="0"/>
              <a:t>A atenção a saúde da mulher qualificada é um dos desafios do SUS.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 smtClean="0"/>
              <a:t> Natal, capital do Estado do Rio Grande do Norte. Com uma população de 853.929 habitantes (IBGE -2013).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 smtClean="0"/>
              <a:t>A Unidade Básica de Felipe Camarão é composta de 6 equipes da ESF e uma maternidade onde são preconizados partos humanizados.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2400" dirty="0" smtClean="0"/>
              <a:t>A necessidade de organizar a atenção à saúde da mulher no município de Natal foi oriunda de um trabalho de diagnóstico dos principais problemas no contexto do planejamento estratégico da atenção primária/ESF.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2906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137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mesmo aconteceu com o registro da mamografia, a meta não foi alcançada no 3º e 4º mês, com 97,5% (39 mulheres) e 95,1% (58 mulheres) respectivamente, conforme Figura 5 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4" y="1828800"/>
            <a:ext cx="7532552" cy="34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029200"/>
            <a:ext cx="807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5 – Gráfico indicativo da </a:t>
            </a:r>
            <a:r>
              <a:rPr lang="pt-BR" sz="1200" dirty="0" smtClean="0"/>
              <a:t> proporção </a:t>
            </a:r>
            <a:r>
              <a:rPr lang="pt-BR" sz="1200" dirty="0"/>
              <a:t>de mulheres com registro adequado da mamografia na </a:t>
            </a:r>
            <a:r>
              <a:rPr lang="pt-BR" sz="1200" dirty="0" smtClean="0"/>
              <a:t>UBS/ESF, </a:t>
            </a:r>
            <a:r>
              <a:rPr lang="pt-BR" sz="1200" dirty="0"/>
              <a:t>Natal/RN, 2014.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4800" y="247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Meta 4.2</a:t>
            </a:r>
            <a:endParaRPr lang="pt-BR" sz="2400" b="1" dirty="0"/>
          </a:p>
          <a:p>
            <a:pPr algn="just"/>
            <a:r>
              <a:rPr lang="pt-BR" sz="2400" dirty="0" smtClean="0"/>
              <a:t>Manter </a:t>
            </a:r>
            <a:r>
              <a:rPr lang="pt-BR" sz="2400" dirty="0"/>
              <a:t>registro da realização da mamografia em registro específico em 100% das mulheres cadastradas.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46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10000" y="207772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100%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29200" y="207772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97,5%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24600" y="2145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95,1%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51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50629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5:</a:t>
            </a:r>
            <a:r>
              <a:rPr lang="pt-BR" sz="3200" dirty="0"/>
              <a:t> Mapear as mulheres de risco para câncer de colo de útero e de </a:t>
            </a:r>
            <a:r>
              <a:rPr lang="pt-BR" sz="3200" dirty="0" smtClean="0"/>
              <a:t>mama.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35688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94266"/>
            <a:ext cx="6506165" cy="305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047" y="6015335"/>
            <a:ext cx="8576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6 – Gráfico indicativo da </a:t>
            </a:r>
            <a:r>
              <a:rPr lang="pt-BR" sz="1200" dirty="0" smtClean="0"/>
              <a:t>proporção </a:t>
            </a:r>
            <a:r>
              <a:rPr lang="pt-BR" sz="1200" dirty="0"/>
              <a:t>de mulheres entre 25 e 64 anos com pesquisa de sinais de alerta para câncer de colo de </a:t>
            </a:r>
            <a:r>
              <a:rPr lang="pt-BR" sz="1200" dirty="0" smtClean="0"/>
              <a:t>útero e </a:t>
            </a:r>
            <a:r>
              <a:rPr lang="pt-BR" sz="1200" dirty="0"/>
              <a:t>mulheres entre 50 e 69 anos com avaliação de risco para câncer de mama na UBS/ESF, Natal/RN, 2014.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63047" y="381000"/>
            <a:ext cx="8652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5.1</a:t>
            </a:r>
            <a:endParaRPr lang="pt-BR" sz="2400" b="1" dirty="0"/>
          </a:p>
          <a:p>
            <a:pPr algn="just"/>
            <a:r>
              <a:rPr lang="pt-BR" sz="2400" dirty="0" smtClean="0"/>
              <a:t>Pesquisar </a:t>
            </a:r>
            <a:r>
              <a:rPr lang="pt-BR" sz="2400" dirty="0"/>
              <a:t>sinais de alerta para  câncer de colo de útero em 100% das mulheres entre 25 e 64 </a:t>
            </a:r>
            <a:r>
              <a:rPr lang="pt-BR" sz="2400" dirty="0" smtClean="0"/>
              <a:t>anos.</a:t>
            </a:r>
            <a:endParaRPr lang="pt-BR" sz="2400" dirty="0"/>
          </a:p>
        </p:txBody>
      </p:sp>
      <p:sp>
        <p:nvSpPr>
          <p:cNvPr id="5" name="Rectangle 2"/>
          <p:cNvSpPr/>
          <p:nvPr/>
        </p:nvSpPr>
        <p:spPr>
          <a:xfrm>
            <a:off x="263048" y="1676400"/>
            <a:ext cx="857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5.2</a:t>
            </a:r>
          </a:p>
          <a:p>
            <a:pPr algn="just"/>
            <a:r>
              <a:rPr lang="pt-BR" sz="2400" dirty="0" smtClean="0"/>
              <a:t>Realizar </a:t>
            </a:r>
            <a:r>
              <a:rPr lang="pt-BR" sz="2400" dirty="0"/>
              <a:t>avaliação de risco para câncer de mama em 100% das mulheres entre 50 e 69 </a:t>
            </a:r>
            <a:r>
              <a:rPr lang="pt-BR" sz="2400" dirty="0" smtClean="0"/>
              <a:t>anos.</a:t>
            </a:r>
            <a:endParaRPr lang="pt-BR" sz="2400" dirty="0"/>
          </a:p>
        </p:txBody>
      </p:sp>
      <p:sp>
        <p:nvSpPr>
          <p:cNvPr id="6" name="Rectangle 1"/>
          <p:cNvSpPr/>
          <p:nvPr/>
        </p:nvSpPr>
        <p:spPr>
          <a:xfrm>
            <a:off x="7162800" y="4286071"/>
            <a:ext cx="17526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Câncer de colo de útero: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1º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23 </a:t>
            </a:r>
            <a:endParaRPr lang="en-US" sz="1200" dirty="0" smtClean="0"/>
          </a:p>
          <a:p>
            <a:pPr algn="just"/>
            <a:r>
              <a:rPr lang="en-US" sz="1200" dirty="0" smtClean="0"/>
              <a:t>2º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72</a:t>
            </a:r>
            <a:endParaRPr lang="en-US" sz="1200" dirty="0" smtClean="0"/>
          </a:p>
          <a:p>
            <a:pPr algn="just"/>
            <a:r>
              <a:rPr lang="en-US" sz="1200" dirty="0" smtClean="0"/>
              <a:t>3º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109</a:t>
            </a:r>
            <a:endParaRPr lang="en-US" sz="1200" dirty="0" smtClean="0"/>
          </a:p>
          <a:p>
            <a:pPr algn="just"/>
            <a:r>
              <a:rPr lang="en-US" sz="1200" dirty="0" smtClean="0"/>
              <a:t>4º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 171</a:t>
            </a:r>
            <a:endParaRPr lang="en-US" sz="1200" dirty="0"/>
          </a:p>
        </p:txBody>
      </p:sp>
      <p:sp>
        <p:nvSpPr>
          <p:cNvPr id="7" name="Rectangle 1"/>
          <p:cNvSpPr/>
          <p:nvPr/>
        </p:nvSpPr>
        <p:spPr>
          <a:xfrm>
            <a:off x="228600" y="4286071"/>
            <a:ext cx="147389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Câncer de mama: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1º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 14</a:t>
            </a:r>
            <a:endParaRPr lang="en-US" sz="1200" dirty="0" smtClean="0"/>
          </a:p>
          <a:p>
            <a:pPr algn="just"/>
            <a:r>
              <a:rPr lang="en-US" sz="1200" dirty="0" smtClean="0"/>
              <a:t>2º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 18</a:t>
            </a:r>
            <a:endParaRPr lang="en-US" sz="1200" dirty="0" smtClean="0"/>
          </a:p>
          <a:p>
            <a:pPr algn="just"/>
            <a:r>
              <a:rPr lang="en-US" sz="1200" dirty="0" smtClean="0"/>
              <a:t>3º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</a:t>
            </a:r>
            <a:r>
              <a:rPr lang="en-US" sz="1200" dirty="0" smtClean="0"/>
              <a:t>– 25 </a:t>
            </a:r>
            <a:endParaRPr lang="en-US" sz="1200" dirty="0" smtClean="0"/>
          </a:p>
          <a:p>
            <a:pPr algn="just"/>
            <a:r>
              <a:rPr lang="en-US" sz="1200" dirty="0" smtClean="0"/>
              <a:t>4º </a:t>
            </a:r>
            <a:r>
              <a:rPr lang="en-US" sz="1200" dirty="0" err="1" smtClean="0"/>
              <a:t>mês</a:t>
            </a:r>
            <a:r>
              <a:rPr lang="en-US" sz="1200" dirty="0" smtClean="0"/>
              <a:t> – </a:t>
            </a:r>
            <a:r>
              <a:rPr lang="en-US" sz="1200" dirty="0" smtClean="0"/>
              <a:t> 43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656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650629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Objetivo </a:t>
            </a:r>
            <a:r>
              <a:rPr lang="pt-BR" sz="3200" b="1" dirty="0" smtClean="0"/>
              <a:t>6:</a:t>
            </a:r>
            <a:r>
              <a:rPr lang="pt-BR" sz="3200" dirty="0" smtClean="0"/>
              <a:t> </a:t>
            </a:r>
            <a:r>
              <a:rPr lang="pt-BR" sz="3200" dirty="0"/>
              <a:t>Promover a saúde das mulheres que realizam detecção precoce de câncer de colo de útero e de mama  na unidade de </a:t>
            </a:r>
            <a:r>
              <a:rPr lang="pt-BR" sz="3200" dirty="0" smtClean="0"/>
              <a:t>saúde.</a:t>
            </a: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31971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Meta 6.1 - </a:t>
            </a:r>
            <a:r>
              <a:rPr lang="pt-BR" sz="2400" dirty="0" smtClean="0"/>
              <a:t>Orientar </a:t>
            </a:r>
            <a:r>
              <a:rPr lang="pt-BR" sz="2400" dirty="0"/>
              <a:t>100% das mulheres cadastradas sobre doenças sexualmente transmissíveis (DST) e fatores de risco para câncer de colo de útero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Meta 6.2 - </a:t>
            </a:r>
            <a:r>
              <a:rPr lang="pt-BR" sz="2400" dirty="0" smtClean="0"/>
              <a:t>Orientar 100% das mulheres cadastradas sobre doenças sexualmente transmissíveis (DST) e fatores de risco para câncer de mama.</a:t>
            </a:r>
            <a:endParaRPr lang="pt-BR" sz="2400" dirty="0"/>
          </a:p>
        </p:txBody>
      </p:sp>
      <p:sp>
        <p:nvSpPr>
          <p:cNvPr id="3" name="Rectangle 1"/>
          <p:cNvSpPr/>
          <p:nvPr/>
        </p:nvSpPr>
        <p:spPr>
          <a:xfrm>
            <a:off x="228600" y="3787676"/>
            <a:ext cx="48768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Alcançamos a meta de 100% nos quatro meses de intervenção, conforme a mulher era cadastrada no projeto, já recebia as orientações sobre DST e fatores de risco para câncer de colo e mama.</a:t>
            </a:r>
            <a:endParaRPr lang="en-US" sz="2400" dirty="0"/>
          </a:p>
        </p:txBody>
      </p:sp>
      <p:pic>
        <p:nvPicPr>
          <p:cNvPr id="5" name="Imagem 4" descr="C:\Users\lu rafa\AppData\Local\Temp\foto 7-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714620"/>
            <a:ext cx="2287495" cy="3806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957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047" y="1068050"/>
            <a:ext cx="2044353" cy="14465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 smtClean="0"/>
              <a:t>Para </a:t>
            </a:r>
            <a:r>
              <a:rPr lang="pt-BR" sz="2200" dirty="0"/>
              <a:t>o </a:t>
            </a:r>
            <a:r>
              <a:rPr lang="pt-BR" sz="2200" dirty="0" smtClean="0"/>
              <a:t>serviço: </a:t>
            </a:r>
            <a:endParaRPr lang="pt-BR" sz="2200" dirty="0"/>
          </a:p>
          <a:p>
            <a:r>
              <a:rPr lang="pt-BR" sz="2200" dirty="0" smtClean="0"/>
              <a:t>- Organização</a:t>
            </a:r>
          </a:p>
          <a:p>
            <a:r>
              <a:rPr lang="pt-BR" sz="2200" dirty="0" smtClean="0"/>
              <a:t>- Atendimento</a:t>
            </a:r>
          </a:p>
          <a:p>
            <a:r>
              <a:rPr lang="pt-BR" sz="2200" dirty="0" smtClean="0"/>
              <a:t>- Qualificação </a:t>
            </a:r>
            <a:endParaRPr lang="pt-BR" sz="22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7200" y="152400"/>
            <a:ext cx="8229600" cy="8046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 smtClean="0"/>
              <a:t>Discussão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Texto explicativo em setas cruzadas 4"/>
          <p:cNvSpPr/>
          <p:nvPr/>
        </p:nvSpPr>
        <p:spPr>
          <a:xfrm>
            <a:off x="2946747" y="2583992"/>
            <a:ext cx="2743200" cy="22098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"/>
          <p:cNvSpPr/>
          <p:nvPr/>
        </p:nvSpPr>
        <p:spPr>
          <a:xfrm>
            <a:off x="5823558" y="2493764"/>
            <a:ext cx="3244242" cy="184665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/>
              <a:t>P</a:t>
            </a:r>
            <a:r>
              <a:rPr lang="pt-BR" sz="2200" dirty="0" smtClean="0"/>
              <a:t>ara </a:t>
            </a:r>
            <a:r>
              <a:rPr lang="pt-BR" sz="2200" dirty="0"/>
              <a:t>a </a:t>
            </a:r>
            <a:r>
              <a:rPr lang="pt-BR" sz="2200" dirty="0" smtClean="0"/>
              <a:t>equipe:</a:t>
            </a:r>
            <a:endParaRPr lang="pt-BR" sz="2200" dirty="0"/>
          </a:p>
          <a:p>
            <a:r>
              <a:rPr lang="pt-BR" sz="2200" dirty="0" smtClean="0"/>
              <a:t>- Estimulo </a:t>
            </a:r>
            <a:r>
              <a:rPr lang="pt-BR" sz="2200" dirty="0"/>
              <a:t>à</a:t>
            </a:r>
            <a:r>
              <a:rPr lang="pt-BR" sz="2200" dirty="0" smtClean="0"/>
              <a:t> cooperação</a:t>
            </a:r>
          </a:p>
          <a:p>
            <a:r>
              <a:rPr lang="pt-BR" sz="2200" dirty="0" smtClean="0"/>
              <a:t>- Equipe e Clientela</a:t>
            </a:r>
          </a:p>
          <a:p>
            <a:r>
              <a:rPr lang="pt-BR" sz="2200" dirty="0" smtClean="0"/>
              <a:t>- Realidade </a:t>
            </a:r>
            <a:r>
              <a:rPr lang="pt-BR" sz="2200" dirty="0"/>
              <a:t>através dos </a:t>
            </a:r>
            <a:r>
              <a:rPr lang="pt-BR" sz="2200" dirty="0" smtClean="0"/>
              <a:t>indicadores</a:t>
            </a:r>
            <a:endParaRPr lang="pt-BR" sz="2200" dirty="0"/>
          </a:p>
        </p:txBody>
      </p:sp>
      <p:sp>
        <p:nvSpPr>
          <p:cNvPr id="7" name="Rectangle 1"/>
          <p:cNvSpPr/>
          <p:nvPr/>
        </p:nvSpPr>
        <p:spPr>
          <a:xfrm>
            <a:off x="1066800" y="4889718"/>
            <a:ext cx="7239000" cy="178510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Incorporação do projeto a rotina do serviço:</a:t>
            </a:r>
            <a:endParaRPr lang="pt-BR" sz="2200" dirty="0"/>
          </a:p>
          <a:p>
            <a:pPr algn="just"/>
            <a:r>
              <a:rPr lang="pt-BR" sz="2200" dirty="0"/>
              <a:t>- </a:t>
            </a:r>
            <a:r>
              <a:rPr lang="pt-BR" sz="2200" dirty="0" smtClean="0"/>
              <a:t>Mais </a:t>
            </a:r>
            <a:r>
              <a:rPr lang="pt-BR" sz="2200" dirty="0"/>
              <a:t>informações </a:t>
            </a:r>
            <a:r>
              <a:rPr lang="pt-BR" sz="2200" dirty="0" smtClean="0"/>
              <a:t>para a equipe, uso das fichas </a:t>
            </a:r>
            <a:r>
              <a:rPr lang="pt-BR" sz="2200" dirty="0"/>
              <a:t>espelho </a:t>
            </a:r>
          </a:p>
          <a:p>
            <a:pPr algn="just"/>
            <a:r>
              <a:rPr lang="pt-BR" sz="2200" dirty="0"/>
              <a:t>- Organização  - protocolos do MS</a:t>
            </a:r>
          </a:p>
          <a:p>
            <a:pPr algn="just"/>
            <a:r>
              <a:rPr lang="pt-BR" sz="2200" dirty="0"/>
              <a:t>- Qualificação  </a:t>
            </a:r>
          </a:p>
          <a:p>
            <a:pPr algn="just"/>
            <a:r>
              <a:rPr lang="pt-BR" sz="2200" dirty="0"/>
              <a:t>- Incorporação do atendimento em grupo</a:t>
            </a:r>
          </a:p>
        </p:txBody>
      </p:sp>
      <p:sp>
        <p:nvSpPr>
          <p:cNvPr id="8" name="Rectangle 1"/>
          <p:cNvSpPr/>
          <p:nvPr/>
        </p:nvSpPr>
        <p:spPr>
          <a:xfrm>
            <a:off x="156052" y="2926140"/>
            <a:ext cx="2663348" cy="144655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Para a </a:t>
            </a:r>
            <a:r>
              <a:rPr lang="pt-BR" sz="2200" dirty="0" smtClean="0"/>
              <a:t>comunidade:</a:t>
            </a:r>
            <a:endParaRPr lang="pt-BR" sz="2200" dirty="0"/>
          </a:p>
          <a:p>
            <a:pPr algn="just"/>
            <a:r>
              <a:rPr lang="pt-BR" sz="2200" dirty="0"/>
              <a:t>- Acesso </a:t>
            </a:r>
          </a:p>
          <a:p>
            <a:pPr algn="just"/>
            <a:r>
              <a:rPr lang="pt-BR" sz="2200" dirty="0"/>
              <a:t>- Horário</a:t>
            </a:r>
          </a:p>
          <a:p>
            <a:pPr algn="just"/>
            <a:r>
              <a:rPr lang="pt-BR" sz="2200" dirty="0"/>
              <a:t>- Qualificação </a:t>
            </a:r>
          </a:p>
        </p:txBody>
      </p:sp>
    </p:spTree>
    <p:extLst>
      <p:ext uri="{BB962C8B-B14F-4D97-AF65-F5344CB8AC3E}">
        <p14:creationId xmlns="" xmlns:p14="http://schemas.microsoft.com/office/powerpoint/2010/main" val="40053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278" y="2408965"/>
            <a:ext cx="314612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Conhecimento teórico, da área e social</a:t>
            </a:r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228600" y="152400"/>
            <a:ext cx="8686800" cy="13380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/>
              <a:t>Reflexão Crítica sobre Processo Pessoal de Aprendizagem</a:t>
            </a:r>
          </a:p>
          <a:p>
            <a:r>
              <a:rPr lang="pt-BR" sz="12300" dirty="0" smtClean="0"/>
              <a:t> </a:t>
            </a:r>
            <a:br>
              <a:rPr lang="pt-BR" sz="12300" dirty="0" smtClean="0"/>
            </a:br>
            <a:endParaRPr lang="pt-BR" sz="123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9200" y="4350603"/>
            <a:ext cx="190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Engajamento da equipe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47567" y="2489031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Conhecer a comunidade e a UBS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85150" y="4943502"/>
            <a:ext cx="192483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Reciclagem  TQC e EPC</a:t>
            </a:r>
            <a:endParaRPr lang="pt-BR" sz="2400" dirty="0"/>
          </a:p>
        </p:txBody>
      </p:sp>
      <p:sp>
        <p:nvSpPr>
          <p:cNvPr id="7" name="Seta em curva para a direita 6"/>
          <p:cNvSpPr/>
          <p:nvPr/>
        </p:nvSpPr>
        <p:spPr>
          <a:xfrm>
            <a:off x="271916" y="3089195"/>
            <a:ext cx="794883" cy="1871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em curva para cima 7"/>
          <p:cNvSpPr/>
          <p:nvPr/>
        </p:nvSpPr>
        <p:spPr>
          <a:xfrm rot="678128">
            <a:off x="2484826" y="5539431"/>
            <a:ext cx="2472543" cy="9776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a direita 11"/>
          <p:cNvSpPr/>
          <p:nvPr/>
        </p:nvSpPr>
        <p:spPr>
          <a:xfrm rot="5595345">
            <a:off x="4305746" y="-24012"/>
            <a:ext cx="834018" cy="38637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cima 12"/>
          <p:cNvSpPr/>
          <p:nvPr/>
        </p:nvSpPr>
        <p:spPr>
          <a:xfrm rot="18728784">
            <a:off x="6821723" y="4356180"/>
            <a:ext cx="2331932" cy="10086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4800" y="1676400"/>
            <a:ext cx="85725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/>
              <a:t>BRASIL. Ministério da Saúde. Secretaria de Atenção à Saúde. Caderno de Atenção Domiciliar. Brasília: Ministério da Saúde, 2013.  </a:t>
            </a:r>
          </a:p>
          <a:p>
            <a:pPr>
              <a:spcAft>
                <a:spcPts val="1200"/>
              </a:spcAft>
            </a:pPr>
            <a:r>
              <a:rPr lang="pt-BR" dirty="0"/>
              <a:t>INSTITUTO NACIONAL DO CÂNCER (Brasil). Disponível em: &lt;http://www2.inca.gov.br/wps/wcm/connect/tiposdecancer/site/home/mama&gt;. Acesso em: 17 jun. 2014;</a:t>
            </a:r>
          </a:p>
          <a:p>
            <a:pPr>
              <a:spcAft>
                <a:spcPts val="1200"/>
              </a:spcAft>
            </a:pPr>
            <a:r>
              <a:rPr lang="pt-BR" dirty="0"/>
              <a:t>INSTITUTO NACIONAL DO CÂNCER (Brasil). Disponível em: &lt;http://www2.inca.gov.br/wps/wcm/connect/tiposdecancer/site/home/colo_utero/definicao&gt;. Acesso em: 17 jun. 2014;</a:t>
            </a:r>
          </a:p>
          <a:p>
            <a:pPr>
              <a:spcAft>
                <a:spcPts val="1200"/>
              </a:spcAft>
            </a:pPr>
            <a:r>
              <a:rPr lang="pt-BR" dirty="0"/>
              <a:t>INSTITUTO NACIONAL DO CÂNCER (BRASIL). Disponível em: &lt;http://www1.inca.gov.br/inca/Arquivos/folder_colo_do_utero_2012web.pdf&gt;. Acesso em : 20 jul. 2014. </a:t>
            </a:r>
          </a:p>
          <a:p>
            <a:pPr>
              <a:spcAft>
                <a:spcPts val="1200"/>
              </a:spcAft>
            </a:pPr>
            <a:r>
              <a:rPr lang="pt-BR" dirty="0"/>
              <a:t>INSTITUTO NACIONAL DO CÂNCER (BRASIL). Disponível em: &lt;http://www1.inca.gov.br/inca/Arquivos/mama.pdf&gt;. Acesso em: 20 jul. 2014.</a:t>
            </a: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90500" y="152400"/>
            <a:ext cx="8686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/>
              <a:t>REFERÊNCIAS BIBLIOGRÁFICAS</a:t>
            </a:r>
          </a:p>
          <a:p>
            <a:r>
              <a:rPr lang="pt-BR" sz="12300" dirty="0" smtClean="0"/>
              <a:t> </a:t>
            </a:r>
            <a:br>
              <a:rPr lang="pt-BR" sz="12300" dirty="0" smtClean="0"/>
            </a:br>
            <a:endParaRPr lang="pt-BR" sz="12300" dirty="0"/>
          </a:p>
        </p:txBody>
      </p:sp>
    </p:spTree>
    <p:extLst>
      <p:ext uri="{BB962C8B-B14F-4D97-AF65-F5344CB8AC3E}">
        <p14:creationId xmlns="" xmlns:p14="http://schemas.microsoft.com/office/powerpoint/2010/main" val="1493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799" y="1447800"/>
            <a:ext cx="52640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200" dirty="0" smtClean="0"/>
              <a:t>OBRIGADO!!!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249606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63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213600" cy="5410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aixaDeTexto 3"/>
          <p:cNvSpPr txBox="1"/>
          <p:nvPr/>
        </p:nvSpPr>
        <p:spPr>
          <a:xfrm>
            <a:off x="3657600" y="6216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Equipe SF 17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20252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4347"/>
            <a:ext cx="8229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Objetivos</a:t>
            </a:r>
          </a:p>
          <a:p>
            <a:endParaRPr lang="pt-BR" dirty="0" smtClean="0"/>
          </a:p>
          <a:p>
            <a:endParaRPr lang="pt-BR" sz="2800" dirty="0" smtClean="0"/>
          </a:p>
          <a:p>
            <a:pPr marL="457200" indent="-457200" algn="just">
              <a:buFont typeface="Wingdings" pitchFamily="2" charset="2"/>
              <a:buChar char="§"/>
            </a:pPr>
            <a:r>
              <a:rPr lang="pt-BR" sz="2800" dirty="0" smtClean="0"/>
              <a:t>Objetivo geral: Melhorar a atenção à saúde da mulher na prevenção do câncer de colo uterino e do rastreamento de câncer de mama das mulheres residentes na área de abrangência da UBS</a:t>
            </a:r>
            <a:r>
              <a:rPr lang="en-US" sz="2800" dirty="0" smtClean="0"/>
              <a:t>/ESF de</a:t>
            </a:r>
            <a:r>
              <a:rPr lang="pt-BR" sz="2800" dirty="0" smtClean="0"/>
              <a:t> Felipe Camarão do município de Natal/RN.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661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10"/>
          <a:stretch/>
        </p:blipFill>
        <p:spPr>
          <a:xfrm>
            <a:off x="181297" y="1066800"/>
            <a:ext cx="3781103" cy="2214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5" r="6098"/>
          <a:stretch/>
        </p:blipFill>
        <p:spPr>
          <a:xfrm>
            <a:off x="5196824" y="990600"/>
            <a:ext cx="3718576" cy="2372416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457200" y="152400"/>
            <a:ext cx="8229600" cy="8046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/>
              <a:t>Metodologia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2400" y="3276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Consulta Clínica para as mulheres na faixa etária recomendada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00805" y="3352800"/>
            <a:ext cx="351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Mulheres para coleta dos exames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4153" y="613504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Grupo de Mulheres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34000" y="614443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Evento de educação em saúde</a:t>
            </a:r>
            <a:endParaRPr lang="pt-BR" dirty="0"/>
          </a:p>
        </p:txBody>
      </p:sp>
      <p:pic>
        <p:nvPicPr>
          <p:cNvPr id="12" name="Imagem 11" descr="C:\Users\lu rafa\AppData\Local\Temp\foto 9-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407196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lu rafa\AppData\Local\Temp\foto 8-1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4323189" cy="232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052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>
          <a:xfrm>
            <a:off x="457200" y="152400"/>
            <a:ext cx="8229600" cy="8046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/>
              <a:t>Metodologia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00100" y="32861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Capacitação da equipe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29256" y="5715016"/>
            <a:ext cx="28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Apresentação teatral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4153" y="613504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Agendamento das consultas</a:t>
            </a:r>
            <a:endParaRPr lang="pt-BR" dirty="0"/>
          </a:p>
        </p:txBody>
      </p:sp>
      <p:pic>
        <p:nvPicPr>
          <p:cNvPr id="13" name="Imagem 12" descr="C:\Users\lu rafa\AppData\Local\Temp\foto 11-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214422"/>
            <a:ext cx="3429024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C:\Users\lu rafa\AppData\Local\Temp\foto 6-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335758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C:\Users\lu rafa\AppData\Local\Temp\foto 7-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2143140" cy="385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833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57"/>
          <a:stretch/>
        </p:blipFill>
        <p:spPr bwMode="auto">
          <a:xfrm>
            <a:off x="4343400" y="3657600"/>
            <a:ext cx="471688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" r="2542"/>
          <a:stretch/>
        </p:blipFill>
        <p:spPr bwMode="auto">
          <a:xfrm>
            <a:off x="262002" y="3163562"/>
            <a:ext cx="4005198" cy="29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3141" y="15240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Caderno </a:t>
            </a:r>
            <a:r>
              <a:rPr lang="pt-BR" sz="2000" dirty="0"/>
              <a:t>de Atenção Básica nº </a:t>
            </a:r>
            <a:r>
              <a:rPr lang="pt-BR" sz="2000" dirty="0" smtClean="0"/>
              <a:t>13 do MS, </a:t>
            </a:r>
            <a:r>
              <a:rPr lang="pt-BR" sz="2000" dirty="0"/>
              <a:t>ano 2013</a:t>
            </a:r>
            <a:r>
              <a:rPr lang="pt-BR" sz="2000" dirty="0" smtClean="0"/>
              <a:t>.</a:t>
            </a:r>
            <a:endParaRPr lang="pt-BR" sz="3200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57200" y="152400"/>
            <a:ext cx="8229600" cy="8046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 smtClean="0"/>
              <a:t>Logística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Rectangle 1"/>
          <p:cNvSpPr/>
          <p:nvPr/>
        </p:nvSpPr>
        <p:spPr>
          <a:xfrm>
            <a:off x="762000" y="622929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Ficha </a:t>
            </a:r>
            <a:r>
              <a:rPr lang="pt-BR" sz="2000" dirty="0"/>
              <a:t>espelho e planilha de coleta de dados oferecida pelo curso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46634"/>
            <a:ext cx="1894854" cy="24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4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457200" y="152400"/>
            <a:ext cx="8229600" cy="80467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6000" dirty="0" smtClean="0"/>
              <a:t>Resultados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14282" y="1857364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Objetivo 1:</a:t>
            </a:r>
            <a:r>
              <a:rPr lang="pt-BR" sz="2400" dirty="0" smtClean="0"/>
              <a:t> Ampliar a cobertura de detecção precoce do câncer de colo de útero e do câncer de mama</a:t>
            </a:r>
            <a:endParaRPr lang="pt-BR" sz="2400" dirty="0"/>
          </a:p>
        </p:txBody>
      </p:sp>
      <p:sp>
        <p:nvSpPr>
          <p:cNvPr id="4" name="Rectangle 1"/>
          <p:cNvSpPr/>
          <p:nvPr/>
        </p:nvSpPr>
        <p:spPr>
          <a:xfrm>
            <a:off x="214282" y="2928934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2: </a:t>
            </a:r>
            <a:r>
              <a:rPr lang="pt-BR" sz="2400" dirty="0"/>
              <a:t>Melhorar a qualidade do atendimento das mulheres que realizam detecção precoce de câncer de colo de útero e de mama na Unidade de Saúde</a:t>
            </a:r>
          </a:p>
          <a:p>
            <a:r>
              <a:rPr lang="pt-BR" sz="2400" dirty="0"/>
              <a:t> </a:t>
            </a:r>
          </a:p>
        </p:txBody>
      </p:sp>
      <p:sp>
        <p:nvSpPr>
          <p:cNvPr id="5" name="Rectangle 1"/>
          <p:cNvSpPr/>
          <p:nvPr/>
        </p:nvSpPr>
        <p:spPr>
          <a:xfrm>
            <a:off x="214282" y="4429132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3: </a:t>
            </a:r>
            <a:r>
              <a:rPr lang="pt-BR" sz="2400" dirty="0"/>
              <a:t>Melhorar a adesão das mulheres à realização de exame citopatológico de colo uterino e mamografia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786058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5:</a:t>
            </a:r>
            <a:r>
              <a:rPr lang="pt-BR" sz="2400" dirty="0"/>
              <a:t> Mapear as mulheres de risco para câncer de colo de útero e de </a:t>
            </a:r>
            <a:r>
              <a:rPr lang="pt-BR" sz="2400" dirty="0" smtClean="0"/>
              <a:t>mama.</a:t>
            </a:r>
            <a:endParaRPr lang="pt-BR" sz="2400" dirty="0"/>
          </a:p>
        </p:txBody>
      </p:sp>
      <p:sp>
        <p:nvSpPr>
          <p:cNvPr id="3" name="Rectangle 1"/>
          <p:cNvSpPr/>
          <p:nvPr/>
        </p:nvSpPr>
        <p:spPr>
          <a:xfrm>
            <a:off x="214282" y="171448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4: </a:t>
            </a:r>
            <a:r>
              <a:rPr lang="pt-BR" sz="2400" dirty="0"/>
              <a:t>Melhorar </a:t>
            </a:r>
            <a:r>
              <a:rPr lang="pt-BR" sz="2400" dirty="0" smtClean="0"/>
              <a:t>a qualidade dos registros </a:t>
            </a:r>
            <a:r>
              <a:rPr lang="pt-BR" sz="2400" dirty="0"/>
              <a:t>das </a:t>
            </a:r>
            <a:r>
              <a:rPr lang="pt-BR" sz="2400" dirty="0" smtClean="0"/>
              <a:t>informações.</a:t>
            </a:r>
          </a:p>
        </p:txBody>
      </p:sp>
      <p:sp>
        <p:nvSpPr>
          <p:cNvPr id="4" name="Rectangle 1"/>
          <p:cNvSpPr/>
          <p:nvPr/>
        </p:nvSpPr>
        <p:spPr>
          <a:xfrm>
            <a:off x="214282" y="400050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Objetivo </a:t>
            </a:r>
            <a:r>
              <a:rPr lang="pt-BR" sz="2400" b="1" dirty="0" smtClean="0"/>
              <a:t>6:</a:t>
            </a:r>
            <a:r>
              <a:rPr lang="pt-BR" sz="2400" dirty="0" smtClean="0"/>
              <a:t> </a:t>
            </a:r>
            <a:r>
              <a:rPr lang="pt-BR" sz="2400" dirty="0"/>
              <a:t>Promover a saúde das mulheres que realizam detecção precoce de câncer de colo de útero e de mama  na unidade de </a:t>
            </a:r>
            <a:r>
              <a:rPr lang="pt-BR" sz="2400" dirty="0" smtClean="0"/>
              <a:t>saúde.</a:t>
            </a:r>
            <a:endParaRPr lang="pt-B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813</TotalTime>
  <Words>1489</Words>
  <Application>Microsoft Office PowerPoint</Application>
  <PresentationFormat>Apresentação na tela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Waveform</vt:lpstr>
      <vt:lpstr>Universidade Aberta do SUS Universidade Federal de Pelotas Especialização em Saúde da Família Modalidade à Distância Turma 5</vt:lpstr>
      <vt:lpstr> Introdução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renado</dc:creator>
  <cp:lastModifiedBy>Renato Masiero</cp:lastModifiedBy>
  <cp:revision>120</cp:revision>
  <dcterms:created xsi:type="dcterms:W3CDTF">2015-02-26T19:46:22Z</dcterms:created>
  <dcterms:modified xsi:type="dcterms:W3CDTF">2015-05-11T19:28:58Z</dcterms:modified>
</cp:coreProperties>
</file>