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58" r:id="rId6"/>
    <p:sldId id="270" r:id="rId7"/>
    <p:sldId id="259" r:id="rId8"/>
    <p:sldId id="260" r:id="rId9"/>
    <p:sldId id="261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67" r:id="rId20"/>
    <p:sldId id="264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iledame-teixeira:Desktop:Orienta&#231;&#245;es:T8:Relat&#243;rios%20interven&#231;&#227;o:rev%20Tomasi%20Ricardo_Pre-Natal_revNDT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iledame-teixeira:Desktop:Orienta&#231;&#245;es:T8:Relat&#243;rios%20interven&#231;&#227;o:rev%20Tomasi%20Ricardo_Pre-Natal_revND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'[Ricardo_Pre-Natal_revNDT Final.xls]Indicadores'!$C$5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'[Ricardo_Pre-Natal_revNDT Final.xls]Indicadores'!$D$4:$F$4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'[Ricardo_Pre-Natal_revNDT Final.xls]Indicadores'!$D$5:$F$5</c:f>
              <c:numCache>
                <c:formatCode>0.0%</c:formatCode>
                <c:ptCount val="3"/>
                <c:pt idx="0">
                  <c:v>0.66666666666666696</c:v>
                </c:pt>
                <c:pt idx="1">
                  <c:v>0.77777777777777801</c:v>
                </c:pt>
                <c:pt idx="2">
                  <c:v>0.94444444444444398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99040"/>
        <c:axId val="5000576"/>
      </c:barChart>
      <c:catAx>
        <c:axId val="499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00576"/>
        <c:crosses val="autoZero"/>
        <c:auto val="1"/>
        <c:lblAlgn val="ctr"/>
        <c:lblOffset val="100"/>
        <c:noMultiLvlLbl val="0"/>
      </c:catAx>
      <c:valAx>
        <c:axId val="500057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9904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gestantes com vacina contra hepatite B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Indicadores!$D$44:$F$44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Indicadores!$D$45:$F$45</c:f>
              <c:numCache>
                <c:formatCode>0.0%</c:formatCode>
                <c:ptCount val="3"/>
                <c:pt idx="0">
                  <c:v>0.25</c:v>
                </c:pt>
                <c:pt idx="1">
                  <c:v>0.214285714285714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18496"/>
        <c:axId val="78078336"/>
      </c:barChart>
      <c:catAx>
        <c:axId val="7781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078336"/>
        <c:crosses val="autoZero"/>
        <c:auto val="1"/>
        <c:lblAlgn val="ctr"/>
        <c:lblOffset val="100"/>
        <c:noMultiLvlLbl val="0"/>
      </c:catAx>
      <c:valAx>
        <c:axId val="7807833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8184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Indicadores!$D$55:$F$55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Indicadores!$D$56:$F$56</c:f>
              <c:numCache>
                <c:formatCode>0.0%</c:formatCode>
                <c:ptCount val="3"/>
                <c:pt idx="0">
                  <c:v>1</c:v>
                </c:pt>
                <c:pt idx="1">
                  <c:v>0.92857142857142905</c:v>
                </c:pt>
                <c:pt idx="2">
                  <c:v>0.94117647058823495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112256"/>
        <c:axId val="78113792"/>
      </c:barChart>
      <c:catAx>
        <c:axId val="7811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113792"/>
        <c:crosses val="autoZero"/>
        <c:auto val="1"/>
        <c:lblAlgn val="ctr"/>
        <c:lblOffset val="100"/>
        <c:noMultiLvlLbl val="0"/>
      </c:catAx>
      <c:valAx>
        <c:axId val="781137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1122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B695-9CD8-4A73-B7CB-A5A2FBFD3692}" type="datetimeFigureOut">
              <a:rPr lang="pt-BR" smtClean="0"/>
              <a:t>20/09/2015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895D-558B-4608-AB78-C19CEF7401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54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B695-9CD8-4A73-B7CB-A5A2FBFD3692}" type="datetimeFigureOut">
              <a:rPr lang="pt-BR" smtClean="0"/>
              <a:t>20/09/2015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895D-558B-4608-AB78-C19CEF7401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07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B695-9CD8-4A73-B7CB-A5A2FBFD3692}" type="datetimeFigureOut">
              <a:rPr lang="pt-BR" smtClean="0"/>
              <a:t>20/09/2015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895D-558B-4608-AB78-C19CEF7401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71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B695-9CD8-4A73-B7CB-A5A2FBFD3692}" type="datetimeFigureOut">
              <a:rPr lang="pt-BR" smtClean="0"/>
              <a:t>20/09/2015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895D-558B-4608-AB78-C19CEF7401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29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B695-9CD8-4A73-B7CB-A5A2FBFD3692}" type="datetimeFigureOut">
              <a:rPr lang="pt-BR" smtClean="0"/>
              <a:t>20/09/2015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895D-558B-4608-AB78-C19CEF7401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5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B695-9CD8-4A73-B7CB-A5A2FBFD3692}" type="datetimeFigureOut">
              <a:rPr lang="pt-BR" smtClean="0"/>
              <a:t>20/09/2015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895D-558B-4608-AB78-C19CEF7401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14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B695-9CD8-4A73-B7CB-A5A2FBFD3692}" type="datetimeFigureOut">
              <a:rPr lang="pt-BR" smtClean="0"/>
              <a:t>20/09/2015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895D-558B-4608-AB78-C19CEF7401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55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B695-9CD8-4A73-B7CB-A5A2FBFD3692}" type="datetimeFigureOut">
              <a:rPr lang="pt-BR" smtClean="0"/>
              <a:t>20/09/2015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895D-558B-4608-AB78-C19CEF7401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88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B695-9CD8-4A73-B7CB-A5A2FBFD3692}" type="datetimeFigureOut">
              <a:rPr lang="pt-BR" smtClean="0"/>
              <a:t>20/09/2015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895D-558B-4608-AB78-C19CEF7401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20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B695-9CD8-4A73-B7CB-A5A2FBFD3692}" type="datetimeFigureOut">
              <a:rPr lang="pt-BR" smtClean="0"/>
              <a:t>20/09/2015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895D-558B-4608-AB78-C19CEF7401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91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B695-9CD8-4A73-B7CB-A5A2FBFD3692}" type="datetimeFigureOut">
              <a:rPr lang="pt-BR" smtClean="0"/>
              <a:t>20/09/2015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895D-558B-4608-AB78-C19CEF7401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05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BB695-9CD8-4A73-B7CB-A5A2FBFD3692}" type="datetimeFigureOut">
              <a:rPr lang="pt-BR" smtClean="0"/>
              <a:t>20/09/2015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C895D-558B-4608-AB78-C19CEF7401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9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Melhoria do Programa de Pré-natal e Puerpério da UBS Centro Municipal de Saúde, Santo Cristo, RS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Aluno: Ricardo Gomez</a:t>
            </a:r>
          </a:p>
          <a:p>
            <a:r>
              <a:rPr lang="pt-BR" dirty="0" smtClean="0"/>
              <a:t>Orientador: </a:t>
            </a:r>
            <a:r>
              <a:rPr lang="pt-BR" dirty="0" err="1" smtClean="0"/>
              <a:t>Nailê</a:t>
            </a:r>
            <a:r>
              <a:rPr lang="pt-BR" dirty="0" smtClean="0"/>
              <a:t> </a:t>
            </a:r>
            <a:r>
              <a:rPr lang="pt-BR" dirty="0" err="1" smtClean="0"/>
              <a:t>Damé</a:t>
            </a:r>
            <a:r>
              <a:rPr lang="pt-BR" dirty="0" smtClean="0"/>
              <a:t>-Teixeira</a:t>
            </a:r>
            <a:endParaRPr lang="pt-BR" dirty="0"/>
          </a:p>
        </p:txBody>
      </p:sp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4067944" y="620688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844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Metas e resultados – Pré-natal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/>
              <a:t>Meta 1.</a:t>
            </a:r>
            <a:r>
              <a:rPr lang="pt-BR" dirty="0"/>
              <a:t> Alcançar 80% de cobertura do programa de pré-natal (total de gestantes da área IV: </a:t>
            </a:r>
            <a:r>
              <a:rPr lang="pt-BR" dirty="0" err="1"/>
              <a:t>n</a:t>
            </a:r>
            <a:r>
              <a:rPr lang="pt-BR" dirty="0"/>
              <a:t>=18</a:t>
            </a:r>
            <a:r>
              <a:rPr lang="pt-BR" dirty="0" smtClean="0"/>
              <a:t>) </a:t>
            </a:r>
            <a:endParaRPr lang="en-GB" dirty="0" smtClean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5" name="Gráfico 13"/>
          <p:cNvGraphicFramePr/>
          <p:nvPr>
            <p:extLst>
              <p:ext uri="{D42A27DB-BD31-4B8C-83A1-F6EECF244321}">
                <p14:modId xmlns:p14="http://schemas.microsoft.com/office/powerpoint/2010/main" val="4230407977"/>
              </p:ext>
            </p:extLst>
          </p:nvPr>
        </p:nvGraphicFramePr>
        <p:xfrm>
          <a:off x="3779912" y="3212976"/>
          <a:ext cx="514843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3933056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Mês 1 = 12 gestantes (</a:t>
            </a:r>
            <a:r>
              <a:rPr lang="pt-BR" dirty="0"/>
              <a:t>66,7%</a:t>
            </a:r>
            <a:r>
              <a:rPr lang="pt-BR" dirty="0" smtClean="0"/>
              <a:t>) Mês 2 = 14 </a:t>
            </a:r>
            <a:r>
              <a:rPr lang="pt-BR" dirty="0"/>
              <a:t>gestantes (77,8%) </a:t>
            </a:r>
            <a:r>
              <a:rPr lang="pt-BR" dirty="0" smtClean="0"/>
              <a:t>Mês 3 = 17 </a:t>
            </a:r>
            <a:r>
              <a:rPr lang="pt-BR" dirty="0"/>
              <a:t>gestantes </a:t>
            </a:r>
            <a:r>
              <a:rPr lang="pt-BR" dirty="0" smtClean="0"/>
              <a:t>(</a:t>
            </a:r>
            <a:r>
              <a:rPr lang="pt-BR" dirty="0"/>
              <a:t>94,4</a:t>
            </a:r>
            <a:r>
              <a:rPr lang="pt-BR" dirty="0" smtClean="0"/>
              <a:t>%) </a:t>
            </a:r>
            <a:endParaRPr lang="en-GB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4324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Metas e resultados – Pré-natal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5024"/>
          </a:xfrm>
        </p:spPr>
        <p:txBody>
          <a:bodyPr>
            <a:normAutofit fontScale="70000" lnSpcReduction="20000"/>
          </a:bodyPr>
          <a:lstStyle/>
          <a:p>
            <a:r>
              <a:rPr lang="pt-BR" b="1" dirty="0"/>
              <a:t>Meta 2.1. </a:t>
            </a:r>
            <a:r>
              <a:rPr lang="pt-BR" dirty="0"/>
              <a:t>Garantir a 100% das gestantes o ingresso no primeiro trimestre de </a:t>
            </a:r>
            <a:r>
              <a:rPr lang="pt-BR" dirty="0" smtClean="0"/>
              <a:t>gestação</a:t>
            </a:r>
          </a:p>
          <a:p>
            <a:r>
              <a:rPr lang="pt-BR" b="1" dirty="0"/>
              <a:t>Meta 2.3. </a:t>
            </a:r>
            <a:r>
              <a:rPr lang="pt-BR" dirty="0"/>
              <a:t>Garantir a 100% das gestantes com pelo menos um exame das mamas durante o pré-</a:t>
            </a:r>
            <a:r>
              <a:rPr lang="pt-BR" dirty="0" smtClean="0"/>
              <a:t>natal</a:t>
            </a:r>
          </a:p>
          <a:p>
            <a:r>
              <a:rPr lang="pt-BR" b="1" dirty="0"/>
              <a:t>Meta 2.4.</a:t>
            </a:r>
            <a:r>
              <a:rPr lang="pt-BR" dirty="0"/>
              <a:t>  Garantir a 100% das gestantes a solicitação de exames laboratoriais de acordo com </a:t>
            </a:r>
            <a:r>
              <a:rPr lang="pt-BR" dirty="0" smtClean="0"/>
              <a:t>protocolo</a:t>
            </a:r>
          </a:p>
          <a:p>
            <a:r>
              <a:rPr lang="pt-BR" b="1" dirty="0"/>
              <a:t>Meta 2.5</a:t>
            </a:r>
            <a:r>
              <a:rPr lang="pt-BR" dirty="0"/>
              <a:t>. Garantir a 100% das gestantes a prescrição de sulfato ferroso e ácido fólico conforme </a:t>
            </a:r>
            <a:r>
              <a:rPr lang="pt-BR" dirty="0" smtClean="0"/>
              <a:t>protocolo</a:t>
            </a:r>
            <a:endParaRPr lang="en-GB" dirty="0"/>
          </a:p>
          <a:p>
            <a:r>
              <a:rPr lang="pt-BR" b="1" dirty="0"/>
              <a:t>Meta 2.6. </a:t>
            </a:r>
            <a:r>
              <a:rPr lang="pt-BR" dirty="0"/>
              <a:t>Garantir que 100% das gestantes com vacina antitetânica em dia</a:t>
            </a:r>
            <a:r>
              <a:rPr lang="en-GB" dirty="0"/>
              <a:t> </a:t>
            </a:r>
            <a:endParaRPr lang="en-GB" dirty="0" smtClean="0"/>
          </a:p>
          <a:p>
            <a:r>
              <a:rPr lang="pt-BR" b="1" dirty="0"/>
              <a:t>Meta 2.8. </a:t>
            </a:r>
            <a:r>
              <a:rPr lang="pt-BR" dirty="0"/>
              <a:t>Realizar avaliação da necessidade de atendimento odontológico em 100% das gestantes durante o pré-</a:t>
            </a:r>
            <a:r>
              <a:rPr lang="pt-BR" dirty="0" smtClean="0"/>
              <a:t>natal</a:t>
            </a:r>
            <a:endParaRPr lang="en-GB" dirty="0" smtClean="0"/>
          </a:p>
          <a:p>
            <a:endParaRPr lang="pt-BR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5373216"/>
            <a:ext cx="432048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Mês 1 = 12 gestantes (100%) </a:t>
            </a:r>
          </a:p>
          <a:p>
            <a:r>
              <a:rPr lang="pt-BR" sz="2400" dirty="0" smtClean="0"/>
              <a:t>Mês 2 = 14 </a:t>
            </a:r>
            <a:r>
              <a:rPr lang="pt-BR" sz="2400" dirty="0"/>
              <a:t>gestantes </a:t>
            </a:r>
            <a:r>
              <a:rPr lang="pt-BR" sz="2400" dirty="0" smtClean="0"/>
              <a:t>(100%</a:t>
            </a:r>
            <a:r>
              <a:rPr lang="pt-BR" sz="2400" dirty="0"/>
              <a:t>) </a:t>
            </a:r>
            <a:endParaRPr lang="pt-BR" sz="2400" dirty="0" smtClean="0"/>
          </a:p>
          <a:p>
            <a:r>
              <a:rPr lang="pt-BR" sz="2400" dirty="0" smtClean="0"/>
              <a:t>Mês 3 = 17 </a:t>
            </a:r>
            <a:r>
              <a:rPr lang="pt-BR" sz="2400" dirty="0"/>
              <a:t>gestantes </a:t>
            </a:r>
            <a:r>
              <a:rPr lang="pt-BR" sz="2400" dirty="0" smtClean="0"/>
              <a:t>(100%)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48282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Metas e resultados – Pré-natal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0728"/>
          </a:xfrm>
        </p:spPr>
        <p:txBody>
          <a:bodyPr>
            <a:normAutofit/>
          </a:bodyPr>
          <a:lstStyle/>
          <a:p>
            <a:r>
              <a:rPr lang="pt-BR" b="1" dirty="0"/>
              <a:t>Meta 2.7. </a:t>
            </a:r>
            <a:r>
              <a:rPr lang="pt-BR" dirty="0"/>
              <a:t>Garantir que 100% das gestantes com vacina contra hepatite </a:t>
            </a:r>
            <a:r>
              <a:rPr lang="pt-BR" dirty="0" err="1"/>
              <a:t>B</a:t>
            </a:r>
            <a:r>
              <a:rPr lang="pt-BR" dirty="0"/>
              <a:t> em dia</a:t>
            </a:r>
            <a:r>
              <a:rPr lang="en-GB" dirty="0"/>
              <a:t> </a:t>
            </a:r>
            <a:endParaRPr lang="pt-BR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077072"/>
            <a:ext cx="432048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Mês 1 = 3 gestantes (25%) </a:t>
            </a:r>
          </a:p>
          <a:p>
            <a:r>
              <a:rPr lang="pt-BR" sz="2400" dirty="0" smtClean="0"/>
              <a:t>Mês 2 = 3 </a:t>
            </a:r>
            <a:r>
              <a:rPr lang="pt-BR" sz="2400" dirty="0"/>
              <a:t>gestantes </a:t>
            </a:r>
            <a:r>
              <a:rPr lang="pt-BR" sz="2400" dirty="0" smtClean="0"/>
              <a:t>(21%</a:t>
            </a:r>
            <a:r>
              <a:rPr lang="pt-BR" sz="2400" dirty="0"/>
              <a:t>) </a:t>
            </a:r>
            <a:endParaRPr lang="pt-BR" sz="2400" dirty="0" smtClean="0"/>
          </a:p>
          <a:p>
            <a:r>
              <a:rPr lang="pt-BR" sz="2400" dirty="0" smtClean="0"/>
              <a:t>Mês 3 = 17 </a:t>
            </a:r>
            <a:r>
              <a:rPr lang="pt-BR" sz="2400" dirty="0"/>
              <a:t>gestantes </a:t>
            </a:r>
            <a:r>
              <a:rPr lang="pt-BR" sz="2400" dirty="0" smtClean="0"/>
              <a:t>(100%) </a:t>
            </a:r>
            <a:endParaRPr lang="en-GB" sz="24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6800219"/>
              </p:ext>
            </p:extLst>
          </p:nvPr>
        </p:nvGraphicFramePr>
        <p:xfrm>
          <a:off x="4355976" y="3068960"/>
          <a:ext cx="4591422" cy="3611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5441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Metas e resultados – Pré-natal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0728"/>
          </a:xfrm>
        </p:spPr>
        <p:txBody>
          <a:bodyPr>
            <a:normAutofit fontScale="85000" lnSpcReduction="10000"/>
          </a:bodyPr>
          <a:lstStyle/>
          <a:p>
            <a:r>
              <a:rPr lang="pt-BR" b="1" dirty="0"/>
              <a:t>Meta 2.9. </a:t>
            </a:r>
            <a:r>
              <a:rPr lang="pt-BR" dirty="0"/>
              <a:t>Garantir a primeira consulta odontológica programática para 100% das gestantes </a:t>
            </a:r>
            <a:r>
              <a:rPr lang="pt-BR" dirty="0" smtClean="0"/>
              <a:t>cadastradas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077072"/>
            <a:ext cx="432048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Mês 1 = 12 gestantes (100%) </a:t>
            </a:r>
          </a:p>
          <a:p>
            <a:r>
              <a:rPr lang="pt-BR" sz="2400" dirty="0" smtClean="0"/>
              <a:t>Mês 2 = 13 </a:t>
            </a:r>
            <a:r>
              <a:rPr lang="pt-BR" sz="2400" dirty="0"/>
              <a:t>gestantes </a:t>
            </a:r>
            <a:r>
              <a:rPr lang="pt-BR" sz="2400" dirty="0" smtClean="0"/>
              <a:t>(92,9%</a:t>
            </a:r>
            <a:r>
              <a:rPr lang="pt-BR" sz="2400" dirty="0"/>
              <a:t>) </a:t>
            </a:r>
            <a:endParaRPr lang="pt-BR" sz="2400" dirty="0" smtClean="0"/>
          </a:p>
          <a:p>
            <a:r>
              <a:rPr lang="pt-BR" sz="2400" dirty="0" smtClean="0"/>
              <a:t>Mês 3 = 16 </a:t>
            </a:r>
            <a:r>
              <a:rPr lang="pt-BR" sz="2400" dirty="0"/>
              <a:t>gestantes </a:t>
            </a:r>
            <a:r>
              <a:rPr lang="pt-BR" sz="2400" dirty="0" smtClean="0"/>
              <a:t>(94,1%) </a:t>
            </a:r>
            <a:endParaRPr lang="en-GB" sz="24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188136398"/>
              </p:ext>
            </p:extLst>
          </p:nvPr>
        </p:nvGraphicFramePr>
        <p:xfrm>
          <a:off x="4211960" y="3140968"/>
          <a:ext cx="4777854" cy="357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3936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Metas e resultados – Pré-natal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5024"/>
          </a:xfrm>
        </p:spPr>
        <p:txBody>
          <a:bodyPr>
            <a:normAutofit fontScale="62500" lnSpcReduction="20000"/>
          </a:bodyPr>
          <a:lstStyle/>
          <a:p>
            <a:r>
              <a:rPr lang="pt-BR" b="1" dirty="0" smtClean="0"/>
              <a:t>Meta </a:t>
            </a:r>
            <a:r>
              <a:rPr lang="pt-BR" b="1" dirty="0"/>
              <a:t>3.1. </a:t>
            </a:r>
            <a:r>
              <a:rPr lang="pt-BR" dirty="0"/>
              <a:t>Realizar busca ativa de 100% das gestantes faltosas às consultas de pré-</a:t>
            </a:r>
            <a:r>
              <a:rPr lang="pt-BR" dirty="0" smtClean="0"/>
              <a:t>natal</a:t>
            </a:r>
            <a:endParaRPr lang="pt-BR" dirty="0"/>
          </a:p>
          <a:p>
            <a:r>
              <a:rPr lang="pt-BR" b="1" dirty="0"/>
              <a:t>Meta 4.1. </a:t>
            </a:r>
            <a:r>
              <a:rPr lang="pt-BR" dirty="0"/>
              <a:t>Manter registro na ficha espelho de pré-natal/vacinação em 100% das </a:t>
            </a:r>
            <a:r>
              <a:rPr lang="pt-BR" dirty="0" smtClean="0"/>
              <a:t>gestantes</a:t>
            </a:r>
            <a:endParaRPr lang="en-GB" dirty="0"/>
          </a:p>
          <a:p>
            <a:r>
              <a:rPr lang="pt-BR" b="1" dirty="0"/>
              <a:t>Meta 5.1. </a:t>
            </a:r>
            <a:r>
              <a:rPr lang="pt-BR" dirty="0"/>
              <a:t>Avaliar risco gestacional em 100% das </a:t>
            </a:r>
            <a:r>
              <a:rPr lang="pt-BR" dirty="0" smtClean="0"/>
              <a:t>gestantes</a:t>
            </a:r>
          </a:p>
          <a:p>
            <a:r>
              <a:rPr lang="pt-BR" b="1" dirty="0"/>
              <a:t>Meta 6.1.</a:t>
            </a:r>
            <a:r>
              <a:rPr lang="pt-BR" dirty="0"/>
              <a:t> Garantir a 100% das gestantes orientação nutricional durante a </a:t>
            </a:r>
            <a:r>
              <a:rPr lang="pt-BR" dirty="0" smtClean="0"/>
              <a:t>gestação</a:t>
            </a:r>
          </a:p>
          <a:p>
            <a:r>
              <a:rPr lang="pt-BR" b="1" dirty="0"/>
              <a:t>Meta 6.2.</a:t>
            </a:r>
            <a:r>
              <a:rPr lang="pt-BR" dirty="0"/>
              <a:t> Promover o aleitamento materno junto a 100% das gestantes</a:t>
            </a:r>
            <a:r>
              <a:rPr lang="en-GB" dirty="0"/>
              <a:t> </a:t>
            </a:r>
            <a:endParaRPr lang="en-GB" dirty="0" smtClean="0"/>
          </a:p>
          <a:p>
            <a:r>
              <a:rPr lang="pt-BR" b="1" dirty="0"/>
              <a:t>Meta 6.3.</a:t>
            </a:r>
            <a:r>
              <a:rPr lang="pt-BR" dirty="0"/>
              <a:t> Orientar 100% das gestantes sobre os cuidados com o recém-nascido (teste do pezinho, teste de orelhinha, decúbito dorsal para dormir e técnicas de amamentação, </a:t>
            </a:r>
            <a:r>
              <a:rPr lang="pt-BR" dirty="0" err="1"/>
              <a:t>etc</a:t>
            </a:r>
            <a:r>
              <a:rPr lang="pt-BR" dirty="0"/>
              <a:t>)</a:t>
            </a:r>
            <a:r>
              <a:rPr lang="en-GB" dirty="0"/>
              <a:t> </a:t>
            </a:r>
            <a:endParaRPr lang="en-GB" dirty="0" smtClean="0"/>
          </a:p>
          <a:p>
            <a:r>
              <a:rPr lang="pt-BR" b="1" dirty="0"/>
              <a:t>Meta 6.4. </a:t>
            </a:r>
            <a:r>
              <a:rPr lang="pt-BR" dirty="0"/>
              <a:t>Orientar 100% das gestantes sobre anticoncepção após o parto</a:t>
            </a:r>
            <a:r>
              <a:rPr lang="en-GB" dirty="0"/>
              <a:t> </a:t>
            </a:r>
          </a:p>
          <a:p>
            <a:r>
              <a:rPr lang="pt-BR" b="1" dirty="0"/>
              <a:t>Meta 6.6.</a:t>
            </a:r>
            <a:r>
              <a:rPr lang="pt-BR" dirty="0"/>
              <a:t> Orientar 100% das gestantes sobre higiene bucal</a:t>
            </a:r>
            <a:r>
              <a:rPr lang="en-GB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5373216"/>
            <a:ext cx="432048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Mês 1 = 12 gestantes (100%) </a:t>
            </a:r>
          </a:p>
          <a:p>
            <a:r>
              <a:rPr lang="pt-BR" sz="2400" b="1" dirty="0" smtClean="0"/>
              <a:t>Mês 2 = 14 </a:t>
            </a:r>
            <a:r>
              <a:rPr lang="pt-BR" sz="2400" b="1" dirty="0"/>
              <a:t>gestantes </a:t>
            </a:r>
            <a:r>
              <a:rPr lang="pt-BR" sz="2400" b="1" dirty="0" smtClean="0"/>
              <a:t>(100%</a:t>
            </a:r>
            <a:r>
              <a:rPr lang="pt-BR" sz="2400" b="1" dirty="0"/>
              <a:t>) </a:t>
            </a:r>
            <a:endParaRPr lang="pt-BR" sz="2400" b="1" dirty="0" smtClean="0"/>
          </a:p>
          <a:p>
            <a:r>
              <a:rPr lang="pt-BR" sz="2400" b="1" dirty="0" smtClean="0"/>
              <a:t>Mês 3 = 17 </a:t>
            </a:r>
            <a:r>
              <a:rPr lang="pt-BR" sz="2400" b="1" dirty="0"/>
              <a:t>gestantes </a:t>
            </a:r>
            <a:r>
              <a:rPr lang="pt-BR" sz="2400" b="1" dirty="0" smtClean="0"/>
              <a:t>(100%)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54480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Metas e resultados – Puerpério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8"/>
          </a:xfrm>
        </p:spPr>
        <p:txBody>
          <a:bodyPr>
            <a:normAutofit fontScale="62500" lnSpcReduction="20000"/>
          </a:bodyPr>
          <a:lstStyle/>
          <a:p>
            <a:r>
              <a:rPr lang="pt-BR" b="1" dirty="0"/>
              <a:t>Meta 1.1.</a:t>
            </a:r>
            <a:r>
              <a:rPr lang="pt-BR" dirty="0"/>
              <a:t> Garantir a 100% das puérperas cadastradas no programa de Pré-Natal e Puerpério da Unidade de Saúde consulta puerperal antes dos 42 dias após o parto</a:t>
            </a:r>
            <a:r>
              <a:rPr lang="en-GB" dirty="0"/>
              <a:t> </a:t>
            </a:r>
            <a:endParaRPr lang="en-GB" dirty="0" smtClean="0"/>
          </a:p>
          <a:p>
            <a:r>
              <a:rPr lang="pt-BR" b="1" dirty="0"/>
              <a:t>Meta 2.1.</a:t>
            </a:r>
            <a:r>
              <a:rPr lang="pt-BR" dirty="0"/>
              <a:t> Examinar as mamas em 100% das puérperas cadastradas no Programa</a:t>
            </a:r>
            <a:r>
              <a:rPr lang="en-GB" dirty="0"/>
              <a:t> </a:t>
            </a:r>
            <a:endParaRPr lang="en-GB" dirty="0" smtClean="0"/>
          </a:p>
          <a:p>
            <a:r>
              <a:rPr lang="pt-BR" b="1" dirty="0"/>
              <a:t>Meta 2.2.</a:t>
            </a:r>
            <a:r>
              <a:rPr lang="pt-BR" dirty="0"/>
              <a:t> Examinar o abdome em 100% das puérperas cadastradas no Programa</a:t>
            </a:r>
            <a:r>
              <a:rPr lang="en-GB" dirty="0"/>
              <a:t> </a:t>
            </a:r>
            <a:endParaRPr lang="en-GB" dirty="0" smtClean="0"/>
          </a:p>
          <a:p>
            <a:r>
              <a:rPr lang="pt-BR" b="1" dirty="0"/>
              <a:t>Meta 2.3.</a:t>
            </a:r>
            <a:r>
              <a:rPr lang="pt-BR" dirty="0"/>
              <a:t> Realizar exame ginecológico em 100% das puérperas cadastradas no Programa</a:t>
            </a:r>
            <a:r>
              <a:rPr lang="en-GB" dirty="0"/>
              <a:t> </a:t>
            </a:r>
            <a:endParaRPr lang="en-GB" dirty="0" smtClean="0"/>
          </a:p>
          <a:p>
            <a:r>
              <a:rPr lang="pt-BR" b="1" dirty="0"/>
              <a:t>Meta 2.4.</a:t>
            </a:r>
            <a:r>
              <a:rPr lang="pt-BR" dirty="0"/>
              <a:t> Avaliar o estado psíquico em 100% das puérperas cadastradas no Programa</a:t>
            </a:r>
            <a:r>
              <a:rPr lang="en-GB" dirty="0"/>
              <a:t> </a:t>
            </a:r>
            <a:endParaRPr lang="en-GB" dirty="0" smtClean="0"/>
          </a:p>
          <a:p>
            <a:r>
              <a:rPr lang="pt-BR" b="1" dirty="0"/>
              <a:t>Meta 2.5.</a:t>
            </a:r>
            <a:r>
              <a:rPr lang="pt-BR" dirty="0"/>
              <a:t> Avaliar intercorrências em 100% das puérperas cadastradas no Programa</a:t>
            </a:r>
            <a:r>
              <a:rPr lang="en-GB" dirty="0"/>
              <a:t> </a:t>
            </a:r>
            <a:endParaRPr lang="en-GB" dirty="0" smtClean="0"/>
          </a:p>
          <a:p>
            <a:r>
              <a:rPr lang="pt-BR" b="1" dirty="0"/>
              <a:t>Meta 2.6. </a:t>
            </a:r>
            <a:r>
              <a:rPr lang="pt-BR" dirty="0"/>
              <a:t> Prescrever a 100% das puérperas um dos métodos de anticoncepção</a:t>
            </a:r>
            <a:r>
              <a:rPr lang="en-GB" dirty="0"/>
              <a:t> </a:t>
            </a:r>
            <a:endParaRPr lang="pt-BR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5517232"/>
            <a:ext cx="432048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Mês 1 = 5 puérperas (100%) </a:t>
            </a:r>
          </a:p>
          <a:p>
            <a:r>
              <a:rPr lang="pt-BR" sz="2400" b="1" dirty="0" smtClean="0"/>
              <a:t>Mês 2 = 7 puérperas (100%</a:t>
            </a:r>
            <a:r>
              <a:rPr lang="pt-BR" sz="2400" b="1" dirty="0"/>
              <a:t>) </a:t>
            </a:r>
            <a:endParaRPr lang="pt-BR" sz="2400" b="1" dirty="0" smtClean="0"/>
          </a:p>
          <a:p>
            <a:r>
              <a:rPr lang="pt-BR" sz="2400" b="1" dirty="0" smtClean="0"/>
              <a:t>Mês 3 = </a:t>
            </a:r>
            <a:r>
              <a:rPr lang="pt-BR" sz="2400" b="1" dirty="0"/>
              <a:t>9</a:t>
            </a:r>
            <a:r>
              <a:rPr lang="pt-BR" sz="2400" b="1" dirty="0" smtClean="0"/>
              <a:t> puérperas (100%)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812354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Metas e resultados – Puerpério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/>
              <a:t>Meta 3.1. </a:t>
            </a:r>
            <a:r>
              <a:rPr lang="pt-BR" dirty="0"/>
              <a:t>Realizar busca ativa em 100% das puérperas que não realizaram a consulta de puerpério até 30 dias após o parto</a:t>
            </a:r>
            <a:r>
              <a:rPr lang="en-GB" dirty="0"/>
              <a:t> </a:t>
            </a:r>
            <a:endParaRPr lang="en-GB" dirty="0" smtClean="0"/>
          </a:p>
          <a:p>
            <a:r>
              <a:rPr lang="pt-BR" b="1" dirty="0"/>
              <a:t>Meta 4.1. </a:t>
            </a:r>
            <a:r>
              <a:rPr lang="pt-BR" dirty="0"/>
              <a:t>Manter registro na ficha de acompanhamento do Programa 100% das puérperas</a:t>
            </a:r>
            <a:r>
              <a:rPr lang="en-GB" dirty="0"/>
              <a:t> </a:t>
            </a:r>
            <a:endParaRPr lang="en-GB" dirty="0" smtClean="0"/>
          </a:p>
          <a:p>
            <a:r>
              <a:rPr lang="pt-BR" b="1" dirty="0"/>
              <a:t>Meta 5.1. </a:t>
            </a:r>
            <a:r>
              <a:rPr lang="pt-BR" dirty="0"/>
              <a:t>Orientar 100% das puérperas cadastradas no Programa sobre os cuidados do recém-nascido</a:t>
            </a:r>
            <a:r>
              <a:rPr lang="en-GB" dirty="0"/>
              <a:t> </a:t>
            </a:r>
            <a:endParaRPr lang="en-GB" dirty="0" smtClean="0"/>
          </a:p>
          <a:p>
            <a:r>
              <a:rPr lang="pt-BR" b="1" dirty="0"/>
              <a:t>Meta 5.2. </a:t>
            </a:r>
            <a:r>
              <a:rPr lang="pt-BR" dirty="0"/>
              <a:t>Orientar 100% das puérperas cadastradas no </a:t>
            </a:r>
            <a:r>
              <a:rPr lang="pt-BR" dirty="0" smtClean="0"/>
              <a:t>Programa </a:t>
            </a:r>
            <a:r>
              <a:rPr lang="pt-BR" dirty="0"/>
              <a:t>sobre aleitamento materno exclusivo</a:t>
            </a:r>
            <a:r>
              <a:rPr lang="en-GB" dirty="0"/>
              <a:t> </a:t>
            </a:r>
            <a:endParaRPr lang="en-GB" dirty="0" smtClean="0"/>
          </a:p>
          <a:p>
            <a:r>
              <a:rPr lang="pt-BR" b="1" dirty="0"/>
              <a:t>Meta 5.3. </a:t>
            </a:r>
            <a:r>
              <a:rPr lang="pt-BR" dirty="0"/>
              <a:t>Orientar 100% das puérperas cadastradas no Programa sobre planejamento familiar</a:t>
            </a:r>
            <a:r>
              <a:rPr lang="en-GB" dirty="0"/>
              <a:t> </a:t>
            </a:r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5517232"/>
            <a:ext cx="432048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Mês 1 = 5 puérperas (100%) </a:t>
            </a:r>
          </a:p>
          <a:p>
            <a:r>
              <a:rPr lang="pt-BR" sz="2400" b="1" dirty="0" smtClean="0"/>
              <a:t>Mês 2 = 7 puérperas (100%</a:t>
            </a:r>
            <a:r>
              <a:rPr lang="pt-BR" sz="2400" b="1" dirty="0"/>
              <a:t>) </a:t>
            </a:r>
            <a:endParaRPr lang="pt-BR" sz="2400" b="1" dirty="0" smtClean="0"/>
          </a:p>
          <a:p>
            <a:r>
              <a:rPr lang="pt-BR" sz="2400" b="1" dirty="0" smtClean="0"/>
              <a:t>Mês 3 = </a:t>
            </a:r>
            <a:r>
              <a:rPr lang="pt-BR" sz="2400" b="1" dirty="0"/>
              <a:t>9</a:t>
            </a:r>
            <a:r>
              <a:rPr lang="pt-BR" sz="2400" b="1" dirty="0" smtClean="0"/>
              <a:t> puérperas (100%)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648807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Discussão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 Melhoro os registros </a:t>
            </a:r>
          </a:p>
          <a:p>
            <a:r>
              <a:rPr lang="pt-BR" dirty="0" smtClean="0"/>
              <a:t>Melhoro a qualidade dos atendimentos</a:t>
            </a:r>
          </a:p>
          <a:p>
            <a:r>
              <a:rPr lang="pt-BR" dirty="0" smtClean="0"/>
              <a:t>Cadastramos e acompanhamos 90% gestantes</a:t>
            </a:r>
          </a:p>
          <a:p>
            <a:r>
              <a:rPr lang="pt-BR" dirty="0" smtClean="0"/>
              <a:t>Cadastramos e acompanhamos 100% puérperas</a:t>
            </a:r>
          </a:p>
          <a:p>
            <a:r>
              <a:rPr lang="pt-BR" dirty="0" smtClean="0"/>
              <a:t>Diminuímos os gastos econômicos das gestantes </a:t>
            </a:r>
          </a:p>
          <a:p>
            <a:r>
              <a:rPr lang="pt-BR" dirty="0" smtClean="0"/>
              <a:t>Melhoria do trabalho integrado da equipe</a:t>
            </a:r>
            <a:r>
              <a:rPr lang="pt-BR" dirty="0" smtClean="0"/>
              <a:t> </a:t>
            </a:r>
          </a:p>
          <a:p>
            <a:r>
              <a:rPr lang="pt-BR" dirty="0" smtClean="0"/>
              <a:t>A prioridade do atendimento foi bem recebida pela comunidade</a:t>
            </a:r>
          </a:p>
          <a:p>
            <a:r>
              <a:rPr lang="pt-BR" dirty="0" smtClean="0"/>
              <a:t>A intervenção será incorporada a rotina do serviço em pré-natal e demais programas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1368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/>
              <a:t>Reflexão crítica</a:t>
            </a:r>
            <a:endParaRPr lang="pt-BR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Meu conhecimento prévio da medicina foi de medicina geral e consultas em </a:t>
            </a:r>
            <a:r>
              <a:rPr lang="pt-BR" dirty="0" err="1" smtClean="0"/>
              <a:t>consultorios</a:t>
            </a:r>
            <a:endParaRPr lang="pt-BR" dirty="0" smtClean="0"/>
          </a:p>
          <a:p>
            <a:r>
              <a:rPr lang="pt-BR" dirty="0" smtClean="0"/>
              <a:t>Com a medicina familiar aprendi:</a:t>
            </a:r>
          </a:p>
          <a:p>
            <a:r>
              <a:rPr lang="pt-BR" dirty="0" smtClean="0"/>
              <a:t>Atendimentos organizados</a:t>
            </a:r>
          </a:p>
          <a:p>
            <a:r>
              <a:rPr lang="pt-BR" dirty="0" smtClean="0"/>
              <a:t>Atendimentos qualificados </a:t>
            </a:r>
          </a:p>
          <a:p>
            <a:r>
              <a:rPr lang="pt-BR" dirty="0" smtClean="0"/>
              <a:t>Atendimentos humanizado</a:t>
            </a:r>
            <a:r>
              <a:rPr lang="pt-BR" dirty="0" smtClean="0"/>
              <a:t>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1379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Palestra para Gestantes</a:t>
            </a:r>
            <a:endParaRPr lang="pt-BR" dirty="0"/>
          </a:p>
        </p:txBody>
      </p:sp>
      <p:pic>
        <p:nvPicPr>
          <p:cNvPr id="4" name="Espaço Reservado para Conteúdo 3" descr="C:\Users\Cliente\Pictures\WP_20150511_00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6" y="1600200"/>
            <a:ext cx="752254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38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Análise Situacional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Santo Cristo tem 20.000 habitantes, a maioria reside em área rural</a:t>
            </a:r>
          </a:p>
          <a:p>
            <a:r>
              <a:rPr lang="pt-BR" dirty="0" smtClean="0"/>
              <a:t>A Economia depende da Agricultura, carne de porco, leite de vaca e comércio </a:t>
            </a:r>
          </a:p>
          <a:p>
            <a:r>
              <a:rPr lang="pt-BR" dirty="0" smtClean="0"/>
              <a:t>Saúde</a:t>
            </a:r>
          </a:p>
          <a:p>
            <a:pPr lvl="1"/>
            <a:r>
              <a:rPr lang="pt-BR" dirty="0" smtClean="0"/>
              <a:t>10 UBS (2 no centro e 8 rurais) </a:t>
            </a:r>
          </a:p>
          <a:p>
            <a:pPr lvl="1"/>
            <a:r>
              <a:rPr lang="pt-BR" dirty="0" smtClean="0"/>
              <a:t>5 ESF com equipe completa</a:t>
            </a:r>
          </a:p>
          <a:p>
            <a:pPr lvl="1"/>
            <a:r>
              <a:rPr lang="pt-BR" dirty="0" smtClean="0"/>
              <a:t>1 hospital Nível II, 50 leitos e médico plantonista todos os dias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4123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8800" dirty="0" smtClean="0"/>
              <a:t>Muito Obrigado</a:t>
            </a:r>
          </a:p>
          <a:p>
            <a:endParaRPr lang="pt-BR" sz="8800" dirty="0" smtClean="0"/>
          </a:p>
          <a:p>
            <a:r>
              <a:rPr lang="pt-BR" sz="4000" dirty="0" smtClean="0"/>
              <a:t>ESF IV Santo Cristo - RS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69903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Faixada da UBS CMS Santo Cristo</a:t>
            </a:r>
            <a:endParaRPr lang="pt-BR" dirty="0"/>
          </a:p>
        </p:txBody>
      </p:sp>
      <p:pic>
        <p:nvPicPr>
          <p:cNvPr id="4" name="Espaço Reservado para Conteúdo 3" descr="C:\Users\Cliente\Pictures\Alcatel\IMG_20150826_08020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32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UBS do Interior</a:t>
            </a:r>
            <a:endParaRPr lang="pt-BR" dirty="0"/>
          </a:p>
        </p:txBody>
      </p:sp>
      <p:pic>
        <p:nvPicPr>
          <p:cNvPr id="4" name="Espaço Reservado para Conteúdo 3" descr="C:\Users\Cliente\Pictures\WP_20140821_00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96" y="1600200"/>
            <a:ext cx="805720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87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Justificativa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Gestantes com controles em consultórios privados</a:t>
            </a:r>
          </a:p>
          <a:p>
            <a:r>
              <a:rPr lang="pt-BR" dirty="0" smtClean="0"/>
              <a:t>Poucos atendimentos de gestantes na UBS</a:t>
            </a:r>
          </a:p>
          <a:p>
            <a:r>
              <a:rPr lang="pt-BR" dirty="0" smtClean="0"/>
              <a:t>Baixas qualidade dos controles pré-natal e puerpério</a:t>
            </a:r>
          </a:p>
          <a:p>
            <a:r>
              <a:rPr lang="pt-BR" dirty="0" smtClean="0"/>
              <a:t>Alto índice de cesarianas </a:t>
            </a:r>
          </a:p>
          <a:p>
            <a:pPr lvl="1"/>
            <a:r>
              <a:rPr lang="pt-BR" dirty="0" smtClean="0"/>
              <a:t>Desmistificar o fato do parto cesárea ser melhor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865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 geral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Melhorar a atenção ao pré-natal e puerpério, na Unidade de Saúde Centro Municipal de Saúde no município de Santo Cristo/</a:t>
            </a:r>
            <a:r>
              <a:rPr lang="pt-BR" sz="4000" dirty="0" smtClean="0"/>
              <a:t>RS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69912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Objetivos específicos: Pré-natal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705275"/>
          </a:xfrm>
        </p:spPr>
        <p:txBody>
          <a:bodyPr/>
          <a:lstStyle/>
          <a:p>
            <a:r>
              <a:rPr lang="pt-BR" dirty="0" smtClean="0"/>
              <a:t>Ampliar a cobertura de pré-natal</a:t>
            </a:r>
          </a:p>
          <a:p>
            <a:r>
              <a:rPr lang="pt-BR" dirty="0" smtClean="0"/>
              <a:t>Melhorar a qualidade da atenção ao pré-natal</a:t>
            </a:r>
          </a:p>
          <a:p>
            <a:r>
              <a:rPr lang="pt-BR" dirty="0" smtClean="0"/>
              <a:t>Melhorar a adesão ao pré-natal</a:t>
            </a:r>
          </a:p>
          <a:p>
            <a:r>
              <a:rPr lang="pt-BR" dirty="0" smtClean="0"/>
              <a:t>Melhorar o registro do programa de pré-natal</a:t>
            </a:r>
          </a:p>
          <a:p>
            <a:r>
              <a:rPr lang="pt-BR" dirty="0" smtClean="0"/>
              <a:t>Realizar a avaliação de risco gestacional</a:t>
            </a:r>
          </a:p>
          <a:p>
            <a:r>
              <a:rPr lang="pt-BR" dirty="0" smtClean="0"/>
              <a:t>Promover  saúde no pré-natal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2654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Objetivos específicos: Puerpério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pt-BR" dirty="0" smtClean="0"/>
              <a:t>Ampliar a cobertura da atenção a puérperas</a:t>
            </a:r>
          </a:p>
          <a:p>
            <a:r>
              <a:rPr lang="pt-BR" dirty="0" smtClean="0"/>
              <a:t>Melhorar a qualidade da atenção as puérperas </a:t>
            </a:r>
          </a:p>
          <a:p>
            <a:r>
              <a:rPr lang="pt-BR" dirty="0" smtClean="0"/>
              <a:t>Melhorar a adesão das mães ao puerpério</a:t>
            </a:r>
          </a:p>
          <a:p>
            <a:r>
              <a:rPr lang="pt-BR" dirty="0" smtClean="0"/>
              <a:t>Melhorar o registro das informações </a:t>
            </a:r>
          </a:p>
          <a:p>
            <a:r>
              <a:rPr lang="pt-BR" dirty="0" smtClean="0"/>
              <a:t>Promover a saúde das puérperas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3311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Indicadores: Pré-natal e Puerpério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Cobertura </a:t>
            </a:r>
          </a:p>
          <a:p>
            <a:r>
              <a:rPr lang="pt-BR" dirty="0" smtClean="0"/>
              <a:t>Qualidade</a:t>
            </a:r>
          </a:p>
          <a:p>
            <a:r>
              <a:rPr lang="pt-BR" dirty="0" smtClean="0"/>
              <a:t>Adesão</a:t>
            </a:r>
          </a:p>
          <a:p>
            <a:r>
              <a:rPr lang="pt-BR" dirty="0" smtClean="0"/>
              <a:t>Registro</a:t>
            </a:r>
          </a:p>
          <a:p>
            <a:r>
              <a:rPr lang="pt-BR" dirty="0"/>
              <a:t>A</a:t>
            </a:r>
            <a:r>
              <a:rPr lang="pt-BR" dirty="0" smtClean="0"/>
              <a:t>valiação de risco</a:t>
            </a:r>
          </a:p>
          <a:p>
            <a:r>
              <a:rPr lang="pt-BR" dirty="0" smtClean="0"/>
              <a:t>Promoção de saúde</a:t>
            </a:r>
          </a:p>
          <a:p>
            <a:pPr marL="0" indent="0">
              <a:buNone/>
            </a:pPr>
            <a:endParaRPr lang="pt-BR" dirty="0" smtClean="0"/>
          </a:p>
          <a:p>
            <a:pPr lvl="1"/>
            <a:r>
              <a:rPr lang="pt-BR" dirty="0" smtClean="0"/>
              <a:t>“</a:t>
            </a:r>
            <a:r>
              <a:rPr lang="pt-BR" dirty="0"/>
              <a:t>Protocolo de Saúde do Atenção ao Pré-natal, Ministério de Saúde </a:t>
            </a:r>
            <a:r>
              <a:rPr lang="pt-BR" dirty="0" smtClean="0"/>
              <a:t>2012”</a:t>
            </a:r>
          </a:p>
          <a:p>
            <a:pPr lvl="1"/>
            <a:r>
              <a:rPr lang="pt-BR" dirty="0"/>
              <a:t>R</a:t>
            </a:r>
            <a:r>
              <a:rPr lang="pt-BR" dirty="0" smtClean="0"/>
              <a:t>egistros específicos: fichas</a:t>
            </a:r>
            <a:r>
              <a:rPr lang="pt-BR" dirty="0"/>
              <a:t>-espelho e no SISPRENATAL. 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84658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1036</Words>
  <Application>Microsoft Office PowerPoint</Application>
  <PresentationFormat>Apresentação na tela (4:3)</PresentationFormat>
  <Paragraphs>118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Melhoria do Programa de Pré-natal e Puerpério da UBS Centro Municipal de Saúde, Santo Cristo, RS</vt:lpstr>
      <vt:lpstr>Análise Situacional</vt:lpstr>
      <vt:lpstr>Faixada da UBS CMS Santo Cristo</vt:lpstr>
      <vt:lpstr>UBS do Interior</vt:lpstr>
      <vt:lpstr>Justificativa</vt:lpstr>
      <vt:lpstr>Objetivo geral</vt:lpstr>
      <vt:lpstr>Objetivos específicos: Pré-natal</vt:lpstr>
      <vt:lpstr>Objetivos específicos: Puerpério</vt:lpstr>
      <vt:lpstr>Indicadores: Pré-natal e Puerpério</vt:lpstr>
      <vt:lpstr>Metas e resultados – Pré-natal</vt:lpstr>
      <vt:lpstr>Metas e resultados – Pré-natal</vt:lpstr>
      <vt:lpstr>Metas e resultados – Pré-natal</vt:lpstr>
      <vt:lpstr>Metas e resultados – Pré-natal</vt:lpstr>
      <vt:lpstr>Metas e resultados – Pré-natal</vt:lpstr>
      <vt:lpstr>Metas e resultados – Puerpério</vt:lpstr>
      <vt:lpstr>Metas e resultados – Puerpério</vt:lpstr>
      <vt:lpstr>Discussão</vt:lpstr>
      <vt:lpstr>Reflexão crítica</vt:lpstr>
      <vt:lpstr>Palestra para Gestantes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do Programa de Pre-natal e Puerpério da UBS Centro Municipal de Saúde, Santo Cristo, RS</dc:title>
  <dc:creator>Cliente</dc:creator>
  <cp:lastModifiedBy>Cliente</cp:lastModifiedBy>
  <cp:revision>27</cp:revision>
  <dcterms:created xsi:type="dcterms:W3CDTF">2015-09-18T21:17:59Z</dcterms:created>
  <dcterms:modified xsi:type="dcterms:W3CDTF">2015-09-20T14:53:26Z</dcterms:modified>
</cp:coreProperties>
</file>