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61" r:id="rId3"/>
    <p:sldId id="301" r:id="rId4"/>
    <p:sldId id="303" r:id="rId5"/>
    <p:sldId id="298" r:id="rId6"/>
    <p:sldId id="264" r:id="rId7"/>
    <p:sldId id="265" r:id="rId8"/>
    <p:sldId id="266" r:id="rId9"/>
    <p:sldId id="267" r:id="rId10"/>
    <p:sldId id="268" r:id="rId11"/>
    <p:sldId id="269" r:id="rId12"/>
    <p:sldId id="299" r:id="rId13"/>
    <p:sldId id="300" r:id="rId14"/>
    <p:sldId id="270" r:id="rId15"/>
    <p:sldId id="271" r:id="rId16"/>
    <p:sldId id="272" r:id="rId17"/>
    <p:sldId id="310" r:id="rId18"/>
    <p:sldId id="274" r:id="rId19"/>
    <p:sldId id="275" r:id="rId20"/>
    <p:sldId id="276" r:id="rId21"/>
    <p:sldId id="277" r:id="rId22"/>
    <p:sldId id="312" r:id="rId23"/>
    <p:sldId id="286" r:id="rId24"/>
    <p:sldId id="287" r:id="rId25"/>
    <p:sldId id="313" r:id="rId26"/>
    <p:sldId id="288" r:id="rId27"/>
    <p:sldId id="289" r:id="rId28"/>
    <p:sldId id="290" r:id="rId29"/>
    <p:sldId id="291" r:id="rId30"/>
    <p:sldId id="292" r:id="rId31"/>
    <p:sldId id="293" r:id="rId32"/>
    <p:sldId id="315" r:id="rId33"/>
    <p:sldId id="317" r:id="rId34"/>
    <p:sldId id="297" r:id="rId35"/>
    <p:sldId id="319" r:id="rId36"/>
    <p:sldId id="257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2046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liane%20Carloni\Documents\RICHARD\gr&#225;ficos%20curso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ane%20Carloni\Documents\RICHARD\gr&#225;ficos%20curs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Plan1!$A$4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Plan1!$B$3:$E$3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 </c:v>
                </c:pt>
                <c:pt idx="3">
                  <c:v>Mês 4</c:v>
                </c:pt>
              </c:strCache>
            </c:strRef>
          </c:cat>
          <c:val>
            <c:numRef>
              <c:f>Plan1!$B$4:$E$4</c:f>
              <c:numCache>
                <c:formatCode>0.0%</c:formatCode>
                <c:ptCount val="4"/>
                <c:pt idx="0">
                  <c:v>0.129</c:v>
                </c:pt>
                <c:pt idx="1">
                  <c:v>0.219</c:v>
                </c:pt>
                <c:pt idx="2">
                  <c:v>0.26900000000000002</c:v>
                </c:pt>
                <c:pt idx="3">
                  <c:v>0.40500000000000003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910464"/>
        <c:axId val="46997504"/>
      </c:barChart>
      <c:catAx>
        <c:axId val="7891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997504"/>
        <c:crosses val="autoZero"/>
        <c:auto val="1"/>
        <c:lblAlgn val="ctr"/>
        <c:lblOffset val="100"/>
        <c:noMultiLvlLbl val="0"/>
      </c:catAx>
      <c:valAx>
        <c:axId val="46997504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8910464"/>
        <c:crosses val="autoZero"/>
        <c:crossBetween val="between"/>
        <c:majorUnit val="0.1"/>
        <c:minorUnit val="4.0000000000000008E-2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>
          <a:lumMod val="15000"/>
          <a:lumOff val="85000"/>
        </a:sys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Plan1!$A$25</c:f>
              <c:strCache>
                <c:ptCount val="1"/>
                <c:pt idx="0">
                  <c:v>Proporção de mulheres entre 50 e 69 anos com exame em dia para detecção precoce do câncer de mama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Plan1!$B$24:$E$24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 </c:v>
                </c:pt>
                <c:pt idx="3">
                  <c:v>Mês 4</c:v>
                </c:pt>
              </c:strCache>
            </c:strRef>
          </c:cat>
          <c:val>
            <c:numRef>
              <c:f>Plan1!$B$25:$E$25</c:f>
              <c:numCache>
                <c:formatCode>0.0%</c:formatCode>
                <c:ptCount val="4"/>
                <c:pt idx="0">
                  <c:v>0.122</c:v>
                </c:pt>
                <c:pt idx="1">
                  <c:v>0.19800000000000001</c:v>
                </c:pt>
                <c:pt idx="2">
                  <c:v>0.23</c:v>
                </c:pt>
                <c:pt idx="3">
                  <c:v>0.34200000000000003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629952"/>
        <c:axId val="46998656"/>
      </c:barChart>
      <c:catAx>
        <c:axId val="3762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998656"/>
        <c:crosses val="autoZero"/>
        <c:auto val="1"/>
        <c:lblAlgn val="ctr"/>
        <c:lblOffset val="100"/>
        <c:noMultiLvlLbl val="0"/>
      </c:catAx>
      <c:valAx>
        <c:axId val="46998656"/>
        <c:scaling>
          <c:orientation val="minMax"/>
          <c:max val="1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762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E15E0-E9C4-438E-B244-96432734A07A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EC82A-51A5-46B9-81C3-32BB4D19ED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836B45-252E-4073-80F7-697EAEA7E7D6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60040"/>
            <a:ext cx="7406640" cy="1628800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Melhoria da Prevenção do Câncer de Colo de Útero e Controle do Câncer de Mama na UBS São Jose Praia, Lajeado/RS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029075" y="4145682"/>
            <a:ext cx="640864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Especializando: </a:t>
            </a:r>
            <a:r>
              <a:rPr lang="en-US" sz="2000" dirty="0">
                <a:latin typeface="Cambria" panose="02040503050406030204" pitchFamily="18" charset="0"/>
              </a:rPr>
              <a:t>Richard Daudinot Marquez</a:t>
            </a:r>
          </a:p>
          <a:p>
            <a:endParaRPr lang="pt-BR" sz="2000" b="1" dirty="0" smtClean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Orientador: </a:t>
            </a:r>
            <a:r>
              <a:rPr lang="pt-BR" sz="2000" dirty="0" smtClean="0">
                <a:latin typeface="Cambria" panose="02040503050406030204" pitchFamily="18" charset="0"/>
              </a:rPr>
              <a:t>Eliane </a:t>
            </a:r>
            <a:r>
              <a:rPr lang="pt-BR" sz="2000" dirty="0">
                <a:latin typeface="Cambria" panose="02040503050406030204" pitchFamily="18" charset="0"/>
              </a:rPr>
              <a:t>Carloni da Silva</a:t>
            </a:r>
            <a:endParaRPr lang="en-US" sz="2000" dirty="0">
              <a:latin typeface="Cambria" panose="02040503050406030204" pitchFamily="18" charset="0"/>
            </a:endParaRPr>
          </a:p>
          <a:p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77211" y="580526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Pelotas,  2015</a:t>
            </a:r>
          </a:p>
          <a:p>
            <a:pPr algn="ctr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331640" y="188640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05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0655"/>
            <a:ext cx="7498080" cy="1143000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Metodologia/Ações</a:t>
            </a:r>
            <a:endParaRPr lang="pt-BR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Intervenção de 16 semanas com 12 semanas presenciais do especializando na unidade.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População alvo: Estimativa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590 mulheres entre 25-64 anos de idade para prevenção de câncer de colo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uterino e 222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mulheres entre 50 e 69 anos de idade para prevenção de câncer de mama.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Cadastro da população alvo.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Atendimento individual na UBS e visita domiciliar.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Qualificação/treinamento da equipe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6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Metodologia/Ações</a:t>
            </a:r>
            <a:endParaRPr lang="pt-BR" sz="40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Agendamento de consultas;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Identificação de faltosos e busca ativa;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 educativa com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população;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Reuniões de equipe;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Capacitação da equipe na temática;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Monitoramento;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 ativa.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45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971600" y="1071547"/>
            <a:ext cx="8172400" cy="3365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Monitoramento e</a:t>
            </a:r>
            <a:r>
              <a:rPr kumimoji="0" lang="pt-BR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avaliação: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Cadastro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busca ativa das mulheres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alvo da intervenção;</a:t>
            </a:r>
          </a:p>
          <a:p>
            <a:pPr marL="370332" indent="-342900" algn="just">
              <a:buFont typeface="Arial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Monitoramento e avaliação das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amostras dos exames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coletados e dos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registros de todas as mulheres acompanhadas na unidade de saúde.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971599" y="3933056"/>
            <a:ext cx="8098213" cy="3149122"/>
          </a:xfrm>
        </p:spPr>
        <p:txBody>
          <a:bodyPr>
            <a:normAutofit/>
          </a:bodyPr>
          <a:lstStyle/>
          <a:p>
            <a:r>
              <a:rPr lang="pt-B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</a:t>
            </a:r>
          </a:p>
          <a:p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pt-B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Organização </a:t>
            </a:r>
            <a:r>
              <a:rPr lang="pt-BR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gestão do serviço:</a:t>
            </a:r>
          </a:p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de arquivo;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Definir responsável pelo monitoramento da adequabilidade das amostras de exames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coletados;</a:t>
            </a:r>
          </a:p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Acolhimento da população alvo da intervenção.       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971600" y="116632"/>
            <a:ext cx="749808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4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Metodologia/Ações</a:t>
            </a:r>
            <a:endParaRPr lang="pt-BR" sz="40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9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3648" y="1285860"/>
            <a:ext cx="7452320" cy="5383500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Engajamento público</a:t>
            </a:r>
          </a:p>
          <a:p>
            <a:pPr marL="370332" lvl="0" indent="-342900" algn="just">
              <a:buFont typeface="Arial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Informação à comunidade da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 exames e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acompanhamento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regular;                                                                  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332" lvl="0" indent="-342900" algn="just">
              <a:buFont typeface="Arial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Periodicidade para realização dos exames; </a:t>
            </a:r>
          </a:p>
          <a:p>
            <a:pPr marL="370332" lvl="0" indent="-342900" algn="just">
              <a:buFont typeface="Arial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espera para retorno do resultado do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exame. </a:t>
            </a:r>
          </a:p>
          <a:p>
            <a:pPr lvl="0" algn="just">
              <a:lnSpc>
                <a:spcPct val="150000"/>
              </a:lnSpc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Qualificação da prática clínica</a:t>
            </a:r>
          </a:p>
          <a:p>
            <a:pPr marL="370332" lvl="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Treinamento sobre 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registro adequado das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informações.</a:t>
            </a:r>
          </a:p>
          <a:p>
            <a:pPr marL="370332" lvl="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Capacitação da equipe da avaliação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risco para câncer 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 de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útero e 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mama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controle dos fatores de risco.</a:t>
            </a:r>
          </a:p>
          <a:p>
            <a:pPr marL="370332" lvl="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Capacitação dos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periodicidade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 exames; da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busca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ativa.                                                               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972156" y="1285860"/>
            <a:ext cx="3886124" cy="4879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15616" y="258060"/>
            <a:ext cx="749808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4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Metodologia/Ações</a:t>
            </a:r>
            <a:endParaRPr lang="pt-BR" sz="40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9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Logística</a:t>
            </a:r>
            <a:endParaRPr lang="pt-BR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Saúde da Mulher: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CONTROLE DOS CÂNCERES DO COLO DO ÚTERO E DA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MAMA,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(MS, 2013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Prontuários eletrônicos individuais;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Ficha Espelho;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Planilha coleta de dados.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18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ESPECÍFICOS/METAS</a:t>
            </a:r>
            <a:endParaRPr lang="pt-BR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Ampliar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cobertura de detecção precoce do câncer de colo e do câncer de mama.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1.1: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Ampliar a cobertura de detecção precoce do câncer de colo de útero das mulheres na faixa etária entre 25 e 64 anos de idade para 80% na ESF São José a Praia</a:t>
            </a: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1.2: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Ampliar a cobertura de detecção precoce do câncer de mama das mulheres na faixa etária entre 50 e 69 anos de idade para 80% na ESF São José a Praia.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92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512168"/>
          </a:xfrm>
        </p:spPr>
        <p:txBody>
          <a:bodyPr>
            <a:noAutofit/>
          </a:bodyPr>
          <a:lstStyle/>
          <a:p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Cobertura de mulheres com exame para detecção do câncer de colo de útero.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011302" y="4725144"/>
            <a:ext cx="4352786" cy="150988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763688" y="4725144"/>
            <a:ext cx="7308906" cy="1303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2: Proporção de mulheres entre 25 e 64 anos com exame em dia para detecção precoce do câncer de colo de útero, Lajeado, RS.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580112" y="6190940"/>
            <a:ext cx="3108281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Meta: 80%</a:t>
            </a:r>
            <a:endParaRPr lang="pt-BR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863989"/>
              </p:ext>
            </p:extLst>
          </p:nvPr>
        </p:nvGraphicFramePr>
        <p:xfrm>
          <a:off x="2267744" y="1628800"/>
          <a:ext cx="4568825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856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512168"/>
          </a:xfrm>
        </p:spPr>
        <p:txBody>
          <a:bodyPr>
            <a:noAutofit/>
          </a:bodyPr>
          <a:lstStyle/>
          <a:p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Cobertura de mulheres com exame para detecção do câncer de mama.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011302" y="4725144"/>
            <a:ext cx="4352786" cy="150988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763688" y="4725144"/>
            <a:ext cx="7308906" cy="1303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3: Proporção de mulheres entre 50 e 69 anos com exame em dia para detecção precoce do câncer de mama, Lajeado, RS.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580112" y="6190940"/>
            <a:ext cx="3108281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Meta: 80%</a:t>
            </a:r>
            <a:endParaRPr lang="pt-BR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98565235"/>
              </p:ext>
            </p:extLst>
          </p:nvPr>
        </p:nvGraphicFramePr>
        <p:xfrm>
          <a:off x="2411760" y="1700808"/>
          <a:ext cx="45720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56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Dificuldades na meta de cobertura: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falta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previsão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 ações pela equipe;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odo de férias do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médico;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Discussão sobre a intervenção com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população envolvida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população não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envolvida;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Necessidade de articulação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a comunidade para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explicar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critérios para priorização da atenção e discutir a melhor maneira de implementar isto na unidade.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7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498080" cy="1354162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/>
            </a:r>
            <a:br>
              <a:rPr lang="pt-BR" sz="2800" b="1" dirty="0" smtClean="0">
                <a:solidFill>
                  <a:srgbClr val="FF0000"/>
                </a:solidFill>
              </a:rPr>
            </a:br>
            <a:r>
              <a:rPr lang="pt-BR" sz="2800" b="1" dirty="0">
                <a:solidFill>
                  <a:srgbClr val="FF0000"/>
                </a:solidFill>
              </a:rPr>
              <a:t/>
            </a:r>
            <a:br>
              <a:rPr lang="pt-BR" sz="2800" b="1" dirty="0">
                <a:solidFill>
                  <a:srgbClr val="FF0000"/>
                </a:solidFill>
              </a:rPr>
            </a:br>
            <a:r>
              <a:rPr lang="pt-BR" sz="2800" b="1" dirty="0" smtClean="0">
                <a:solidFill>
                  <a:srgbClr val="FF0000"/>
                </a:solidFill>
              </a:rPr>
              <a:t>Objetivo 2:</a:t>
            </a:r>
            <a:r>
              <a:rPr lang="pt-BR" sz="2800" dirty="0"/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Melhorar a qualidade do atendimento das mulheres que realizam detecção precoce de câncer de colo de útero e de mama na unidade de saúde.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/>
              <a:t> </a:t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2.1. Obter 100% de coleta de amostras satisfatórias do exame citopatológico de colo de útero.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58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Elevadas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taxas de mortalidade por câncer de mama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devido diagnóstico em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estágios avançados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câncer de colo de útero é um importante problema de saúde pública no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mundo,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altas taxas de incidências em países em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pode ser pela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inexistência ou pouca eficiência dos programas de rastreamentos (BRASIL 2013). </a:t>
            </a: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rastreamentos os profissionais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podem trabalhar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os fatores 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risco.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77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effectLst/>
              </a:rPr>
              <a:t/>
            </a:r>
            <a:br>
              <a:rPr lang="pt-BR" sz="2400" dirty="0" smtClean="0">
                <a:effectLst/>
              </a:rPr>
            </a:br>
            <a:r>
              <a:rPr lang="pt-BR" sz="4000" u="sng" dirty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</a:t>
            </a:r>
            <a:r>
              <a:rPr lang="pt-BR" sz="4000" dirty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 alcançada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coleta de amostras satisfatórias do exame citopatológico de colo de útero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3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Objetivo </a:t>
            </a:r>
            <a:r>
              <a:rPr lang="pt-BR" sz="2800" b="1" dirty="0" smtClean="0">
                <a:solidFill>
                  <a:srgbClr val="FF0000"/>
                </a:solidFill>
              </a:rPr>
              <a:t>3:</a:t>
            </a:r>
            <a:r>
              <a:rPr lang="pt-BR" sz="2800" dirty="0">
                <a:effectLst/>
              </a:rPr>
              <a:t> </a:t>
            </a:r>
            <a:r>
              <a:rPr lang="pt-B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Melhorar a adesão das mulheres à realização de exame citopatológico de colo de útero e mamografia</a:t>
            </a:r>
            <a:r>
              <a:rPr lang="pt-BR" sz="2800" dirty="0">
                <a:effectLst/>
              </a:rPr>
              <a:t>.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Identificar 100% das mulheres com exame citopatológico alterado sem acompanhamento pela ESF São Jose a Praia.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3.2. Identificar 100% das mulheres com mamografia alterada sem acompanhamento pela ESF São Jose a Praia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3.3. Realizar busca ativa em 100% de mulheres com exame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citopatológico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alterado sem acompanhamento pela São Jose a Praia.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3.4. Realizar busca ativa em 100% de mulheres com mamografia alterada sem acompanhamento pela ESF São Jose a Praia.</a:t>
            </a: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6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pt-BR" sz="2400" b="1" dirty="0" smtClean="0"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100%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alcançada na identificação de mulheres com </a:t>
            </a:r>
            <a:r>
              <a:rPr lang="pt-B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citopatológico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mamografia alterada. Não foi necessário fazer busca ativa porque as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duas usuárias com resultados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alterados estão sendo acompanhadas pela ESF</a:t>
            </a:r>
            <a:r>
              <a:rPr lang="pt-BR" sz="2400" b="1" dirty="0" smtClean="0">
                <a:cs typeface="Arial" pitchFamily="34" charset="0"/>
              </a:rPr>
              <a:t>. </a:t>
            </a:r>
            <a:endParaRPr lang="pt-BR" sz="24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218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4: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 </a:t>
            </a:r>
            <a:br>
              <a:rPr lang="pt-BR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Manter registro da coleta de exame citopatológico de colo de útero em registro específico em 100% das mulheres cadastradas na ESF São Jose a Praia.</a:t>
            </a:r>
          </a:p>
          <a:p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4.2. Manter registro da realização da mamografia em registro específico em 100% das mulheres cadastradas na ESF São Jose a Praia.</a:t>
            </a:r>
          </a:p>
          <a:p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9971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/>
          <a:lstStyle/>
          <a:p>
            <a:r>
              <a:rPr lang="pt-BR" b="1" dirty="0"/>
              <a:t>Resultados: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980728"/>
            <a:ext cx="7776864" cy="5339680"/>
          </a:xfrm>
        </p:spPr>
        <p:txBody>
          <a:bodyPr/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de 96,8 % das mulheres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registro adequado de exame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citopatológico.</a:t>
            </a:r>
          </a:p>
          <a:p>
            <a:endParaRPr lang="pt-BR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pt-BR" b="1" dirty="0" smtClean="0">
                <a:solidFill>
                  <a:srgbClr val="00B050"/>
                </a:solidFill>
              </a:rPr>
              <a:t> 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4" y="2204864"/>
            <a:ext cx="5757863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16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908720"/>
            <a:ext cx="7818072" cy="5339680"/>
          </a:xfrm>
        </p:spPr>
        <p:txBody>
          <a:bodyPr>
            <a:normAutofit/>
          </a:bodyPr>
          <a:lstStyle/>
          <a:p>
            <a:pPr algn="just"/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97,4 % alcançada enquanto ao registro adequado de mamografias.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87961"/>
            <a:ext cx="5757863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8489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5: </a:t>
            </a:r>
            <a:r>
              <a:rPr lang="pt-BR" sz="2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Mapear as mulheres de risco para câncer de colo de útero e de mama.</a:t>
            </a:r>
            <a:br>
              <a:rPr lang="pt-BR" sz="2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dirty="0" smtClean="0"/>
              <a:t>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5.1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Pesquisar sinais de alerta para câncer de colo de útero em 100% das mulheres entre 25 e 64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anos. 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 Realizar avaliação de risco para câncer de mama em 100% das mulheres entre 50 e 69 anos.</a:t>
            </a:r>
          </a:p>
          <a:p>
            <a:pPr marL="82296" indent="0" algn="just">
              <a:lnSpc>
                <a:spcPct val="150000"/>
              </a:lnSpc>
              <a:buNone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100%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alcançada em relação á pesquisa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sinais de alerta para câncer do colo do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útero e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avaliação de risco para câncer 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mamas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/>
              </a:rPr>
              <a:t>Resultados: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32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sz="3200" b="1" dirty="0" smtClean="0">
                <a:solidFill>
                  <a:srgbClr val="FF0000"/>
                </a:solidFill>
              </a:rPr>
              <a:t/>
            </a:r>
            <a:br>
              <a:rPr lang="pt-BR" sz="3200" b="1" dirty="0" smtClean="0">
                <a:solidFill>
                  <a:srgbClr val="FF0000"/>
                </a:solidFill>
              </a:rPr>
            </a:br>
            <a:r>
              <a:rPr lang="pt-BR" sz="3200" b="1" dirty="0" smtClean="0">
                <a:solidFill>
                  <a:srgbClr val="FF0000"/>
                </a:solidFill>
              </a:rPr>
              <a:t>Objetivo 6:</a:t>
            </a:r>
            <a:r>
              <a:rPr lang="pt-BR" sz="2800" dirty="0" smtClean="0"/>
              <a:t> </a:t>
            </a:r>
            <a:r>
              <a:rPr lang="pt-BR" sz="2800" dirty="0">
                <a:effectLst/>
              </a:rPr>
              <a:t>. </a:t>
            </a:r>
            <a:r>
              <a:rPr lang="pt-BR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Promover </a:t>
            </a:r>
            <a:r>
              <a:rPr lang="pt-BR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saúde das mulheres que realizam detecção precoce de câncer de colo de útero e de mama na unidade de saúde</a:t>
            </a:r>
            <a:r>
              <a:rPr lang="pt-BR" sz="2700" dirty="0"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lang="pt-BR" sz="2700" dirty="0">
                <a:effectLst/>
                <a:latin typeface="Arial" pitchFamily="34" charset="0"/>
                <a:cs typeface="Arial" pitchFamily="34" charset="0"/>
              </a:rPr>
            </a:br>
            <a:endParaRPr lang="pt-BR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772816"/>
            <a:ext cx="7746064" cy="4475584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50000"/>
              </a:lnSpc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6.1. Orientar 100% das mulheres cadastradas na ESF São Jose a Praia, sobre doenças sexualmente transmissíveis (DST) e fatores de risco para câncer de colo de útero.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6.2. Orientar 100% das mulheres cadastradas na ESF São Jose a Praia, sobre doenças sexualmente transmissíveis (DST) e fatores de risco para câncer de mama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de 100%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alcançada respeito ás mulheres cadastradas que receberam orientação sobre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doenças sexualmente transmissíveis (DST) e fatores de risco para câncer de colo de útero.</a:t>
            </a:r>
          </a:p>
          <a:p>
            <a:pPr algn="just">
              <a:lnSpc>
                <a:spcPct val="160000"/>
              </a:lnSpc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de 100%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alcançada respeito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mulheres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cadastradas que receberam orientação sobre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doenças sexualmente transmissíveis (DST) e fatores de risco para câncer de mama.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06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INTRODUÇÃO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200" dirty="0" smtClean="0"/>
          </a:p>
          <a:p>
            <a:pPr marL="82296" indent="0">
              <a:buNone/>
            </a:pP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Escolha do foco de intervenção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Baixa cobertura: das 590 mulheres apenas 62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(11%) usuárias com citológico em dia 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 222 mulheres apenas 63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(28%) com a mamografia em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 uma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sistematização adequada da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assistência;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 conhecimento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usuárias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exames em dia ou alterados;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 conhecimentos das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orientações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 prevenção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fatores de risco e periodicidade de realização dos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exames;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Falta de organização;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Qualidade inadequada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atendimento.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200" dirty="0"/>
          </a:p>
          <a:p>
            <a:endParaRPr lang="pt-BR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8125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100% alcançada em todos os meses na proporção de hipertensos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diabéticos que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receberam orientação sobre os riscos de tabagismo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100% alcançada em todos os meses na proporção de hipertensos que receberam orientação sobre higiene bucal.</a:t>
            </a:r>
          </a:p>
        </p:txBody>
      </p:sp>
    </p:spTree>
    <p:extLst>
      <p:ext uri="{BB962C8B-B14F-4D97-AF65-F5344CB8AC3E}">
        <p14:creationId xmlns:p14="http://schemas.microsoft.com/office/powerpoint/2010/main" val="95190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  <a:endParaRPr lang="pt-BR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pt-BR" dirty="0" smtClean="0"/>
          </a:p>
          <a:p>
            <a:pPr marL="82296" indent="0" algn="just">
              <a:lnSpc>
                <a:spcPct val="170000"/>
              </a:lnSpc>
              <a:buNone/>
            </a:pPr>
            <a:r>
              <a:rPr lang="pt-BR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da intervenção para </a:t>
            </a:r>
            <a:r>
              <a:rPr lang="pt-BR" sz="5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EQUIPE</a:t>
            </a:r>
          </a:p>
          <a:p>
            <a:pPr algn="just">
              <a:lnSpc>
                <a:spcPct val="170000"/>
              </a:lnSpc>
            </a:pPr>
            <a:r>
              <a:rPr lang="pt-BR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Capacitação da equipe, </a:t>
            </a:r>
            <a: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confiança, tolerância, troca de </a:t>
            </a:r>
            <a:r>
              <a:rPr lang="pt-BR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ideias. </a:t>
            </a:r>
          </a:p>
          <a:p>
            <a:pPr algn="just">
              <a:lnSpc>
                <a:spcPct val="160000"/>
              </a:lnSpc>
            </a:pPr>
            <a: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integrado da equipe;</a:t>
            </a:r>
          </a:p>
          <a:p>
            <a:pPr algn="just">
              <a:lnSpc>
                <a:spcPct val="160000"/>
              </a:lnSpc>
            </a:pPr>
            <a: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de ações como o acolhimento, a discussão de grupo, as palestras educativas, as reuniões da equipe e com a comunidade entre outras.</a:t>
            </a:r>
          </a:p>
          <a:p>
            <a:pPr algn="just">
              <a:lnSpc>
                <a:spcPct val="170000"/>
              </a:lnSpc>
            </a:pPr>
            <a:endParaRPr lang="pt-BR" sz="5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968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da intervenção para </a:t>
            </a: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SERVIÇO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908720"/>
            <a:ext cx="7530040" cy="533968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Descentralização das atividades da enfermagem;</a:t>
            </a: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Revisão das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atribuições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cada membro da equipe; </a:t>
            </a: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Melhoria da qualidade do registro;</a:t>
            </a: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Agendamento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consultas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espontânea e programada;</a:t>
            </a: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risco para câncer de colo uterino e câncer 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mama; </a:t>
            </a: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dos processos de trabalho;</a:t>
            </a: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em grupo.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2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0158" y="265212"/>
            <a:ext cx="7498080" cy="1143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da intervenção para </a:t>
            </a:r>
            <a:r>
              <a:rPr lang="pt-BR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COMUNIDADE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836712"/>
            <a:ext cx="7746064" cy="541168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Satisfação das mulheres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a prioridade no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atendimento;</a:t>
            </a: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Qualidade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práticas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profissionais;</a:t>
            </a: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Possibilidade de relação mais estreita entre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profissionais e 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comunidade;</a:t>
            </a: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Esclarecimento à comunidade sobre as ações desenvolvidas;</a:t>
            </a: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Incorporação das ações na rotina de trabalho;</a:t>
            </a: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Expansão das ações para outras ações programáticas.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Reflexão crítica sobre aprendizagem</a:t>
            </a:r>
            <a:endParaRPr lang="pt-BR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259632" y="1412776"/>
            <a:ext cx="7498080" cy="48006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Superação das expectativas iniciais;</a:t>
            </a:r>
          </a:p>
          <a:p>
            <a:pPr>
              <a:lnSpc>
                <a:spcPct val="17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Possibilidade de melhor enfrentamento de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situações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cotidianas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trabalho;</a:t>
            </a:r>
          </a:p>
          <a:p>
            <a:pPr algn="just">
              <a:lnSpc>
                <a:spcPct val="17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 sobre o funcionamento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sistema de saúde no Brasil. </a:t>
            </a: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maior desafio foi a diferença de pensamento e de ações em relação à Saúde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Pública. </a:t>
            </a:r>
          </a:p>
          <a:p>
            <a:pPr algn="just">
              <a:lnSpc>
                <a:spcPct val="17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Aprendizado da língua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portuguesa.</a:t>
            </a:r>
          </a:p>
          <a:p>
            <a:endParaRPr lang="pt-BR" sz="2400" dirty="0"/>
          </a:p>
          <a:p>
            <a:pPr algn="just">
              <a:lnSpc>
                <a:spcPct val="17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791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-171400"/>
            <a:ext cx="7498080" cy="114300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268760"/>
            <a:ext cx="7674056" cy="49796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área clínica,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realizar os atendimentos com ótima qualidade aplicando sempre os princípios do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SUS;</a:t>
            </a: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Trabalhar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equipe, com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contribuição dos diversos membros. </a:t>
            </a: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planejamento, execução das atividades do dia a dia. </a:t>
            </a: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 e interação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a população da área da abrangência, em especial com as usuárias da intervenção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8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53" y="2996952"/>
            <a:ext cx="4814800" cy="3827125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3356992"/>
            <a:ext cx="4139952" cy="3455043"/>
          </a:xfrm>
          <a:prstGeom prst="rect">
            <a:avLst/>
          </a:prstGeom>
          <a:noFill/>
        </p:spPr>
      </p:pic>
      <p:pic>
        <p:nvPicPr>
          <p:cNvPr id="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995936" cy="2996952"/>
          </a:xfrm>
          <a:prstGeom prst="rect">
            <a:avLst/>
          </a:prstGeom>
          <a:noFill/>
        </p:spPr>
      </p:pic>
      <p:pic>
        <p:nvPicPr>
          <p:cNvPr id="7" name="Imagem 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580112" y="378336"/>
            <a:ext cx="2761084" cy="2186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728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b="1" dirty="0" smtClean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t-BR" sz="4000" dirty="0" smtClean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INTRODUÇÃO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Lajeado/RS, tem 90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quilômetros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quadrados, com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71.481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habitantes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Unidades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Saúde da Família (USF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sendo 3 com saúde bucal,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atingindo uma cobertura populacional de 49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Unidades Básicas de Saúde e 3 unidades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tradicionais;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Centro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Especialidades Odontológicas (CEO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Centros de Saúde,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Unidades Básicas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Saúde; 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SAMU;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Centros de Atenção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Psicossocial;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Centros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Fisioterapia;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Farmácia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Escola do Estado mais uma ampla rede de farmácias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populares;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01Centro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Vigilância em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Saúde;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 de referência na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região;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laboratórios que tem convênio com 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SUS;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 NASF.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8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pPr algn="just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UBS São José Praia,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situa-se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município 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Pelotas/RS,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área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urbana,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um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 comércio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redor;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Convênio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a universidade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local, é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campo 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estágio.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física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inicialmente inadequada, após mudança para a unidade nova, a estrutura adequada.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Área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abrangência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predomínio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enfermidades crônicas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(hipertensão arterial), doenças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mentais por um uso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drogas lícitas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ilícitas e </a:t>
            </a:r>
            <a:r>
              <a:rPr lang="pt-B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DST´s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200" dirty="0" smtClean="0"/>
          </a:p>
          <a:p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12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UBS São José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Praia tem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Equipe Saúde da família;</a:t>
            </a:r>
          </a:p>
          <a:p>
            <a:pPr algn="just"/>
            <a:r>
              <a:rPr lang="pt-BR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opulação 2046 pessoas, Urbana;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590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mulheres entre 25-64 anos de idade para prevenção de câncer de colo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uterino;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222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mulheres entre 50 e 69 anos de idade para prevenção de câncer de mama.</a:t>
            </a: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6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Antes da intervenção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altLang="en-US" sz="2200" dirty="0" smtClean="0">
              <a:cs typeface="Arial" charset="0"/>
            </a:endParaRPr>
          </a:p>
          <a:p>
            <a:pPr algn="just"/>
            <a:r>
              <a:rPr lang="pt-BR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havia </a:t>
            </a:r>
            <a:r>
              <a:rPr lang="pt-BR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 das usuárias que estavam com os exames de rastreamento em dia ou alterados e nem sobre as orientações necessárias para sua prevenção, fatores de risco e periodicidade de realização dos </a:t>
            </a:r>
            <a:r>
              <a:rPr lang="pt-BR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exames; 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Baixa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adesão da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população;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Falta de ações educativas;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Deficiência na assistência prestada.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5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 geral</a:t>
            </a:r>
            <a:endParaRPr lang="pt-BR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endParaRPr lang="pt-BR" b="1" dirty="0">
              <a:latin typeface="Arial"/>
              <a:ea typeface="Calibri"/>
              <a:cs typeface="Times New Roman"/>
            </a:endParaRPr>
          </a:p>
          <a:p>
            <a:pPr marL="82296" indent="0" algn="ctr">
              <a:buNone/>
            </a:pPr>
            <a:r>
              <a:rPr lang="pt-BR" dirty="0"/>
              <a:t> 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Melhoria da Prevenção do Câncer de Colo de Útero e Controle do Câncer de Mama na UBS São Jose Praia, Lajeado/RS</a:t>
            </a:r>
          </a:p>
          <a:p>
            <a:pPr marL="82296" indent="0" algn="r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49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ações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foram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desenvolvidas nos seguintes eixos: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onitoramento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rganização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gestão do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serviço.</a:t>
            </a: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Engajamento público. 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ualificação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prática clínica. </a:t>
            </a:r>
          </a:p>
        </p:txBody>
      </p:sp>
    </p:spTree>
    <p:extLst>
      <p:ext uri="{BB962C8B-B14F-4D97-AF65-F5344CB8AC3E}">
        <p14:creationId xmlns:p14="http://schemas.microsoft.com/office/powerpoint/2010/main" val="32451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2548</TotalTime>
  <Words>1732</Words>
  <Application>Microsoft Office PowerPoint</Application>
  <PresentationFormat>Apresentação na tela (4:3)</PresentationFormat>
  <Paragraphs>210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Solstício</vt:lpstr>
      <vt:lpstr>UNIVERSIDADE ABERTA DO SUS UNIVERSIDADE FEDERAL DE PELOTAS Especialização em Saúde da Família Modalidade a Distância Turma 8 </vt:lpstr>
      <vt:lpstr>INTRODUÇÃO</vt:lpstr>
      <vt:lpstr>INTRODUÇÃO</vt:lpstr>
      <vt:lpstr>     INTRODUÇÃO</vt:lpstr>
      <vt:lpstr>INTRODUÇÃO</vt:lpstr>
      <vt:lpstr>INTRODUÇÃO</vt:lpstr>
      <vt:lpstr>Antes da intervenção:  </vt:lpstr>
      <vt:lpstr>Objetivo geral</vt:lpstr>
      <vt:lpstr>Metodologia</vt:lpstr>
      <vt:lpstr>Metodologia/Ações</vt:lpstr>
      <vt:lpstr>Metodologia/Ações</vt:lpstr>
      <vt:lpstr>Apresentação do PowerPoint</vt:lpstr>
      <vt:lpstr>Apresentação do PowerPoint</vt:lpstr>
      <vt:lpstr>Logística</vt:lpstr>
      <vt:lpstr>OBJETIVOS ESPECÍFICOS/METAS</vt:lpstr>
      <vt:lpstr>  Resultado: Cobertura de mulheres com exame para detecção do câncer de colo de útero.   </vt:lpstr>
      <vt:lpstr>  Resultado: Cobertura de mulheres com exame para detecção do câncer de mama.   </vt:lpstr>
      <vt:lpstr>Dificuldades na meta de cobertura:</vt:lpstr>
      <vt:lpstr>  Objetivo 2: Melhorar a qualidade do atendimento das mulheres que realizam detecção precoce de câncer de colo de útero e de mama na unidade de saúde.   </vt:lpstr>
      <vt:lpstr> Resultado:</vt:lpstr>
      <vt:lpstr>Objetivo 3: Melhorar a adesão das mulheres à realização de exame citopatológico de colo de útero e mamografia.</vt:lpstr>
      <vt:lpstr>Resultados:</vt:lpstr>
      <vt:lpstr>Objetivo 4: Melhorar o registro das informações  </vt:lpstr>
      <vt:lpstr>Resultados:</vt:lpstr>
      <vt:lpstr>Resultados:</vt:lpstr>
      <vt:lpstr> Objetivo 5: Mapear as mulheres de risco para câncer de colo de útero e de mama. .</vt:lpstr>
      <vt:lpstr>Resultados:</vt:lpstr>
      <vt:lpstr> Objetivo 6: . Promover a saúde das mulheres que realizam detecção precoce de câncer de colo de útero e de mama na unidade de saúde. </vt:lpstr>
      <vt:lpstr>Resultados:</vt:lpstr>
      <vt:lpstr>Resultados:</vt:lpstr>
      <vt:lpstr>Discussão</vt:lpstr>
      <vt:lpstr>Importância da intervenção para SERVIÇO </vt:lpstr>
      <vt:lpstr>Importância da intervenção para COMUNIDADE </vt:lpstr>
      <vt:lpstr>Reflexão crítica sobre aprendizagem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Talita Helena</dc:creator>
  <cp:lastModifiedBy>Usuario</cp:lastModifiedBy>
  <cp:revision>44</cp:revision>
  <dcterms:created xsi:type="dcterms:W3CDTF">2015-08-05T17:36:44Z</dcterms:created>
  <dcterms:modified xsi:type="dcterms:W3CDTF">2015-08-12T21:47:45Z</dcterms:modified>
</cp:coreProperties>
</file>