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84" r:id="rId15"/>
    <p:sldId id="265" r:id="rId16"/>
    <p:sldId id="266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82" r:id="rId25"/>
    <p:sldId id="278" r:id="rId26"/>
    <p:sldId id="279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AD\Turma%204\Rita\Interven&#231;&#227;o\PLANILHA%20M&#202;S%204-%20S4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6.9233950465014266E-2"/>
          <c:y val="5.2666616508151687E-2"/>
          <c:w val="0.84879790026246715"/>
          <c:h val="0.823422841375597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0.64968152866242468</c:v>
                </c:pt>
                <c:pt idx="1">
                  <c:v>0.73566878980891659</c:v>
                </c:pt>
                <c:pt idx="2">
                  <c:v>0.79936305732484081</c:v>
                </c:pt>
                <c:pt idx="3">
                  <c:v>0.83757961783439983</c:v>
                </c:pt>
              </c:numCache>
            </c:numRef>
          </c:val>
        </c:ser>
        <c:axId val="47764608"/>
        <c:axId val="47766144"/>
      </c:barChart>
      <c:catAx>
        <c:axId val="47764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66144"/>
        <c:crosses val="autoZero"/>
        <c:auto val="1"/>
        <c:lblAlgn val="ctr"/>
        <c:lblOffset val="100"/>
      </c:catAx>
      <c:valAx>
        <c:axId val="47766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64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Indicadores!$D$76:$G$76</c:f>
              <c:numCache>
                <c:formatCode>0.0%</c:formatCode>
                <c:ptCount val="4"/>
                <c:pt idx="0">
                  <c:v>0.66449511400651973</c:v>
                </c:pt>
                <c:pt idx="1">
                  <c:v>0.75737704918032789</c:v>
                </c:pt>
                <c:pt idx="2">
                  <c:v>0.80448717948717952</c:v>
                </c:pt>
                <c:pt idx="3">
                  <c:v>0.8964401294498382</c:v>
                </c:pt>
              </c:numCache>
            </c:numRef>
          </c:val>
        </c:ser>
        <c:axId val="63587840"/>
        <c:axId val="63589376"/>
      </c:barChart>
      <c:catAx>
        <c:axId val="63587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589376"/>
        <c:crosses val="autoZero"/>
        <c:auto val="1"/>
        <c:lblAlgn val="ctr"/>
        <c:lblOffset val="100"/>
      </c:catAx>
      <c:valAx>
        <c:axId val="635893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587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Indicadores!$D$80:$G$80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Indicadores!$D$81:$G$81</c:f>
              <c:numCache>
                <c:formatCode>0.0%</c:formatCode>
                <c:ptCount val="4"/>
                <c:pt idx="0">
                  <c:v>0.52336448598130325</c:v>
                </c:pt>
                <c:pt idx="1">
                  <c:v>0.57009345794392563</c:v>
                </c:pt>
                <c:pt idx="2">
                  <c:v>0.65765765765766204</c:v>
                </c:pt>
                <c:pt idx="3">
                  <c:v>0.92035398230088494</c:v>
                </c:pt>
              </c:numCache>
            </c:numRef>
          </c:val>
        </c:ser>
        <c:axId val="63634432"/>
        <c:axId val="63251200"/>
      </c:barChart>
      <c:catAx>
        <c:axId val="63634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251200"/>
        <c:crosses val="autoZero"/>
        <c:auto val="1"/>
        <c:lblAlgn val="ctr"/>
        <c:lblOffset val="100"/>
      </c:catAx>
      <c:valAx>
        <c:axId val="632512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634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7.5732598338746682E-2"/>
          <c:y val="6.6786230101417307E-2"/>
          <c:w val="0.84819066291412382"/>
          <c:h val="0.817920455050155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0.4841269841269864</c:v>
                </c:pt>
                <c:pt idx="2">
                  <c:v>0.57936507936507964</c:v>
                </c:pt>
                <c:pt idx="3">
                  <c:v>0.71428571428571463</c:v>
                </c:pt>
              </c:numCache>
            </c:numRef>
          </c:val>
        </c:ser>
        <c:axId val="62830464"/>
        <c:axId val="62832000"/>
      </c:barChart>
      <c:catAx>
        <c:axId val="6283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32000"/>
        <c:crosses val="autoZero"/>
        <c:auto val="1"/>
        <c:lblAlgn val="ctr"/>
        <c:lblOffset val="100"/>
      </c:catAx>
      <c:valAx>
        <c:axId val="62832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30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6.739692321768169E-2"/>
          <c:y val="6.4947424969658787E-2"/>
          <c:w val="0.88438042292905927"/>
          <c:h val="0.8652192885001082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</c:v>
                </c:pt>
                <c:pt idx="1">
                  <c:v>4.3290043290043333E-3</c:v>
                </c:pt>
                <c:pt idx="2">
                  <c:v>3.9840637450199523E-3</c:v>
                </c:pt>
                <c:pt idx="3">
                  <c:v>3.8022813688213248E-3</c:v>
                </c:pt>
              </c:numCache>
            </c:numRef>
          </c:val>
        </c:ser>
        <c:axId val="62963712"/>
        <c:axId val="62965248"/>
      </c:barChart>
      <c:catAx>
        <c:axId val="62963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65248"/>
        <c:crosses val="autoZero"/>
        <c:auto val="1"/>
        <c:lblAlgn val="ctr"/>
        <c:lblOffset val="100"/>
      </c:catAx>
      <c:valAx>
        <c:axId val="629652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637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6.9321799493542863E-2"/>
          <c:y val="6.8099655593822916E-2"/>
          <c:w val="0.84571214312496656"/>
          <c:h val="0.810027352440184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1.7857142857142856E-2</c:v>
                </c:pt>
                <c:pt idx="1">
                  <c:v>1.6393442622950821E-2</c:v>
                </c:pt>
                <c:pt idx="2">
                  <c:v>1.3698630136986301E-2</c:v>
                </c:pt>
                <c:pt idx="3">
                  <c:v>3.333333333333334E-2</c:v>
                </c:pt>
              </c:numCache>
            </c:numRef>
          </c:val>
        </c:ser>
        <c:axId val="62879232"/>
        <c:axId val="62880768"/>
      </c:barChart>
      <c:catAx>
        <c:axId val="62879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80768"/>
        <c:crosses val="autoZero"/>
        <c:auto val="1"/>
        <c:lblAlgn val="ctr"/>
        <c:lblOffset val="100"/>
      </c:catAx>
      <c:valAx>
        <c:axId val="628807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79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7.5799563937340289E-2"/>
          <c:y val="5.3874130944514938E-2"/>
          <c:w val="0.87206188483765446"/>
          <c:h val="0.852905983419259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0.61563517915309973</c:v>
                </c:pt>
                <c:pt idx="1">
                  <c:v>0.63278688524590154</c:v>
                </c:pt>
                <c:pt idx="2">
                  <c:v>0.64102564102564163</c:v>
                </c:pt>
                <c:pt idx="3">
                  <c:v>0.81229773462783172</c:v>
                </c:pt>
              </c:numCache>
            </c:numRef>
          </c:val>
        </c:ser>
        <c:axId val="63048704"/>
        <c:axId val="63066880"/>
      </c:barChart>
      <c:catAx>
        <c:axId val="63048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66880"/>
        <c:crosses val="autoZero"/>
        <c:auto val="1"/>
        <c:lblAlgn val="ctr"/>
        <c:lblOffset val="100"/>
      </c:catAx>
      <c:valAx>
        <c:axId val="630668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48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7.7077803680076634E-2"/>
          <c:y val="5.238451138906644E-2"/>
          <c:w val="0.87986421941818138"/>
          <c:h val="0.865146740452262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0.52336448598130325</c:v>
                </c:pt>
                <c:pt idx="1">
                  <c:v>0.57009345794392563</c:v>
                </c:pt>
                <c:pt idx="2">
                  <c:v>0.65765765765766204</c:v>
                </c:pt>
                <c:pt idx="3">
                  <c:v>0.74336283185840712</c:v>
                </c:pt>
              </c:numCache>
            </c:numRef>
          </c:val>
        </c:ser>
        <c:axId val="63129088"/>
        <c:axId val="63130624"/>
      </c:barChart>
      <c:catAx>
        <c:axId val="63129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130624"/>
        <c:crosses val="autoZero"/>
        <c:auto val="1"/>
        <c:lblAlgn val="ctr"/>
        <c:lblOffset val="100"/>
      </c:catAx>
      <c:valAx>
        <c:axId val="63130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129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7.7757181569197628E-2"/>
          <c:y val="4.1319990320710175E-2"/>
          <c:w val="0.90537271221072047"/>
          <c:h val="0.898154771235463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0.66449511400651973</c:v>
                </c:pt>
                <c:pt idx="1">
                  <c:v>0.75737704918032789</c:v>
                </c:pt>
                <c:pt idx="2">
                  <c:v>0.80448717948717952</c:v>
                </c:pt>
                <c:pt idx="3">
                  <c:v>0.8964401294498382</c:v>
                </c:pt>
              </c:numCache>
            </c:numRef>
          </c:val>
        </c:ser>
        <c:axId val="63147008"/>
        <c:axId val="62980864"/>
      </c:barChart>
      <c:catAx>
        <c:axId val="63147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80864"/>
        <c:crosses val="autoZero"/>
        <c:auto val="1"/>
        <c:lblAlgn val="ctr"/>
        <c:lblOffset val="100"/>
      </c:catAx>
      <c:valAx>
        <c:axId val="629808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147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8.3493707310757947E-2"/>
          <c:y val="5.3621417795683524E-2"/>
          <c:w val="0.85091440712280819"/>
          <c:h val="0.840708254638373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0.52336448598130325</c:v>
                </c:pt>
                <c:pt idx="1">
                  <c:v>0.57009345794392563</c:v>
                </c:pt>
                <c:pt idx="2">
                  <c:v>0.65765765765766204</c:v>
                </c:pt>
                <c:pt idx="3">
                  <c:v>0.92035398230088494</c:v>
                </c:pt>
              </c:numCache>
            </c:numRef>
          </c:val>
        </c:ser>
        <c:axId val="63014016"/>
        <c:axId val="63015552"/>
      </c:barChart>
      <c:catAx>
        <c:axId val="63014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15552"/>
        <c:crosses val="autoZero"/>
        <c:auto val="1"/>
        <c:lblAlgn val="ctr"/>
        <c:lblOffset val="100"/>
      </c:catAx>
      <c:valAx>
        <c:axId val="630155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14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0.66775244299674263</c:v>
                </c:pt>
                <c:pt idx="1">
                  <c:v>0.7606557377049219</c:v>
                </c:pt>
                <c:pt idx="2">
                  <c:v>0.80769230769230771</c:v>
                </c:pt>
                <c:pt idx="3">
                  <c:v>0.89967637540453071</c:v>
                </c:pt>
              </c:numCache>
            </c:numRef>
          </c:val>
        </c:ser>
        <c:axId val="63040896"/>
        <c:axId val="47785088"/>
      </c:barChart>
      <c:catAx>
        <c:axId val="63040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85088"/>
        <c:crosses val="autoZero"/>
        <c:auto val="1"/>
        <c:lblAlgn val="ctr"/>
        <c:lblOffset val="100"/>
      </c:catAx>
      <c:valAx>
        <c:axId val="477850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040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6135-7356-45B6-8A8F-4BC3962590AE}" type="datetimeFigureOut">
              <a:rPr lang="pt-BR" smtClean="0"/>
              <a:pPr/>
              <a:t>08/04/2014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D31B-19AA-47ED-B9F2-4F1DE21BA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214184" cy="1224136"/>
          </a:xfrm>
          <a:prstGeom prst="rect">
            <a:avLst/>
          </a:prstGeom>
          <a:noFill/>
        </p:spPr>
      </p:pic>
      <p:pic>
        <p:nvPicPr>
          <p:cNvPr id="133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60648"/>
            <a:ext cx="1419774" cy="1224136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05500"/>
            <a:ext cx="8748464" cy="28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 - UNASUS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Turma 4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1520" y="2630917"/>
            <a:ext cx="84249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Qualificação do Programa de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Saúde da Mulher da </a:t>
            </a:r>
            <a:r>
              <a:rPr lang="pt-BR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Unidade de Saúde do Sequeiro Grande em </a:t>
            </a:r>
            <a:r>
              <a:rPr lang="pt-BR" sz="28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Itajuípe</a:t>
            </a:r>
            <a:r>
              <a:rPr lang="pt-BR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/BA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Rita de Cássia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Oiveira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Grancheux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Pelotas, 2014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2.  Buscar 100% das mulheres que tiveram exame alterado e que não retornaram a unidade de saúde.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3. Obter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de coleta de amostras satisfatórias do exame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de colo uterino.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4. Realizar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avaliação de risco (ou pesquisar sinais de alerta para identificação de câncer de colo de útero e de mama) em 100% das mulheres nas faixas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etárias-alvo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5.  Manter registro da coleta de exame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colo uterino e realização da mamografia em registro específico em 100% das mulheres cadastradas nos programas da unidade de saúde.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100% das mulheres cadastradas no livro registro sobre doenças sexualmente transmissíveis (DST) e fatores de risco para câncer de colo de útero e de mama.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188640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3567774"/>
            <a:ext cx="85689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 – Gráfico da proporção de mulheres entre 25 e 64 anos com exame em dia para detecção precoce de câncer de colo de útero.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Planilha Coleta de Dados,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UFPel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2013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251520" y="5373216"/>
            <a:ext cx="8435280" cy="1728192"/>
          </a:xfrm>
        </p:spPr>
        <p:txBody>
          <a:bodyPr>
            <a:normAutofit/>
          </a:bodyPr>
          <a:lstStyle/>
          <a:p>
            <a:pPr algn="l"/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2 – Gráfico da proporção de mulheres entre 50 e 69 anos com exame em dia para detecção precoce de câncer de mama.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2013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/>
        </p:nvGraphicFramePr>
        <p:xfrm>
          <a:off x="323528" y="260648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179512" y="6381328"/>
            <a:ext cx="89644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3 – Gráfico da proporção de mulheres com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alterado.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1520" y="31409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251520" y="18864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6525344"/>
            <a:ext cx="9217024" cy="332656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4 – Gráfico da proporção de mulheres com mamografia alterada.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251520" y="260648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093296"/>
            <a:ext cx="82296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5 – Gráfico da proporção de mulheres com registro adequado do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colo de útero.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</a:t>
            </a:r>
            <a:r>
              <a:rPr lang="pt-BR" sz="1800" dirty="0" smtClean="0"/>
              <a:t>Dados, </a:t>
            </a:r>
            <a:r>
              <a:rPr lang="pt-BR" sz="1800" dirty="0" err="1" smtClean="0"/>
              <a:t>UFPel</a:t>
            </a:r>
            <a:r>
              <a:rPr lang="pt-BR" sz="1800" dirty="0" smtClean="0"/>
              <a:t>, 2013</a:t>
            </a:r>
            <a:br>
              <a:rPr lang="pt-BR" sz="1800" dirty="0" smtClean="0"/>
            </a:br>
            <a:r>
              <a:rPr lang="pt-BR" sz="1800" dirty="0" smtClean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512" y="20608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260648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363272" cy="1368152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6 – Gráfico da proporção de mulheres com registro adequado de mamografia.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260648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309320"/>
            <a:ext cx="8435280" cy="864096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7 – Gráfico da proporção de mulheres entre 25 e 64 anos com pesquisa de sinais de alerta para câncer de colo de útero.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188640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309320"/>
            <a:ext cx="8892480" cy="720080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8 – Gráfico da proporção de mulheres entre 50 e 69 anos com avaliação de risco para câncer de mama.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179512" y="18864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importância da ação programática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município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Itajuípe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localizado na região do Sul da Bahia, região cacaueira, Produto Interno Bruto (PIB) 56,5% com 21.081 habitantes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Caracterização de sua USF : modalidade 1 com ESB,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373216"/>
            <a:ext cx="8157592" cy="3068960"/>
          </a:xfrm>
        </p:spPr>
        <p:txBody>
          <a:bodyPr>
            <a:normAutofit/>
          </a:bodyPr>
          <a:lstStyle/>
          <a:p>
            <a:pPr algn="l"/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9 – Gráfico da proporção de mulheres entre 25 e 64 anos que receberam orientação sobre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DSTs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58278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260648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291264" cy="1412776"/>
          </a:xfrm>
        </p:spPr>
        <p:txBody>
          <a:bodyPr>
            <a:normAutofit/>
          </a:bodyPr>
          <a:lstStyle/>
          <a:p>
            <a:pPr algn="l"/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10 – Gráfico da proporção de mulheres entre 25 e 64 anos que receberam orientação sobre fatores de risco para câncer de colo de útero.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2013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26064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5536" y="6453336"/>
            <a:ext cx="8291264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>
                <a:latin typeface="Arial" pitchFamily="34" charset="0"/>
                <a:cs typeface="Arial" pitchFamily="34" charset="0"/>
              </a:rPr>
              <a:t>Figura 11 – Gráfico da proporção de mulheres entre 50 e 69 anos que receberam orientação sobre fatores de risco para câncer de mama.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Fonte: Planilha Coleta de Dados,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2013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33265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Importância da intervenção para a equipe, para o serviço e para a comunidade.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Avaliação do nível de incorporação da intervenção à rotina do serviço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Mudanças para viabilizar sua continuidade após o término do curso.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Oficinas sobre Prevenção Câncer de mama e de útero</a:t>
            </a:r>
            <a:endParaRPr lang="pt-BR" dirty="0"/>
          </a:p>
        </p:txBody>
      </p:sp>
      <p:pic>
        <p:nvPicPr>
          <p:cNvPr id="10" name="Espaço Reservado para Conteúdo 9" descr="1375103_457622821023460_868157231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Reflexão crítica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desenvolvimento do curso em relação as minhas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expectativas: Perfeito, didático, construção por etapas.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significado do curso para a minha prática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profissional: Maiores conhecimentos e novas habilidades.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aprendizado mais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relevante: O trabalho em equipe flui desde que seja planejado.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</a:t>
            </a:r>
            <a:endParaRPr lang="pt-BR" dirty="0"/>
          </a:p>
        </p:txBody>
      </p:sp>
      <p:pic>
        <p:nvPicPr>
          <p:cNvPr id="4" name="Espaço Reservado para Conteúdo 3" descr="1383813_10202275472031058_67011578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Itajuípe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BA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Espaço Reservado para Conteúdo 4" descr="Mapa de Iatajuíp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3208838" cy="3324995"/>
          </a:xfrm>
        </p:spPr>
      </p:pic>
      <p:pic>
        <p:nvPicPr>
          <p:cNvPr id="6" name="Espaço Reservado para Conteúdo 5" descr="itajuipeNoite2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35896" y="1844824"/>
            <a:ext cx="5167441" cy="34311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USF- Sequeiro Grande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Espaço Reservado para Conteúdo 4" descr="Posto Sequeir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7931224" cy="4680520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 flipV="1">
            <a:off x="9540552" y="6597351"/>
            <a:ext cx="288032" cy="260648"/>
          </a:xfrm>
        </p:spPr>
        <p:txBody>
          <a:bodyPr>
            <a:normAutofit fontScale="47500" lnSpcReduction="20000"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Melhorar a detecção de câncer do colo do útero e de mama nas mulheres acompanhadas pela Equipe de Saúde da Família do Sequeiro Grande-Zona Rural de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Itajuípe-Ba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no ano de 2013.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realizadas/ Logística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da ESF sobre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manual de controle dos cânceres de colo de útero 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mama.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Acolhimento das mulheres.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Planilhas, livros registros,cadastramento das mulheres, agendamento de consultas, monitoramento, salas de espera, busca ativa com ACS, e apoio da associação.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 específicos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detecção precoce do câncer de colo e do de mama na USF do Sequeiro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Grande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das mulheres à realização do exame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de colo do útero e mamografia na USF do Sequeiro Grande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Melhorar a qualidade do atendimento das mulheres que realizam a detecção precoce do câncer de colo de útero e de mama na USF do Sequeiro Grande.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 específicos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4. 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registro das informações na USF do Sequeiro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Grande.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5.  Mapear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mulheres de risco para câncer de colo de útero e de mama na USF do Sequeiro Grande.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6. Promover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das mulheres que realizam a detecção precoce de câncer de colo de útero e de mama na USF do Sequeiro Grande.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detecção precoce do câncer de colo uterino das mulheres na faixa etária entre 25 e 64 anos de idade para 85%.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1.1 Ampliar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cobertura de detecção precoce do câncer de mama das mulheres na faixa etária entre 50 a 69 anos de idade para 80%.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855</Words>
  <Application>Microsoft Office PowerPoint</Application>
  <PresentationFormat>Apresentação na tela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Introdução</vt:lpstr>
      <vt:lpstr>Itajuípe- BA</vt:lpstr>
      <vt:lpstr>USF- Sequeiro Grande</vt:lpstr>
      <vt:lpstr>Objetivo Geral</vt:lpstr>
      <vt:lpstr>Metodologia</vt:lpstr>
      <vt:lpstr>Objetivos específicos </vt:lpstr>
      <vt:lpstr>Objetivos específicos </vt:lpstr>
      <vt:lpstr>Metas</vt:lpstr>
      <vt:lpstr>Metas</vt:lpstr>
      <vt:lpstr>Metas</vt:lpstr>
      <vt:lpstr>Slide 12</vt:lpstr>
      <vt:lpstr>Figura 2 – Gráfico da proporção de mulheres entre 50 e 69 anos com exame em dia para detecção precoce de câncer de mama. Fonte: Planilha Coleta de Dados, UFPel, 2013</vt:lpstr>
      <vt:lpstr>Figura 3 – Gráfico da proporção de mulheres com exame citopatológico alterado. Fonte: Planilha Coleta de Dados, UFPel, 2013   </vt:lpstr>
      <vt:lpstr>Figura 4 – Gráfico da proporção de mulheres com mamografia alterada. Fonte: Planilha Coleta de Dados, UFPel, 2013   </vt:lpstr>
      <vt:lpstr>Figura 5 – Gráfico da proporção de mulheres com registro adequado do exame citopatológico de colo de útero. Fonte: Planilha Coleta de Dados, UFPel, 2013   </vt:lpstr>
      <vt:lpstr>Figura 6 – Gráfico da proporção de mulheres com registro adequado de mamografia. Fonte: Planilha Coleta de Dados, UFPel, 2013   </vt:lpstr>
      <vt:lpstr>Figura 7 – Gráfico da proporção de mulheres entre 25 e 64 anos com pesquisa de sinais de alerta para câncer de colo de útero. Fonte: Planilha Coleta de Dados, UFPel, 2013   </vt:lpstr>
      <vt:lpstr>Figura 8 – Gráfico da proporção de mulheres entre 50 e 69 anos com avaliação de risco para câncer de mama. Fonte: Planilha Coleta de Dados, UFPel, 2013   </vt:lpstr>
      <vt:lpstr>Figura 9 – Gráfico da proporção de mulheres entre 25 e 64 anos que receberam orientação sobre DSTs. Fonte: Planilha Coleta de Dados, UFPel, 2013   </vt:lpstr>
      <vt:lpstr>Figura 10 – Gráfico da proporção de mulheres entre 25 e 64 anos que receberam orientação sobre fatores de risco para câncer de colo de útero. Fonte: Planilha Coleta de Dados, UFPel, 2013</vt:lpstr>
      <vt:lpstr>Figura 11 – Gráfico da proporção de mulheres entre 50 e 69 anos que receberam orientação sobre fatores de risco para câncer de mama. Fonte: Planilha Coleta de Dados, UFPel, 2013   </vt:lpstr>
      <vt:lpstr>Discussão</vt:lpstr>
      <vt:lpstr>Oficinas sobre Prevenção Câncer de mama e de útero</vt:lpstr>
      <vt:lpstr>Reflexão crítica</vt:lpstr>
      <vt:lpstr>Obrigada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ritinha</dc:creator>
  <cp:lastModifiedBy>ritinha</cp:lastModifiedBy>
  <cp:revision>36</cp:revision>
  <dcterms:created xsi:type="dcterms:W3CDTF">2014-03-26T15:45:58Z</dcterms:created>
  <dcterms:modified xsi:type="dcterms:W3CDTF">2014-04-08T13:47:07Z</dcterms:modified>
</cp:coreProperties>
</file>