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8" r:id="rId5"/>
    <p:sldId id="267" r:id="rId6"/>
    <p:sldId id="258" r:id="rId7"/>
    <p:sldId id="259" r:id="rId8"/>
    <p:sldId id="260" r:id="rId9"/>
    <p:sldId id="265" r:id="rId10"/>
    <p:sldId id="292" r:id="rId11"/>
    <p:sldId id="293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288" r:id="rId29"/>
    <p:sldId id="289" r:id="rId30"/>
    <p:sldId id="290" r:id="rId31"/>
    <p:sldId id="291" r:id="rId32"/>
    <p:sldId id="29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94660"/>
  </p:normalViewPr>
  <p:slideViewPr>
    <p:cSldViewPr>
      <p:cViewPr>
        <p:scale>
          <a:sx n="70" d="100"/>
          <a:sy n="70" d="100"/>
        </p:scale>
        <p:origin x="-21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Planilha%20dados%20Rita%20sem%2017%20nov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Interven&#231;&#227;o%2017\Planilha%20dados%20Rita%20sem%2017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Avalia&#231;&#227;o%20da%20Interven&#231;&#227;o%207\Rita_Cristiane_revMarcinia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Planilha%20dados%20Rita%20sem%2017%20nov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Interven&#231;&#227;o%2017\Planilha%20dados%20Rita%20sem%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Avalia&#231;&#227;o%20da%20Interven&#231;&#227;o%207\Rita_Cristiane_revMarcinia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Avalia&#231;&#227;o%20da%20Interven&#231;&#227;o%207\Rita_Cristiane_revMarcinia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Avalia&#231;&#227;o%20da%20Interven&#231;&#227;o%207\Rita_Cristiane_revMarcinia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Avalia&#231;&#227;o%20da%20Interven&#231;&#227;o%207\Rita_Cristiane_revMarcinia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Avalia&#231;&#227;o%20da%20Interven&#231;&#227;o%207\Rita_Cristiane_revMarcinia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Avalia&#231;&#227;o%20da%20Interven&#231;&#227;o%207\Rita_Cristiane_revMarcinia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a%20Rodrigues\Desktop\Esp.%20Sa&#250;de%20da%20Fam&#237;lia\Interven&#231;&#227;o%2017\Planilha%20dados%20Rita%20sem%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0.89958158995815696</c:v>
                </c:pt>
                <c:pt idx="1">
                  <c:v>0.96234309623431402</c:v>
                </c:pt>
                <c:pt idx="2">
                  <c:v>0.96234309623431402</c:v>
                </c:pt>
                <c:pt idx="3">
                  <c:v>0.96234309623431402</c:v>
                </c:pt>
              </c:numCache>
            </c:numRef>
          </c:val>
        </c:ser>
        <c:axId val="57182464"/>
        <c:axId val="57208832"/>
      </c:barChart>
      <c:catAx>
        <c:axId val="57182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208832"/>
        <c:crosses val="autoZero"/>
        <c:auto val="1"/>
        <c:lblAlgn val="ctr"/>
        <c:lblOffset val="100"/>
      </c:catAx>
      <c:valAx>
        <c:axId val="572088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824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800091564384075"/>
          <c:y val="2.8549599873869281E-2"/>
          <c:w val="0.87199908435615991"/>
          <c:h val="0.79610254604286956"/>
        </c:manualLayout>
      </c:layout>
      <c:barChart>
        <c:barDir val="col"/>
        <c:grouping val="stack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escolares com orientações sobre cárie dentária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1"/>
              <c:layout>
                <c:manualLayout>
                  <c:x val="0"/>
                  <c:y val="-0.33683974767962266"/>
                </c:manualLayout>
              </c:layout>
              <c:showVal val="1"/>
            </c:dLbl>
            <c:dLbl>
              <c:idx val="2"/>
              <c:layout>
                <c:manualLayout>
                  <c:x val="6.2744658881498314E-3"/>
                  <c:y val="-0.3368397476796226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36490972665292398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</c:v>
                </c:pt>
                <c:pt idx="1">
                  <c:v>0.79916317991630859</c:v>
                </c:pt>
                <c:pt idx="2">
                  <c:v>0.79916317991630859</c:v>
                </c:pt>
                <c:pt idx="3">
                  <c:v>0.79916317991630859</c:v>
                </c:pt>
              </c:numCache>
            </c:numRef>
          </c:val>
        </c:ser>
        <c:overlap val="100"/>
        <c:axId val="57564544"/>
        <c:axId val="57570432"/>
      </c:barChart>
      <c:catAx>
        <c:axId val="57564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570432"/>
        <c:crosses val="autoZero"/>
        <c:auto val="1"/>
        <c:lblAlgn val="ctr"/>
        <c:lblOffset val="100"/>
      </c:catAx>
      <c:valAx>
        <c:axId val="575704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564544"/>
        <c:crosses val="autoZero"/>
        <c:crossBetween val="between"/>
        <c:majorUnit val="0.2"/>
      </c:valAx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escolares com orientações nutricionais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</c:v>
                </c:pt>
                <c:pt idx="1">
                  <c:v>0.21739130434782686</c:v>
                </c:pt>
                <c:pt idx="2">
                  <c:v>0.7913043478260865</c:v>
                </c:pt>
                <c:pt idx="3">
                  <c:v>0.7913043478260865</c:v>
                </c:pt>
              </c:numCache>
            </c:numRef>
          </c:val>
        </c:ser>
        <c:axId val="59192832"/>
        <c:axId val="59194368"/>
      </c:barChart>
      <c:catAx>
        <c:axId val="591928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194368"/>
        <c:crosses val="autoZero"/>
        <c:auto val="1"/>
        <c:lblAlgn val="ctr"/>
        <c:lblOffset val="100"/>
      </c:catAx>
      <c:valAx>
        <c:axId val="5919436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1928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Indicadores!$C$80</c:f>
              <c:strCache>
                <c:ptCount val="1"/>
                <c:pt idx="0">
                  <c:v>Proporção de escolares com orientações sobre traumatismos dentários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Indicadores!$D$79:$G$79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Indicadores!$D$80:$G$80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0.23043478260869571</c:v>
                </c:pt>
                <c:pt idx="3">
                  <c:v>0.23043478260869571</c:v>
                </c:pt>
              </c:numCache>
            </c:numRef>
          </c:val>
        </c:ser>
        <c:axId val="57604736"/>
        <c:axId val="59236736"/>
      </c:barChart>
      <c:catAx>
        <c:axId val="57604736"/>
        <c:scaling>
          <c:orientation val="minMax"/>
        </c:scaling>
        <c:axPos val="b"/>
        <c:numFmt formatCode="General" sourceLinked="1"/>
        <c:tickLblPos val="nextTo"/>
        <c:crossAx val="59236736"/>
        <c:crosses val="autoZero"/>
        <c:auto val="1"/>
        <c:lblAlgn val="ctr"/>
        <c:lblOffset val="100"/>
      </c:catAx>
      <c:valAx>
        <c:axId val="5923673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pt-BR"/>
          </a:p>
        </c:txPr>
        <c:crossAx val="57604736"/>
        <c:crosses val="autoZero"/>
        <c:crossBetween val="between"/>
        <c:majorUnit val="0.2"/>
      </c:valAx>
    </c:plotArea>
    <c:plotVisOnly val="1"/>
    <c:dispBlanksAs val="gap"/>
  </c:chart>
  <c:spPr>
    <a:solidFill>
      <a:schemeClr val="bg1"/>
    </a:solidFill>
    <a:ln w="3175">
      <a:solidFill>
        <a:srgbClr val="80808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escolares moradores da área de abrangência da unidade de saúde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0.89565217391304353</c:v>
                </c:pt>
                <c:pt idx="1">
                  <c:v>0.96086956521739131</c:v>
                </c:pt>
                <c:pt idx="2">
                  <c:v>0.96086956521739131</c:v>
                </c:pt>
                <c:pt idx="3">
                  <c:v>0.96086956521739131</c:v>
                </c:pt>
              </c:numCache>
            </c:numRef>
          </c:val>
        </c:ser>
        <c:axId val="57211136"/>
        <c:axId val="56185984"/>
      </c:barChart>
      <c:catAx>
        <c:axId val="57211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185984"/>
        <c:crosses val="autoZero"/>
        <c:auto val="1"/>
        <c:lblAlgn val="ctr"/>
        <c:lblOffset val="100"/>
      </c:catAx>
      <c:valAx>
        <c:axId val="56185984"/>
        <c:scaling>
          <c:orientation val="minMax"/>
          <c:max val="1"/>
          <c:min val="0.2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2111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escolares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0.16494845360824797</c:v>
                </c:pt>
                <c:pt idx="1">
                  <c:v>0.31683168316831789</c:v>
                </c:pt>
                <c:pt idx="2">
                  <c:v>0.39603960396039711</c:v>
                </c:pt>
                <c:pt idx="3">
                  <c:v>0.41584158415841582</c:v>
                </c:pt>
              </c:numCache>
            </c:numRef>
          </c:val>
        </c:ser>
        <c:axId val="57631488"/>
        <c:axId val="57633024"/>
      </c:barChart>
      <c:catAx>
        <c:axId val="57631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7633024"/>
        <c:crosses val="autoZero"/>
        <c:auto val="1"/>
        <c:lblAlgn val="ctr"/>
        <c:lblOffset val="100"/>
      </c:catAx>
      <c:valAx>
        <c:axId val="576330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pt-BR"/>
          </a:p>
        </c:txPr>
        <c:crossAx val="57631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buscas realizadas aos escolares moradores da área de abrangência da unidade de saúde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Indicadores!$D$25:$G$25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Indicadores!$D$26:$G$26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0.891891891891894</c:v>
                </c:pt>
                <c:pt idx="3">
                  <c:v>0.891891891891894</c:v>
                </c:pt>
              </c:numCache>
            </c:numRef>
          </c:val>
        </c:ser>
        <c:axId val="57653120"/>
        <c:axId val="57654656"/>
      </c:barChart>
      <c:catAx>
        <c:axId val="57653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7654656"/>
        <c:crosses val="autoZero"/>
        <c:auto val="1"/>
        <c:lblAlgn val="ctr"/>
        <c:lblOffset val="100"/>
      </c:catAx>
      <c:valAx>
        <c:axId val="5765465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pt-BR"/>
          </a:p>
        </c:txPr>
        <c:crossAx val="576531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0.28695652173913139</c:v>
                </c:pt>
                <c:pt idx="1">
                  <c:v>0.72173913043478644</c:v>
                </c:pt>
                <c:pt idx="2">
                  <c:v>0.74782608695652175</c:v>
                </c:pt>
                <c:pt idx="3">
                  <c:v>0.74782608695652175</c:v>
                </c:pt>
              </c:numCache>
            </c:numRef>
          </c:val>
        </c:ser>
        <c:axId val="57699712"/>
        <c:axId val="57709696"/>
      </c:barChart>
      <c:catAx>
        <c:axId val="57699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7709696"/>
        <c:crosses val="autoZero"/>
        <c:auto val="1"/>
        <c:lblAlgn val="ctr"/>
        <c:lblOffset val="100"/>
      </c:catAx>
      <c:valAx>
        <c:axId val="577096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pt-BR"/>
          </a:p>
        </c:txPr>
        <c:crossAx val="57699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escolares de alto risco com aplicação de gel fluoretado com escova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6.1855670103092793E-2</c:v>
                </c:pt>
                <c:pt idx="1">
                  <c:v>0.35643564356435642</c:v>
                </c:pt>
                <c:pt idx="2">
                  <c:v>0.54455445544554471</c:v>
                </c:pt>
                <c:pt idx="3">
                  <c:v>0.54455445544554471</c:v>
                </c:pt>
              </c:numCache>
            </c:numRef>
          </c:val>
        </c:ser>
        <c:axId val="58868480"/>
        <c:axId val="58870016"/>
      </c:barChart>
      <c:catAx>
        <c:axId val="5886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8870016"/>
        <c:crosses val="autoZero"/>
        <c:auto val="1"/>
        <c:lblAlgn val="ctr"/>
        <c:lblOffset val="100"/>
      </c:catAx>
      <c:valAx>
        <c:axId val="588700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pt-BR"/>
          </a:p>
        </c:txPr>
        <c:crossAx val="588684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Indicadores!$D$43:$G$44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0.85714285714285765</c:v>
                </c:pt>
                <c:pt idx="1">
                  <c:v>0.80769230769230771</c:v>
                </c:pt>
                <c:pt idx="2">
                  <c:v>0.87179487179487603</c:v>
                </c:pt>
                <c:pt idx="3">
                  <c:v>0.86363636363636354</c:v>
                </c:pt>
              </c:numCache>
            </c:numRef>
          </c:val>
        </c:ser>
        <c:axId val="58943744"/>
        <c:axId val="58945536"/>
      </c:barChart>
      <c:catAx>
        <c:axId val="58943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45536"/>
        <c:crosses val="autoZero"/>
        <c:auto val="1"/>
        <c:lblAlgn val="ctr"/>
        <c:lblOffset val="100"/>
      </c:catAx>
      <c:valAx>
        <c:axId val="589455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437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8978304"/>
        <c:axId val="58979840"/>
      </c:barChart>
      <c:catAx>
        <c:axId val="589783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79840"/>
        <c:crosses val="autoZero"/>
        <c:auto val="1"/>
        <c:lblAlgn val="ctr"/>
        <c:lblOffset val="100"/>
      </c:catAx>
      <c:valAx>
        <c:axId val="589798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783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3501615084106219"/>
          <c:y val="7.7368922437373477E-2"/>
          <c:w val="0.85297192121991261"/>
          <c:h val="0.790591804044028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escolares com orientações sobre cárie dentária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 i="0" baseline="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</c:v>
                </c:pt>
                <c:pt idx="1">
                  <c:v>0.79916317991630825</c:v>
                </c:pt>
                <c:pt idx="2">
                  <c:v>0.79916317991630825</c:v>
                </c:pt>
                <c:pt idx="3">
                  <c:v>0.79916317991630825</c:v>
                </c:pt>
              </c:numCache>
            </c:numRef>
          </c:val>
        </c:ser>
        <c:axId val="59033088"/>
        <c:axId val="59034624"/>
      </c:barChart>
      <c:catAx>
        <c:axId val="59033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034624"/>
        <c:crosses val="autoZero"/>
        <c:auto val="1"/>
        <c:lblAlgn val="ctr"/>
        <c:lblOffset val="100"/>
      </c:catAx>
      <c:valAx>
        <c:axId val="590346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0330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2AD4D-473E-47F1-A681-AEFA6DF0DE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CEF757-598C-4F92-BCFB-86864EAFFF7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3900" b="1" dirty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Atenção à Saúde Bucal dos </a:t>
            </a:r>
            <a:r>
              <a:rPr lang="pt-BR" sz="3900" b="1" dirty="0" smtClean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Escolares de 6 a 12 anos </a:t>
            </a:r>
            <a:r>
              <a:rPr lang="pt-BR" sz="3900" b="1" dirty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da Área de Abrangência da UBS Dr. </a:t>
            </a:r>
            <a:r>
              <a:rPr lang="pt-BR" sz="3900" b="1" dirty="0" err="1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Rudy</a:t>
            </a:r>
            <a:r>
              <a:rPr lang="pt-BR" sz="3900" b="1" dirty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 Walter </a:t>
            </a:r>
            <a:r>
              <a:rPr lang="pt-BR" sz="3900" b="1" dirty="0" err="1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Kussler</a:t>
            </a:r>
            <a:r>
              <a:rPr lang="pt-BR" sz="3900" b="1" dirty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, em </a:t>
            </a:r>
            <a:r>
              <a:rPr lang="pt-BR" sz="3900" b="1" dirty="0" err="1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Jaguarão</a:t>
            </a:r>
            <a:r>
              <a:rPr lang="pt-BR" sz="3900" b="1" dirty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, RS</a:t>
            </a:r>
            <a:endParaRPr lang="pt-BR" sz="3900" dirty="0">
              <a:solidFill>
                <a:schemeClr val="tx1"/>
              </a:solidFill>
              <a:latin typeface="Comic Sans MS" pitchFamily="66" charset="0"/>
              <a:cs typeface="Aharoni" pitchFamily="2" charset="-79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42860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Imagem 4" descr="logo ufpe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1143008" cy="121444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71604" y="4714884"/>
            <a:ext cx="695575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400" b="1" dirty="0">
                <a:latin typeface="Comic Sans MS" pitchFamily="66" charset="0"/>
              </a:rPr>
              <a:t>Autora: Rita de Cássia Porciúncula </a:t>
            </a:r>
            <a:r>
              <a:rPr lang="pt-BR" sz="2400" b="1" dirty="0" smtClean="0">
                <a:latin typeface="Comic Sans MS" pitchFamily="66" charset="0"/>
              </a:rPr>
              <a:t>Rodrigues</a:t>
            </a:r>
          </a:p>
          <a:p>
            <a:endParaRPr lang="pt-BR" sz="2400" b="1" dirty="0" smtClean="0">
              <a:latin typeface="Comic Sans MS" pitchFamily="66" charset="0"/>
            </a:endParaRPr>
          </a:p>
          <a:p>
            <a:r>
              <a:rPr lang="pt-BR" sz="2400" b="1" dirty="0">
                <a:latin typeface="Comic Sans MS" pitchFamily="66" charset="0"/>
              </a:rPr>
              <a:t>Orientadora: Christiane Luiza </a:t>
            </a:r>
            <a:r>
              <a:rPr lang="pt-BR" sz="2400" b="1" dirty="0" smtClean="0">
                <a:latin typeface="Comic Sans MS" pitchFamily="66" charset="0"/>
              </a:rPr>
              <a:t>Santos</a:t>
            </a:r>
          </a:p>
          <a:p>
            <a:endParaRPr lang="pt-BR" sz="2400" b="1" dirty="0">
              <a:latin typeface="Comic Sans MS" pitchFamily="66" charset="0"/>
            </a:endParaRPr>
          </a:p>
          <a:p>
            <a:pPr algn="ctr"/>
            <a:r>
              <a:rPr lang="pt-BR" sz="2000" b="1" dirty="0" smtClean="0">
                <a:latin typeface="Comic Sans MS" pitchFamily="66" charset="0"/>
              </a:rPr>
              <a:t>Pelotas,2014</a:t>
            </a:r>
            <a:endParaRPr lang="pt-BR" sz="2000" b="1" dirty="0">
              <a:latin typeface="Comic Sans MS" pitchFamily="66" charset="0"/>
            </a:endParaRPr>
          </a:p>
          <a:p>
            <a:endParaRPr lang="pt-BR" b="1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43042" y="214290"/>
            <a:ext cx="59708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UNIVERSIDADE ABERTA DO SUS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UNIVERSIDADE FEDERAL DE PELOTAS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DEPARTAMENTO DE MEDICINA SOCIAL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CURSO DE ESPECIALIZAÇÃO EM SAÚDE DA FAMÍLIA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MODALIDADE A DISTÂNCIA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TURMA IV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Metodologia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Escola Municipal de Ensino Fundamental Marechal Castelo Branco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Autorização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Eu,______________________________________________________ autorizo meu filho_______________________________________________________________________ a realizar escovação dental supervisionada na escola, bem como a ser examinado (a) pela Dentista.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Jaguarão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______ de _____________ de 2013.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_______________________________________________________________ ____________</a:t>
            </a:r>
          </a:p>
          <a:p>
            <a:pPr algn="ctr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Assinatura do responsável</a:t>
            </a:r>
          </a:p>
          <a:p>
            <a:pPr>
              <a:buNone/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Metodologia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429684" cy="51435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t-BR" b="1" i="1" dirty="0" smtClean="0"/>
              <a:t>SECRETARIA MUNICIPAL DE SAÚDE</a:t>
            </a:r>
            <a:endParaRPr lang="pt-BR" dirty="0" smtClean="0"/>
          </a:p>
          <a:p>
            <a:pPr algn="ctr">
              <a:buNone/>
            </a:pPr>
            <a:r>
              <a:rPr lang="pt-BR" b="1" i="1" dirty="0" smtClean="0"/>
              <a:t>UBS Dr. RUDY WALTER KUSSLER</a:t>
            </a:r>
            <a:endParaRPr lang="pt-BR" dirty="0" smtClean="0"/>
          </a:p>
          <a:p>
            <a:pPr algn="ctr">
              <a:buNone/>
            </a:pPr>
            <a:r>
              <a:rPr lang="pt-BR" b="1" i="1" dirty="0" smtClean="0"/>
              <a:t>Rua Miguel De </a:t>
            </a:r>
            <a:r>
              <a:rPr lang="pt-BR" b="1" i="1" dirty="0" err="1" smtClean="0"/>
              <a:t>Lellis</a:t>
            </a:r>
            <a:r>
              <a:rPr lang="pt-BR" b="1" i="1" dirty="0" smtClean="0"/>
              <a:t>, 615- Bairro Kennedy</a:t>
            </a:r>
            <a:endParaRPr lang="pt-BR" dirty="0" smtClean="0"/>
          </a:p>
          <a:p>
            <a:pPr algn="ctr">
              <a:buNone/>
            </a:pPr>
            <a:r>
              <a:rPr lang="pt-BR" b="1" i="1" dirty="0" err="1" smtClean="0"/>
              <a:t>Tel</a:t>
            </a:r>
            <a:r>
              <a:rPr lang="pt-BR" b="1" i="1" dirty="0" smtClean="0"/>
              <a:t>: (53) 3261-7116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 algn="ctr"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 algn="ctr">
              <a:buNone/>
            </a:pPr>
            <a:r>
              <a:rPr lang="pt-BR" b="1" dirty="0" smtClean="0"/>
              <a:t>Senhores pais ou responsáveis: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Durante avaliação realizada na escola, verificamos que seu filho(a) __________________</a:t>
            </a:r>
          </a:p>
          <a:p>
            <a:pPr>
              <a:buNone/>
            </a:pPr>
            <a:r>
              <a:rPr lang="pt-BR" dirty="0" smtClean="0"/>
              <a:t>__________________________________  necessita de atendimento com a dentista, solicitamos sua colaboração para que leve o(a), na UBS Kennedy no dia ___/___/___  , ________________________</a:t>
            </a:r>
            <a:r>
              <a:rPr lang="pt-BR" b="1" dirty="0" smtClean="0"/>
              <a:t>,    às __</a:t>
            </a:r>
            <a:r>
              <a:rPr lang="pt-BR" dirty="0" smtClean="0"/>
              <a:t>___:_____.</a:t>
            </a:r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             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 algn="ctr">
              <a:buNone/>
            </a:pPr>
            <a:r>
              <a:rPr lang="pt-BR" b="1" dirty="0" smtClean="0"/>
              <a:t>                  Certa de sua colaboração, agradeço,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                                                           ___________________________________________________</a:t>
            </a:r>
          </a:p>
          <a:p>
            <a:pPr algn="ctr">
              <a:buNone/>
            </a:pPr>
            <a:r>
              <a:rPr lang="pt-BR" dirty="0" smtClean="0"/>
              <a:t> </a:t>
            </a:r>
          </a:p>
          <a:p>
            <a:pPr algn="ctr">
              <a:buNone/>
            </a:pPr>
            <a:r>
              <a:rPr lang="pt-BR" b="1" dirty="0" smtClean="0"/>
              <a:t>Rita de Cássia Rodrigues</a:t>
            </a:r>
            <a:endParaRPr lang="pt-BR" dirty="0" smtClean="0"/>
          </a:p>
          <a:p>
            <a:pPr algn="ctr">
              <a:buNone/>
            </a:pPr>
            <a:r>
              <a:rPr lang="pt-BR" b="1" dirty="0" smtClean="0"/>
              <a:t>Dentista da Estratégia de Saúde da Família Kennedy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Ciente:_____________________________________________________________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Metodologia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pt-BR" dirty="0" smtClean="0">
                <a:latin typeface="Comic Sans MS" pitchFamily="66" charset="0"/>
              </a:rPr>
              <a:t>Ficha de Triagem de Risco de Cárie Dentária: nos exames bucais;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Ficha de Encaminhamento para a UBS;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Ficha de Acompanhamento das Atividades Coletivas;</a:t>
            </a:r>
          </a:p>
          <a:p>
            <a:pPr>
              <a:buNone/>
            </a:pP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Ficha de Atendimento Individual.</a:t>
            </a:r>
          </a:p>
          <a:p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71546"/>
            <a:ext cx="7715304" cy="3500462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1: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Ampliar a cobertura da atenção à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1.1- </a:t>
            </a:r>
            <a:r>
              <a:rPr lang="pt-BR" sz="2400" dirty="0" smtClean="0">
                <a:latin typeface="Comic Sans MS" pitchFamily="66" charset="0"/>
              </a:rPr>
              <a:t>Ampliar a cobertura de ação coletiva de exame bucal dos escolares de 6 a 12 anos        60%; 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       </a:t>
            </a:r>
          </a:p>
          <a:p>
            <a:pPr>
              <a:buNone/>
            </a:pPr>
            <a:endParaRPr lang="pt-BR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6715140" y="278605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3286124"/>
          <a:ext cx="4929222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42976" y="6215082"/>
            <a:ext cx="3163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 de dados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72132" y="3500438"/>
            <a:ext cx="3286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foram examinados 215 escolares,no segundo 230, no terceiro e quarto mês manteve-se esse total.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1: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Ampliar a cobertura da atenção à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1.2- </a:t>
            </a:r>
            <a:r>
              <a:rPr lang="pt-BR" sz="2400" dirty="0" smtClean="0">
                <a:latin typeface="Comic Sans MS" pitchFamily="66" charset="0"/>
              </a:rPr>
              <a:t>Ampliar a cobertura de ação coletiva de exame bucal dos escolares de 6 a 12 anos de idade moradores da área de abrangência       60%;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715008" y="328612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Imagem 2"/>
          <p:cNvGraphicFramePr/>
          <p:nvPr/>
        </p:nvGraphicFramePr>
        <p:xfrm>
          <a:off x="714348" y="3714752"/>
          <a:ext cx="485778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357290" y="6273225"/>
            <a:ext cx="2801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Planilha de coleta de dados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5008" y="3857628"/>
            <a:ext cx="3286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foram examinados 206 escolares moradores da área, no segundo 221, no terceiro e quarto mês manteve-se esse total.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1: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Ampliar a cobertura da atenção à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1.3- </a:t>
            </a:r>
            <a:r>
              <a:rPr lang="pt-BR" sz="2400" dirty="0" smtClean="0">
                <a:latin typeface="Comic Sans MS" pitchFamily="66" charset="0"/>
              </a:rPr>
              <a:t>Realizar primeira consulta odontológica com os escolares da área classificados como alto risco para doenças bucais       60%;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928926" y="328612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428596" y="3714752"/>
          <a:ext cx="514353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571604" y="6242447"/>
            <a:ext cx="3163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 de dados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5008" y="3714752"/>
            <a:ext cx="3286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De um total de 97 escolares de alto risco, no primeiro mês 16 realizaram primeira consulta, no segundo eram 101 escolares de alto risco, e  32 realizaram consulta, no terceiro 40 escolares e no quarto mês 42 escolares com primeira consulta.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2: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Melhorar a adesão ao atendimento em saúde bucal;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2.1- </a:t>
            </a:r>
            <a:r>
              <a:rPr lang="pt-BR" sz="2400" dirty="0" smtClean="0">
                <a:latin typeface="Comic Sans MS" pitchFamily="66" charset="0"/>
              </a:rPr>
              <a:t>Fazer busca ativa aos escolares da área com risco identificado, faltosos às consultas        100%;</a:t>
            </a:r>
          </a:p>
          <a:p>
            <a:pPr>
              <a:buNone/>
            </a:pPr>
            <a:endParaRPr lang="pt-BR" sz="24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6429388" y="257174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428596" y="3000372"/>
          <a:ext cx="521497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85852" y="5857892"/>
            <a:ext cx="3163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 de dados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86446" y="3143248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nenhum escolar faltou à consulta, no segundo mês houve 4 escolares faltosos, e nenhuma busca ativa, no terceiro 37 escolares faltosos e 33 buscas realizadas, mantendo-se no quarto mês.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3: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Melhorar a qualidade da atenção em saúde bucal dos escolares;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Meta 3.1- Realizar a escovação supervisionada com creme dental       100%;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b="1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2643174" y="292893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3429000"/>
          <a:ext cx="535785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71670" y="6211669"/>
            <a:ext cx="3163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 de dados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72198" y="3429000"/>
            <a:ext cx="2786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66 escolares realizaram escovação, no segundo mês 166 escolares, no terceiro 172 escolares, mantendo-se no quarto mês.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3: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Melhorar a qualidade da atenção em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3.2- </a:t>
            </a:r>
            <a:r>
              <a:rPr lang="pt-BR" sz="2400" dirty="0" smtClean="0">
                <a:latin typeface="Comic Sans MS" pitchFamily="66" charset="0"/>
              </a:rPr>
              <a:t>Realizar a aplicação de gel </a:t>
            </a:r>
            <a:r>
              <a:rPr lang="pt-BR" sz="2400" dirty="0" err="1" smtClean="0">
                <a:latin typeface="Comic Sans MS" pitchFamily="66" charset="0"/>
              </a:rPr>
              <a:t>fluoretado</a:t>
            </a:r>
            <a:r>
              <a:rPr lang="pt-BR" sz="2400" dirty="0" smtClean="0">
                <a:latin typeface="Comic Sans MS" pitchFamily="66" charset="0"/>
              </a:rPr>
              <a:t> com escova dental nos escolares de alto risco       100%;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6572264" y="292893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785786" y="3429000"/>
          <a:ext cx="514353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85984" y="6211669"/>
            <a:ext cx="3163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 de dados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86512" y="3357562"/>
            <a:ext cx="2643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De 97 escolares de alto risco, no primeiro mês 6 realizaram escovação com gel </a:t>
            </a:r>
            <a:r>
              <a:rPr lang="pt-BR" dirty="0" err="1" smtClean="0">
                <a:latin typeface="Comic Sans MS" pitchFamily="66" charset="0"/>
              </a:rPr>
              <a:t>fluoretado</a:t>
            </a:r>
            <a:r>
              <a:rPr lang="pt-BR" dirty="0" smtClean="0">
                <a:latin typeface="Comic Sans MS" pitchFamily="66" charset="0"/>
              </a:rPr>
              <a:t>, no segundo mês de 101 escolares de alto risco, 36 realizaram aplicação de gel </a:t>
            </a:r>
            <a:r>
              <a:rPr lang="pt-BR" dirty="0" err="1" smtClean="0">
                <a:latin typeface="Comic Sans MS" pitchFamily="66" charset="0"/>
              </a:rPr>
              <a:t>fluoretado</a:t>
            </a:r>
            <a:r>
              <a:rPr lang="pt-BR" dirty="0" smtClean="0">
                <a:latin typeface="Comic Sans MS" pitchFamily="66" charset="0"/>
              </a:rPr>
              <a:t> no terceiro mês 55, mantendo-se no quarto mês.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3: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Melhorar a qualidade da atenção em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3.3- </a:t>
            </a:r>
            <a:r>
              <a:rPr lang="pt-BR" sz="2400" dirty="0" smtClean="0">
                <a:latin typeface="Comic Sans MS" pitchFamily="66" charset="0"/>
              </a:rPr>
              <a:t>Concluir o tratamento dentário dos escolares com primeira consulta       30%;</a:t>
            </a:r>
          </a:p>
          <a:p>
            <a:pPr>
              <a:buNone/>
            </a:pPr>
            <a:r>
              <a:rPr lang="pt-BR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000496" y="300037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571472" y="3357562"/>
          <a:ext cx="521497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71538" y="6072206"/>
            <a:ext cx="3163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 de dados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00760" y="3357562"/>
            <a:ext cx="3143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De 7 escolares que realizaram primeira consulta, 6 concluíram o tratamento no primeiro mês, no segundo de 26, 21 concluíram o tratamento, no terceiro mês de 39, 34 finalizaram o tratamento e no quarto mês de 44, 38 tiveram tratamento concluído.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Introduçaõ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Comic Sans MS" pitchFamily="66" charset="0"/>
              </a:rPr>
              <a:t>Município de </a:t>
            </a:r>
            <a:r>
              <a:rPr lang="pt-BR" sz="3200" dirty="0" err="1" smtClean="0">
                <a:latin typeface="Comic Sans MS" pitchFamily="66" charset="0"/>
              </a:rPr>
              <a:t>Jaguarão</a:t>
            </a:r>
            <a:r>
              <a:rPr lang="pt-BR" sz="3200" dirty="0" smtClean="0">
                <a:latin typeface="Comic Sans MS" pitchFamily="66" charset="0"/>
              </a:rPr>
              <a:t>;</a:t>
            </a:r>
          </a:p>
          <a:p>
            <a:endParaRPr lang="pt-BR" sz="3200" dirty="0" smtClean="0">
              <a:latin typeface="Comic Sans MS" pitchFamily="66" charset="0"/>
            </a:endParaRPr>
          </a:p>
          <a:p>
            <a:endParaRPr lang="pt-BR" sz="3200" dirty="0" smtClean="0">
              <a:latin typeface="Comic Sans MS" pitchFamily="66" charset="0"/>
            </a:endParaRPr>
          </a:p>
          <a:p>
            <a:endParaRPr lang="pt-BR" sz="3200" dirty="0" smtClean="0">
              <a:latin typeface="Comic Sans MS" pitchFamily="66" charset="0"/>
            </a:endParaRPr>
          </a:p>
          <a:p>
            <a:pPr>
              <a:buNone/>
            </a:pPr>
            <a:endParaRPr lang="pt-BR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 </a:t>
            </a:r>
          </a:p>
          <a:p>
            <a:pPr algn="ctr">
              <a:buNone/>
            </a:pPr>
            <a:endParaRPr lang="pt-BR" sz="2400" dirty="0">
              <a:latin typeface="Comic Sans MS" pitchFamily="66" charset="0"/>
            </a:endParaRPr>
          </a:p>
        </p:txBody>
      </p:sp>
      <p:pic>
        <p:nvPicPr>
          <p:cNvPr id="10" name="Imagem 9" descr="mapa j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928802"/>
            <a:ext cx="4143404" cy="397692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428860" y="6286520"/>
            <a:ext cx="353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www.pousadaartisan.com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4: </a:t>
            </a:r>
            <a:r>
              <a:rPr lang="pt-BR" sz="2400" dirty="0" smtClean="0">
                <a:latin typeface="Comic Sans MS" pitchFamily="66" charset="0"/>
              </a:rPr>
              <a:t>Melhorar o registro das informações;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4.1- </a:t>
            </a:r>
            <a:r>
              <a:rPr lang="pt-BR" sz="2400" dirty="0" smtClean="0">
                <a:latin typeface="Comic Sans MS" pitchFamily="66" charset="0"/>
              </a:rPr>
              <a:t>Manter registro atualizado em planilha e/ou prontuário dos escolares da área       100%;</a:t>
            </a:r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2714620"/>
          <a:ext cx="557216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71472" y="5286388"/>
            <a:ext cx="3163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 de dados</a:t>
            </a:r>
          </a:p>
          <a:p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5429256" y="228599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215074" y="2786058"/>
            <a:ext cx="2643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todos os 230 escolares moradores da área de abrangência estavam com registro atualizado, esse total manteve-se no segundo, terceiro e quarto mês.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5: </a:t>
            </a:r>
            <a:r>
              <a:rPr lang="pt-BR" sz="2400" dirty="0" smtClean="0">
                <a:latin typeface="Comic Sans MS" pitchFamily="66" charset="0"/>
              </a:rPr>
              <a:t>Promover a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5.1- </a:t>
            </a:r>
            <a:r>
              <a:rPr lang="pt-BR" sz="2400" dirty="0" smtClean="0">
                <a:latin typeface="Comic Sans MS" pitchFamily="66" charset="0"/>
              </a:rPr>
              <a:t>Fornecer orientações sobre higiene bucal para os escolares moradores da área de abrangência    100%;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3429000"/>
          <a:ext cx="528641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4348" y="6143644"/>
            <a:ext cx="3247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Planilha de coletas de dados</a:t>
            </a:r>
            <a:endParaRPr lang="pt-BR" sz="1600" dirty="0"/>
          </a:p>
        </p:txBody>
      </p:sp>
      <p:sp>
        <p:nvSpPr>
          <p:cNvPr id="6" name="Seta para a direita 5"/>
          <p:cNvSpPr/>
          <p:nvPr/>
        </p:nvSpPr>
        <p:spPr>
          <a:xfrm>
            <a:off x="7572396" y="257174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929322" y="3714752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nenhum escolar recebeu orientação sobre higiene bucal, no segundo mês 182 escolares receberam orientação, total que manteve-se no terceiro e quarto mês.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5: </a:t>
            </a:r>
            <a:r>
              <a:rPr lang="pt-BR" sz="2400" dirty="0" smtClean="0">
                <a:latin typeface="Comic Sans MS" pitchFamily="66" charset="0"/>
              </a:rPr>
              <a:t>Promover a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5.2- </a:t>
            </a:r>
            <a:r>
              <a:rPr lang="pt-BR" sz="2400" dirty="0" smtClean="0">
                <a:latin typeface="Comic Sans MS" pitchFamily="66" charset="0"/>
              </a:rPr>
              <a:t>Fornecer orientações sobre cárie dentária para as crianças moradoras da área        100%;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2857496"/>
          <a:ext cx="607223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71538" y="5572140"/>
            <a:ext cx="324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coletas de dados</a:t>
            </a:r>
            <a:endParaRPr lang="pt-BR" sz="1600" dirty="0"/>
          </a:p>
        </p:txBody>
      </p:sp>
      <p:sp>
        <p:nvSpPr>
          <p:cNvPr id="6" name="Seta para a direita 5"/>
          <p:cNvSpPr/>
          <p:nvPr/>
        </p:nvSpPr>
        <p:spPr>
          <a:xfrm>
            <a:off x="5929322" y="214311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643702" y="3143248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nenhum escolar recebeu orientação sobre cárie dentária, no segundo mês 182 escolares receberam orientação, total que manteve-se no terceiro e quarto mês.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5: </a:t>
            </a:r>
            <a:r>
              <a:rPr lang="pt-BR" sz="2400" dirty="0" smtClean="0">
                <a:latin typeface="Comic Sans MS" pitchFamily="66" charset="0"/>
              </a:rPr>
              <a:t>Promover a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5.3:</a:t>
            </a:r>
            <a:r>
              <a:rPr lang="pt-BR" sz="2400" dirty="0" smtClean="0">
                <a:latin typeface="Comic Sans MS" pitchFamily="66" charset="0"/>
              </a:rPr>
              <a:t> Fornecer orientações nutricionais para as crianças moradoras da área          100%;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57158" y="2643182"/>
          <a:ext cx="550072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5643578"/>
            <a:ext cx="32478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coletas de dados</a:t>
            </a:r>
          </a:p>
          <a:p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4714876" y="221455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143636" y="2928934"/>
            <a:ext cx="27860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mês nenhum escolar recebeu orientações nutricionais, no segundo mês 50 escolares receberam orientações, no terceiro mês 182 escolares receberam orientações, total que manteve-se no quarto mês.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rgbClr val="00B0F0"/>
                </a:solidFill>
                <a:latin typeface="Comic Sans MS" pitchFamily="66" charset="0"/>
              </a:rPr>
              <a:t>Objetivo 5: </a:t>
            </a:r>
            <a:r>
              <a:rPr lang="pt-BR" sz="2400" dirty="0" smtClean="0">
                <a:latin typeface="Comic Sans MS" pitchFamily="66" charset="0"/>
              </a:rPr>
              <a:t>Promover a saúde bucal dos escolares;</a:t>
            </a:r>
          </a:p>
          <a:p>
            <a:pPr>
              <a:buNone/>
            </a:pPr>
            <a:r>
              <a:rPr lang="pt-BR" sz="2400" u="sng" dirty="0" smtClean="0">
                <a:latin typeface="Comic Sans MS" pitchFamily="66" charset="0"/>
              </a:rPr>
              <a:t>Meta 5.4- </a:t>
            </a:r>
            <a:r>
              <a:rPr lang="pt-BR" sz="2400" dirty="0" smtClean="0">
                <a:latin typeface="Comic Sans MS" pitchFamily="66" charset="0"/>
              </a:rPr>
              <a:t>Fornecer orientações sobre traumatismos dentários para as crianças da área       100%;</a:t>
            </a: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57158" y="2714620"/>
          <a:ext cx="564360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5643570" y="221455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85786" y="6143644"/>
            <a:ext cx="324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Planilha de coletas de dados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43637" y="2928934"/>
            <a:ext cx="3000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No primeiro e segundo mês nenhum escolar recebeu orientação sobre traumatismos dentários, no terceiro mês 53 escolares receberam orientações, total que manteve-se no quarto mês.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Discussão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F0"/>
                </a:solidFill>
                <a:latin typeface="Comic Sans MS" pitchFamily="66" charset="0"/>
              </a:rPr>
              <a:t>COMUNIDADE/ESCOLARES: </a:t>
            </a:r>
            <a:r>
              <a:rPr lang="pt-BR" dirty="0" smtClean="0">
                <a:latin typeface="Comic Sans MS" pitchFamily="66" charset="0"/>
              </a:rPr>
              <a:t>acesso à atividades preventivas, tratamento e reabilitação;</a:t>
            </a:r>
          </a:p>
          <a:p>
            <a:pPr>
              <a:buNone/>
            </a:pPr>
            <a:endParaRPr lang="pt-BR" dirty="0" smtClean="0">
              <a:latin typeface="Comic Sans MS" pitchFamily="66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 descr="SAM_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500306"/>
            <a:ext cx="5357850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Discussão</a:t>
            </a:r>
            <a:endParaRPr lang="pt-BR" sz="4000" dirty="0"/>
          </a:p>
        </p:txBody>
      </p:sp>
      <p:pic>
        <p:nvPicPr>
          <p:cNvPr id="4" name="Espaço Reservado para Conteúdo 3" descr="SAM_0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667263" cy="3500447"/>
          </a:xfrm>
        </p:spPr>
      </p:pic>
      <p:pic>
        <p:nvPicPr>
          <p:cNvPr id="5" name="Imagem 4" descr="SAM_0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43248"/>
            <a:ext cx="4643470" cy="34826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Discussão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929222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  <a:latin typeface="Comic Sans MS" pitchFamily="66" charset="0"/>
              </a:rPr>
              <a:t>SERVIÇO:</a:t>
            </a:r>
            <a:r>
              <a:rPr lang="pt-BR" dirty="0" smtClean="0">
                <a:latin typeface="Comic Sans MS" pitchFamily="66" charset="0"/>
              </a:rPr>
              <a:t> Aproximação de muitas crianças ao serviço; entrada na USF;</a:t>
            </a:r>
          </a:p>
          <a:p>
            <a:r>
              <a:rPr lang="pt-BR" b="1" dirty="0" smtClean="0">
                <a:solidFill>
                  <a:srgbClr val="00B0F0"/>
                </a:solidFill>
                <a:latin typeface="Comic Sans MS" pitchFamily="66" charset="0"/>
              </a:rPr>
              <a:t>EQUIPE:</a:t>
            </a:r>
            <a:r>
              <a:rPr lang="pt-BR" dirty="0" smtClean="0">
                <a:latin typeface="Comic Sans MS" pitchFamily="66" charset="0"/>
              </a:rPr>
              <a:t> Capacitação; engajamento entre a equipe; vínculo com a comunidade; vínculo com a escola;</a:t>
            </a:r>
          </a:p>
          <a:p>
            <a:pPr>
              <a:buNone/>
            </a:pPr>
            <a:endParaRPr lang="pt-BR" dirty="0">
              <a:latin typeface="Comic Sans MS" pitchFamily="66" charset="0"/>
            </a:endParaRPr>
          </a:p>
        </p:txBody>
      </p:sp>
      <p:pic>
        <p:nvPicPr>
          <p:cNvPr id="4" name="Imagem 3" descr="SAM_0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00438"/>
            <a:ext cx="4214842" cy="3161132"/>
          </a:xfrm>
          <a:prstGeom prst="rect">
            <a:avLst/>
          </a:prstGeom>
        </p:spPr>
      </p:pic>
      <p:pic>
        <p:nvPicPr>
          <p:cNvPr id="5" name="Imagem 4" descr="SAM_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4357718" cy="326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Discussão</a:t>
            </a:r>
            <a:endParaRPr lang="pt-BR" sz="4000" dirty="0"/>
          </a:p>
        </p:txBody>
      </p:sp>
      <p:pic>
        <p:nvPicPr>
          <p:cNvPr id="4" name="Espaço Reservado para Conteúdo 3" descr="SAM_0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5143536" cy="3857652"/>
          </a:xfrm>
        </p:spPr>
      </p:pic>
      <p:pic>
        <p:nvPicPr>
          <p:cNvPr id="5" name="Imagem 4" descr="SAM_0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39636"/>
            <a:ext cx="5357818" cy="4018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Discussão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389120"/>
          </a:xfrm>
        </p:spPr>
        <p:txBody>
          <a:bodyPr/>
          <a:lstStyle/>
          <a:p>
            <a:r>
              <a:rPr lang="pt-BR" dirty="0" smtClean="0">
                <a:latin typeface="Comic Sans MS" pitchFamily="66" charset="0"/>
              </a:rPr>
              <a:t>Incorporação da Intervenção;</a:t>
            </a:r>
          </a:p>
          <a:p>
            <a:r>
              <a:rPr lang="pt-BR" dirty="0" smtClean="0">
                <a:latin typeface="Comic Sans MS" pitchFamily="66" charset="0"/>
              </a:rPr>
              <a:t>Continuidade da Intervenção: ampliar para educação infantil;</a:t>
            </a:r>
          </a:p>
          <a:p>
            <a:pPr>
              <a:buNone/>
            </a:pPr>
            <a:endParaRPr lang="pt-BR" dirty="0">
              <a:latin typeface="Comic Sans MS" pitchFamily="66" charset="0"/>
            </a:endParaRPr>
          </a:p>
        </p:txBody>
      </p:sp>
      <p:pic>
        <p:nvPicPr>
          <p:cNvPr id="4" name="Imagem 3" descr="IMG-20140413-WA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86058"/>
            <a:ext cx="4762507" cy="3571880"/>
          </a:xfrm>
          <a:prstGeom prst="rect">
            <a:avLst/>
          </a:prstGeom>
        </p:spPr>
      </p:pic>
      <p:pic>
        <p:nvPicPr>
          <p:cNvPr id="5" name="Imagem 4" descr="IMG-20140428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71744"/>
            <a:ext cx="5214974" cy="391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500150"/>
            <a:ext cx="8286808" cy="5357850"/>
          </a:xfrm>
        </p:spPr>
        <p:txBody>
          <a:bodyPr>
            <a:normAutofit fontScale="70000" lnSpcReduction="20000"/>
          </a:bodyPr>
          <a:lstStyle/>
          <a:p>
            <a:r>
              <a:rPr lang="pt-BR" sz="3800" dirty="0" smtClean="0">
                <a:latin typeface="Comic Sans MS" pitchFamily="66" charset="0"/>
              </a:rPr>
              <a:t>UBS Dr. </a:t>
            </a:r>
            <a:r>
              <a:rPr lang="pt-BR" sz="3800" dirty="0" err="1" smtClean="0">
                <a:latin typeface="Comic Sans MS" pitchFamily="66" charset="0"/>
              </a:rPr>
              <a:t>Rudy</a:t>
            </a:r>
            <a:r>
              <a:rPr lang="pt-BR" sz="3800" dirty="0" smtClean="0">
                <a:latin typeface="Comic Sans MS" pitchFamily="66" charset="0"/>
              </a:rPr>
              <a:t> Walter </a:t>
            </a:r>
            <a:r>
              <a:rPr lang="pt-BR" sz="3800" dirty="0" err="1" smtClean="0">
                <a:latin typeface="Comic Sans MS" pitchFamily="66" charset="0"/>
              </a:rPr>
              <a:t>Kussler</a:t>
            </a:r>
            <a:r>
              <a:rPr lang="pt-BR" sz="3800" dirty="0" smtClean="0">
                <a:latin typeface="Comic Sans MS" pitchFamily="66" charset="0"/>
              </a:rPr>
              <a:t>- ESF IV;</a:t>
            </a:r>
          </a:p>
          <a:p>
            <a:endParaRPr lang="pt-BR" sz="2800" dirty="0" smtClean="0">
              <a:latin typeface="Comic Sans MS" pitchFamily="66" charset="0"/>
            </a:endParaRPr>
          </a:p>
          <a:p>
            <a:endParaRPr lang="pt-BR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BR" sz="4000" dirty="0" smtClean="0">
                <a:latin typeface="Comic Sans MS" pitchFamily="66" charset="0"/>
              </a:rPr>
              <a:t>       Área de abrangência</a:t>
            </a:r>
          </a:p>
          <a:p>
            <a:pPr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pt-BR" sz="3600" dirty="0" smtClean="0">
                <a:latin typeface="Comic Sans MS" pitchFamily="66" charset="0"/>
              </a:rPr>
              <a:t>Kennedy;</a:t>
            </a:r>
          </a:p>
          <a:p>
            <a:pPr algn="ctr">
              <a:buNone/>
            </a:pPr>
            <a:r>
              <a:rPr lang="pt-BR" sz="3600" dirty="0" smtClean="0">
                <a:latin typeface="Comic Sans MS" pitchFamily="66" charset="0"/>
              </a:rPr>
              <a:t>Indianópolis I;</a:t>
            </a:r>
          </a:p>
          <a:p>
            <a:pPr algn="ctr">
              <a:buNone/>
            </a:pPr>
            <a:r>
              <a:rPr lang="pt-BR" sz="3600" dirty="0" smtClean="0">
                <a:latin typeface="Comic Sans MS" pitchFamily="66" charset="0"/>
              </a:rPr>
              <a:t>Indianópolis II;</a:t>
            </a:r>
          </a:p>
          <a:p>
            <a:pPr algn="ctr">
              <a:buNone/>
            </a:pPr>
            <a:r>
              <a:rPr lang="pt-BR" sz="3600" dirty="0" smtClean="0">
                <a:latin typeface="Comic Sans MS" pitchFamily="66" charset="0"/>
              </a:rPr>
              <a:t>Cerro da Pólvora;</a:t>
            </a:r>
          </a:p>
          <a:p>
            <a:pPr algn="ctr">
              <a:buNone/>
            </a:pPr>
            <a:r>
              <a:rPr lang="pt-BR" sz="3600" dirty="0" smtClean="0">
                <a:latin typeface="Comic Sans MS" pitchFamily="66" charset="0"/>
              </a:rPr>
              <a:t>Germano;</a:t>
            </a:r>
          </a:p>
          <a:p>
            <a:pPr algn="ctr"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    </a:t>
            </a:r>
          </a:p>
          <a:p>
            <a:endParaRPr lang="pt-BR" dirty="0"/>
          </a:p>
        </p:txBody>
      </p:sp>
      <p:sp>
        <p:nvSpPr>
          <p:cNvPr id="5" name="Seta em curva para a direita 4"/>
          <p:cNvSpPr/>
          <p:nvPr/>
        </p:nvSpPr>
        <p:spPr>
          <a:xfrm>
            <a:off x="1142976" y="2500306"/>
            <a:ext cx="21431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Reflexão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/>
          <a:lstStyle/>
          <a:p>
            <a:r>
              <a:rPr lang="pt-BR" dirty="0" smtClean="0">
                <a:latin typeface="Comic Sans MS" pitchFamily="66" charset="0"/>
              </a:rPr>
              <a:t>Desenvolvimento em relação às expectativas iniciais;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Significado do curso para prática profissional: registros; vínculo; apoio da equipe; participação em outras duas Intervenções;</a:t>
            </a:r>
          </a:p>
          <a:p>
            <a:pPr>
              <a:buNone/>
            </a:pP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Aprendizados mais relevantes: organização da ação programática; teoria utilizada na prática.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Referências Bibliográficas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/>
          <a:lstStyle/>
          <a:p>
            <a:r>
              <a:rPr lang="pt-BR" dirty="0" smtClean="0">
                <a:latin typeface="Comic Sans MS" pitchFamily="66" charset="0"/>
              </a:rPr>
              <a:t>BRASIL. Ministério da Saúde. Secretaria de Atenção à Saúde. Departamento de Atenção Básica. Saúde Bucal. Caderno de Atenção Básica nº 17. Brasília. Ministério da Saúde, 2008.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 </a:t>
            </a:r>
          </a:p>
          <a:p>
            <a:r>
              <a:rPr lang="pt-BR" dirty="0" smtClean="0">
                <a:latin typeface="Comic Sans MS" pitchFamily="66" charset="0"/>
              </a:rPr>
              <a:t>PINTO, Vitor Gomes. Saúde Bucal Coletiva. São Paulo: Ed. Santos, 2008. 635p.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AM_0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69616" cy="4852212"/>
          </a:xfrm>
        </p:spPr>
      </p:pic>
      <p:sp>
        <p:nvSpPr>
          <p:cNvPr id="5" name="CaixaDeTexto 4"/>
          <p:cNvSpPr txBox="1"/>
          <p:nvPr/>
        </p:nvSpPr>
        <p:spPr>
          <a:xfrm>
            <a:off x="1857356" y="5286388"/>
            <a:ext cx="45736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  <a:latin typeface="Comic Sans MS" pitchFamily="66" charset="0"/>
              </a:rPr>
              <a:t>OBRIGADA!</a:t>
            </a:r>
            <a:endParaRPr lang="pt-BR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Imagem 5" descr="foto equi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785794"/>
            <a:ext cx="600076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apacidade-1024x7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68"/>
            <a:ext cx="9144000" cy="64261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42976" y="6357958"/>
            <a:ext cx="329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www.jaguarao.rs.gov.br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Estrutura física</a:t>
            </a:r>
          </a:p>
          <a:p>
            <a:endParaRPr lang="pt-BR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Demanda espontânea</a:t>
            </a:r>
          </a:p>
          <a:p>
            <a:endParaRPr lang="pt-BR" sz="2400" dirty="0" smtClean="0">
              <a:latin typeface="Comic Sans MS" pitchFamily="66" charset="0"/>
            </a:endParaRPr>
          </a:p>
          <a:p>
            <a:endParaRPr lang="pt-BR" dirty="0"/>
          </a:p>
        </p:txBody>
      </p:sp>
      <p:pic>
        <p:nvPicPr>
          <p:cNvPr id="4" name="Imagem 3" descr="C:\Users\Chris\AppData\Local\Temp\fachada da UBS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786190"/>
            <a:ext cx="5500726" cy="28575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ta em curva para a direita 4"/>
          <p:cNvSpPr/>
          <p:nvPr/>
        </p:nvSpPr>
        <p:spPr>
          <a:xfrm>
            <a:off x="642910" y="2214554"/>
            <a:ext cx="21431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642910" y="3214686"/>
            <a:ext cx="21431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7224" y="1071546"/>
            <a:ext cx="78438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pt-BR" sz="3200" dirty="0" smtClean="0">
                <a:latin typeface="Comic Sans MS" pitchFamily="66" charset="0"/>
              </a:rPr>
              <a:t>UBS Dr. </a:t>
            </a:r>
            <a:r>
              <a:rPr lang="pt-BR" sz="3200" dirty="0" err="1" smtClean="0">
                <a:latin typeface="Comic Sans MS" pitchFamily="66" charset="0"/>
              </a:rPr>
              <a:t>Rudy</a:t>
            </a:r>
            <a:r>
              <a:rPr lang="pt-BR" sz="3200" dirty="0" smtClean="0">
                <a:latin typeface="Comic Sans MS" pitchFamily="66" charset="0"/>
              </a:rPr>
              <a:t> Walter </a:t>
            </a:r>
            <a:r>
              <a:rPr lang="pt-BR" sz="3200" dirty="0" err="1" smtClean="0">
                <a:latin typeface="Comic Sans MS" pitchFamily="66" charset="0"/>
              </a:rPr>
              <a:t>Kussler</a:t>
            </a:r>
            <a:r>
              <a:rPr lang="pt-BR" sz="3200" dirty="0" smtClean="0">
                <a:latin typeface="Comic Sans MS" pitchFamily="66" charset="0"/>
              </a:rPr>
              <a:t>- ESF IV</a:t>
            </a:r>
            <a:r>
              <a:rPr lang="pt-BR" dirty="0" smtClean="0">
                <a:latin typeface="Comic Sans MS" pitchFamily="66" charset="0"/>
              </a:rPr>
              <a:t>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Introdução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38912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omic Sans MS" pitchFamily="66" charset="0"/>
              </a:rPr>
              <a:t>Atenção à saúde bucal dos escolares - fases históricas;</a:t>
            </a:r>
          </a:p>
          <a:p>
            <a:r>
              <a:rPr lang="pt-BR" sz="2800" dirty="0" smtClean="0">
                <a:latin typeface="Comic Sans MS" pitchFamily="66" charset="0"/>
              </a:rPr>
              <a:t>População alvo da ação - escolares de 6 a 12 anos;</a:t>
            </a:r>
          </a:p>
          <a:p>
            <a:pPr>
              <a:buNone/>
            </a:pPr>
            <a:endParaRPr lang="pt-BR" sz="3200" dirty="0">
              <a:latin typeface="Comic Sans MS" pitchFamily="66" charset="0"/>
            </a:endParaRPr>
          </a:p>
        </p:txBody>
      </p:sp>
      <p:pic>
        <p:nvPicPr>
          <p:cNvPr id="4" name="Imagem 3" descr="IMG-20140415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4071966" cy="3053975"/>
          </a:xfrm>
          <a:prstGeom prst="rect">
            <a:avLst/>
          </a:prstGeom>
        </p:spPr>
      </p:pic>
      <p:pic>
        <p:nvPicPr>
          <p:cNvPr id="5" name="Imagem 4" descr="IMG-20140415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643182"/>
            <a:ext cx="4214842" cy="316113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5720" y="5929330"/>
            <a:ext cx="346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Escola Municipal de Ensino Fundamental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Marechal Castelo Branco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5857892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Escola Estadual de Ensino Fundamental Inc.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Dr. Manoel Amaro Júnior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42873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smtClean="0"/>
              <a:t>         </a:t>
            </a:r>
            <a:r>
              <a:rPr lang="pt-BR" sz="3600" dirty="0" smtClean="0">
                <a:latin typeface="Comic Sans MS" pitchFamily="66" charset="0"/>
              </a:rPr>
              <a:t>Por que a Intervenção se faz necessária?</a:t>
            </a:r>
          </a:p>
          <a:p>
            <a:pPr algn="ctr">
              <a:buNone/>
            </a:pPr>
            <a:endParaRPr lang="pt-BR" sz="3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    Aumentar a cobertura da atenção em saúde bucal dos escolares;</a:t>
            </a:r>
          </a:p>
          <a:p>
            <a:pPr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    Aumentar o vínculo com os escolares e a comunidade escolar;</a:t>
            </a: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     </a:t>
            </a:r>
          </a:p>
          <a:p>
            <a:pPr>
              <a:buNone/>
            </a:pPr>
            <a:r>
              <a:rPr lang="pt-BR" sz="2800" dirty="0" smtClean="0">
                <a:latin typeface="Comic Sans MS" pitchFamily="66" charset="0"/>
              </a:rPr>
              <a:t>        Melhorar a qualidade de vida e auto-estima dos escolares</a:t>
            </a:r>
            <a:endParaRPr lang="pt-BR" sz="2800" dirty="0">
              <a:latin typeface="Comic Sans MS" pitchFamily="66" charset="0"/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1142976" y="2428868"/>
            <a:ext cx="285752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1142976" y="3571876"/>
            <a:ext cx="285752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1214414" y="4714884"/>
            <a:ext cx="285752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Objetivo geral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pt-BR" sz="3600" dirty="0" smtClean="0">
                <a:latin typeface="Comic Sans MS" pitchFamily="66" charset="0"/>
              </a:rPr>
              <a:t>Ampliar e qualificar a atenção odontológica aos escolares.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Metodologia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142984"/>
            <a:ext cx="8286808" cy="5500726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Comic Sans MS" pitchFamily="66" charset="0"/>
              </a:rPr>
              <a:t>Protocolo: Caderno de Atenção à Saúde Bucal do Ministério da Saúde, 2008;</a:t>
            </a:r>
          </a:p>
          <a:p>
            <a:r>
              <a:rPr lang="pt-BR" dirty="0" smtClean="0">
                <a:latin typeface="Comic Sans MS" pitchFamily="66" charset="0"/>
              </a:rPr>
              <a:t>230 escolares de 6 a 12 anos         </a:t>
            </a:r>
            <a:r>
              <a:rPr lang="pt-BR" dirty="0" err="1" smtClean="0">
                <a:latin typeface="Comic Sans MS" pitchFamily="66" charset="0"/>
              </a:rPr>
              <a:t>E.M.E.F.</a:t>
            </a:r>
            <a:r>
              <a:rPr lang="pt-BR" dirty="0" smtClean="0">
                <a:latin typeface="Comic Sans MS" pitchFamily="66" charset="0"/>
              </a:rPr>
              <a:t> Mal. Castelo Branco; </a:t>
            </a:r>
            <a:r>
              <a:rPr lang="pt-BR" dirty="0" err="1" smtClean="0">
                <a:latin typeface="Comic Sans MS" pitchFamily="66" charset="0"/>
              </a:rPr>
              <a:t>E.M.E.F.I.</a:t>
            </a:r>
            <a:r>
              <a:rPr lang="pt-BR" dirty="0" smtClean="0">
                <a:latin typeface="Comic Sans MS" pitchFamily="66" charset="0"/>
              </a:rPr>
              <a:t> Dr. Manoel Amaro Júnior;</a:t>
            </a:r>
          </a:p>
          <a:p>
            <a:r>
              <a:rPr lang="pt-BR" dirty="0" smtClean="0">
                <a:latin typeface="Comic Sans MS" pitchFamily="66" charset="0"/>
              </a:rPr>
              <a:t>Período: 4 meses;</a:t>
            </a:r>
          </a:p>
          <a:p>
            <a:r>
              <a:rPr lang="pt-BR" dirty="0" smtClean="0">
                <a:latin typeface="Comic Sans MS" pitchFamily="66" charset="0"/>
              </a:rPr>
              <a:t>Solicitação de materiais;</a:t>
            </a:r>
          </a:p>
          <a:p>
            <a:r>
              <a:rPr lang="pt-BR" dirty="0" smtClean="0">
                <a:latin typeface="Comic Sans MS" pitchFamily="66" charset="0"/>
              </a:rPr>
              <a:t>Reunião nas escolas;</a:t>
            </a:r>
          </a:p>
          <a:p>
            <a:r>
              <a:rPr lang="pt-BR" dirty="0" smtClean="0">
                <a:latin typeface="Comic Sans MS" pitchFamily="66" charset="0"/>
              </a:rPr>
              <a:t>Treinamento da equipe: registros, busca ativa;</a:t>
            </a:r>
          </a:p>
          <a:p>
            <a:r>
              <a:rPr lang="pt-BR" dirty="0" smtClean="0">
                <a:latin typeface="Comic Sans MS" pitchFamily="66" charset="0"/>
              </a:rPr>
              <a:t>Exame bucal;</a:t>
            </a:r>
          </a:p>
          <a:p>
            <a:r>
              <a:rPr lang="pt-BR" dirty="0" smtClean="0">
                <a:latin typeface="Comic Sans MS" pitchFamily="66" charset="0"/>
              </a:rPr>
              <a:t>Atividades educativas: palestras, escovação supervisionada;</a:t>
            </a:r>
          </a:p>
          <a:p>
            <a:r>
              <a:rPr lang="pt-BR" dirty="0" smtClean="0">
                <a:latin typeface="Comic Sans MS" pitchFamily="66" charset="0"/>
              </a:rPr>
              <a:t>Atendimentos na UBS.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5357818" y="2000240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</TotalTime>
  <Words>1387</Words>
  <Application>Microsoft Office PowerPoint</Application>
  <PresentationFormat>Apresentação na tela (4:3)</PresentationFormat>
  <Paragraphs>234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Fluxo</vt:lpstr>
      <vt:lpstr>Slide 1</vt:lpstr>
      <vt:lpstr>Introduçaõ</vt:lpstr>
      <vt:lpstr>Introdução</vt:lpstr>
      <vt:lpstr>Slide 4</vt:lpstr>
      <vt:lpstr>Slide 5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Discussão</vt:lpstr>
      <vt:lpstr>Discussão</vt:lpstr>
      <vt:lpstr>Reflexão</vt:lpstr>
      <vt:lpstr>Referências Bibliográficas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Departamento de Medicina Social Curso de Especialização em Saúde da Família</dc:title>
  <dc:creator>Rita Rodrigues</dc:creator>
  <cp:lastModifiedBy>user</cp:lastModifiedBy>
  <cp:revision>72</cp:revision>
  <dcterms:created xsi:type="dcterms:W3CDTF">2014-04-13T20:32:38Z</dcterms:created>
  <dcterms:modified xsi:type="dcterms:W3CDTF">2014-05-01T16:26:12Z</dcterms:modified>
</cp:coreProperties>
</file>