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charts/chart19.xml" ContentType="application/vnd.openxmlformats-officedocument.drawingml.chart+xml"/>
  <Override PartName="/ppt/theme/themeOverride18.xml" ContentType="application/vnd.openxmlformats-officedocument.themeOverride+xml"/>
  <Override PartName="/ppt/charts/chart20.xml" ContentType="application/vnd.openxmlformats-officedocument.drawingml.chart+xml"/>
  <Override PartName="/ppt/theme/themeOverride19.xml" ContentType="application/vnd.openxmlformats-officedocument.themeOverride+xml"/>
  <Override PartName="/ppt/charts/chart21.xml" ContentType="application/vnd.openxmlformats-officedocument.drawingml.chart+xml"/>
  <Override PartName="/ppt/theme/themeOverride20.xml" ContentType="application/vnd.openxmlformats-officedocument.themeOverride+xml"/>
  <Override PartName="/ppt/charts/chart22.xml" ContentType="application/vnd.openxmlformats-officedocument.drawingml.chart+xml"/>
  <Override PartName="/ppt/theme/themeOverride21.xml" ContentType="application/vnd.openxmlformats-officedocument.themeOverride+xml"/>
  <Override PartName="/ppt/charts/chart23.xml" ContentType="application/vnd.openxmlformats-officedocument.drawingml.chart+xml"/>
  <Override PartName="/ppt/theme/themeOverride2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1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0.xlsx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1.xlsx"/><Relationship Id="rId1" Type="http://schemas.openxmlformats.org/officeDocument/2006/relationships/themeOverride" Target="../theme/themeOverrid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2.xlsx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3.xlsx"/><Relationship Id="rId1" Type="http://schemas.openxmlformats.org/officeDocument/2006/relationships/themeOverride" Target="../theme/themeOverride2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  <c:pt idx="0">
                  <c:v>mês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Plan1!$B$1</c:f>
              <c:strCache>
                <c:ptCount val="1"/>
                <c:pt idx="0">
                  <c:v>Meses</c:v>
                </c:pt>
              </c:strCache>
            </c:strRef>
          </c:cat>
          <c:val>
            <c:numRef>
              <c:f>Plan1!$B$2</c:f>
              <c:numCache>
                <c:formatCode>0%</c:formatCode>
                <c:ptCount val="1"/>
                <c:pt idx="0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mês 2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Plan1!$B$1</c:f>
              <c:strCache>
                <c:ptCount val="1"/>
                <c:pt idx="0">
                  <c:v>Meses</c:v>
                </c:pt>
              </c:strCache>
            </c:strRef>
          </c:cat>
          <c:val>
            <c:numRef>
              <c:f>Plan1!$B$3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</c:ser>
        <c:ser>
          <c:idx val="2"/>
          <c:order val="2"/>
          <c:tx>
            <c:strRef>
              <c:f>Plan1!$A$4</c:f>
              <c:strCache>
                <c:ptCount val="1"/>
                <c:pt idx="0">
                  <c:v>mês 3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Plan1!$B$1</c:f>
              <c:strCache>
                <c:ptCount val="1"/>
                <c:pt idx="0">
                  <c:v>Meses</c:v>
                </c:pt>
              </c:strCache>
            </c:strRef>
          </c:cat>
          <c:val>
            <c:numRef>
              <c:f>Plan1!$B$4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</c:ser>
        <c:ser>
          <c:idx val="3"/>
          <c:order val="3"/>
          <c:tx>
            <c:strRef>
              <c:f>Plan1!$A$5</c:f>
              <c:strCache>
                <c:ptCount val="1"/>
                <c:pt idx="0">
                  <c:v>mês 4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Plan1!$B$1</c:f>
              <c:strCache>
                <c:ptCount val="1"/>
                <c:pt idx="0">
                  <c:v>Meses</c:v>
                </c:pt>
              </c:strCache>
            </c:strRef>
          </c:cat>
          <c:val>
            <c:numRef>
              <c:f>Plan1!$B$5</c:f>
              <c:numCache>
                <c:formatCode>0%</c:formatCode>
                <c:ptCount val="1"/>
                <c:pt idx="0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2"/>
        <c:overlap val="-100"/>
        <c:axId val="36442112"/>
        <c:axId val="76995904"/>
      </c:barChart>
      <c:catAx>
        <c:axId val="36442112"/>
        <c:scaling>
          <c:orientation val="minMax"/>
        </c:scaling>
        <c:delete val="1"/>
        <c:axPos val="b"/>
        <c:majorTickMark val="none"/>
        <c:minorTickMark val="none"/>
        <c:tickLblPos val="none"/>
        <c:crossAx val="76995904"/>
        <c:crosses val="autoZero"/>
        <c:auto val="1"/>
        <c:lblAlgn val="ctr"/>
        <c:lblOffset val="100"/>
        <c:noMultiLvlLbl val="0"/>
      </c:catAx>
      <c:valAx>
        <c:axId val="7699590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36442112"/>
        <c:crosses val="autoZero"/>
        <c:crossBetween val="between"/>
        <c:majorUnit val="0.1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0.15400000000000028</c:v>
                </c:pt>
                <c:pt idx="1">
                  <c:v>0.14300000000000004</c:v>
                </c:pt>
                <c:pt idx="2" formatCode="0%">
                  <c:v>0.25</c:v>
                </c:pt>
                <c:pt idx="3" formatCode="0%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208256"/>
        <c:axId val="42015488"/>
      </c:barChart>
      <c:catAx>
        <c:axId val="4220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42015488"/>
        <c:crosses val="autoZero"/>
        <c:auto val="1"/>
        <c:lblAlgn val="ctr"/>
        <c:lblOffset val="100"/>
        <c:noMultiLvlLbl val="0"/>
      </c:catAx>
      <c:valAx>
        <c:axId val="4201548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22082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270720"/>
        <c:axId val="32521536"/>
      </c:barChart>
      <c:catAx>
        <c:axId val="42270720"/>
        <c:scaling>
          <c:orientation val="minMax"/>
        </c:scaling>
        <c:delete val="0"/>
        <c:axPos val="b"/>
        <c:majorTickMark val="out"/>
        <c:minorTickMark val="none"/>
        <c:tickLblPos val="nextTo"/>
        <c:crossAx val="32521536"/>
        <c:crosses val="autoZero"/>
        <c:auto val="1"/>
        <c:lblAlgn val="ctr"/>
        <c:lblOffset val="100"/>
        <c:noMultiLvlLbl val="0"/>
      </c:catAx>
      <c:valAx>
        <c:axId val="3252153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2707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935744"/>
        <c:axId val="78461120"/>
      </c:barChart>
      <c:catAx>
        <c:axId val="123935744"/>
        <c:scaling>
          <c:orientation val="minMax"/>
        </c:scaling>
        <c:delete val="0"/>
        <c:axPos val="b"/>
        <c:majorTickMark val="out"/>
        <c:minorTickMark val="none"/>
        <c:tickLblPos val="nextTo"/>
        <c:crossAx val="78461120"/>
        <c:crosses val="autoZero"/>
        <c:auto val="1"/>
        <c:lblAlgn val="ctr"/>
        <c:lblOffset val="100"/>
        <c:noMultiLvlLbl val="0"/>
      </c:catAx>
      <c:valAx>
        <c:axId val="7846112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39357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395520"/>
        <c:axId val="40797312"/>
      </c:barChart>
      <c:catAx>
        <c:axId val="124395520"/>
        <c:scaling>
          <c:orientation val="minMax"/>
        </c:scaling>
        <c:delete val="0"/>
        <c:axPos val="b"/>
        <c:majorTickMark val="out"/>
        <c:minorTickMark val="none"/>
        <c:tickLblPos val="nextTo"/>
        <c:crossAx val="40797312"/>
        <c:crosses val="autoZero"/>
        <c:auto val="1"/>
        <c:lblAlgn val="ctr"/>
        <c:lblOffset val="100"/>
        <c:noMultiLvlLbl val="0"/>
      </c:catAx>
      <c:valAx>
        <c:axId val="4079731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43955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0.46200000000000002</c:v>
                </c:pt>
                <c:pt idx="1">
                  <c:v>0.71400000000000063</c:v>
                </c:pt>
                <c:pt idx="2" formatCode="0%">
                  <c:v>0.75000000000000122</c:v>
                </c:pt>
                <c:pt idx="3" formatCode="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87456"/>
        <c:axId val="40796736"/>
      </c:barChart>
      <c:catAx>
        <c:axId val="125587456"/>
        <c:scaling>
          <c:orientation val="minMax"/>
        </c:scaling>
        <c:delete val="0"/>
        <c:axPos val="b"/>
        <c:majorTickMark val="out"/>
        <c:minorTickMark val="none"/>
        <c:tickLblPos val="nextTo"/>
        <c:crossAx val="40796736"/>
        <c:crosses val="autoZero"/>
        <c:auto val="1"/>
        <c:lblAlgn val="ctr"/>
        <c:lblOffset val="100"/>
        <c:noMultiLvlLbl val="0"/>
      </c:catAx>
      <c:valAx>
        <c:axId val="40796736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255874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91040"/>
        <c:axId val="40796160"/>
      </c:barChart>
      <c:catAx>
        <c:axId val="125591040"/>
        <c:scaling>
          <c:orientation val="minMax"/>
        </c:scaling>
        <c:delete val="0"/>
        <c:axPos val="b"/>
        <c:majorTickMark val="out"/>
        <c:minorTickMark val="none"/>
        <c:tickLblPos val="nextTo"/>
        <c:crossAx val="40796160"/>
        <c:crosses val="autoZero"/>
        <c:auto val="1"/>
        <c:lblAlgn val="ctr"/>
        <c:lblOffset val="100"/>
        <c:noMultiLvlLbl val="0"/>
      </c:catAx>
      <c:valAx>
        <c:axId val="4079616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55910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847040"/>
        <c:axId val="40799616"/>
      </c:barChart>
      <c:catAx>
        <c:axId val="125847040"/>
        <c:scaling>
          <c:orientation val="minMax"/>
        </c:scaling>
        <c:delete val="0"/>
        <c:axPos val="b"/>
        <c:majorTickMark val="out"/>
        <c:minorTickMark val="none"/>
        <c:tickLblPos val="nextTo"/>
        <c:crossAx val="40799616"/>
        <c:crosses val="autoZero"/>
        <c:auto val="1"/>
        <c:lblAlgn val="ctr"/>
        <c:lblOffset val="100"/>
        <c:noMultiLvlLbl val="0"/>
      </c:catAx>
      <c:valAx>
        <c:axId val="4079961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58470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39008"/>
        <c:axId val="40801920"/>
      </c:barChart>
      <c:catAx>
        <c:axId val="127339008"/>
        <c:scaling>
          <c:orientation val="minMax"/>
        </c:scaling>
        <c:delete val="0"/>
        <c:axPos val="b"/>
        <c:majorTickMark val="out"/>
        <c:minorTickMark val="none"/>
        <c:tickLblPos val="nextTo"/>
        <c:crossAx val="40801920"/>
        <c:crosses val="autoZero"/>
        <c:auto val="1"/>
        <c:lblAlgn val="ctr"/>
        <c:lblOffset val="100"/>
        <c:noMultiLvlLbl val="0"/>
      </c:catAx>
      <c:valAx>
        <c:axId val="40801920"/>
        <c:scaling>
          <c:orientation val="minMax"/>
          <c:max val="1"/>
          <c:min val="0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crossAx val="127339008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42592"/>
        <c:axId val="127279104"/>
      </c:barChart>
      <c:catAx>
        <c:axId val="127342592"/>
        <c:scaling>
          <c:orientation val="minMax"/>
        </c:scaling>
        <c:delete val="0"/>
        <c:axPos val="b"/>
        <c:majorTickMark val="out"/>
        <c:minorTickMark val="none"/>
        <c:tickLblPos val="nextTo"/>
        <c:crossAx val="127279104"/>
        <c:crosses val="autoZero"/>
        <c:auto val="1"/>
        <c:lblAlgn val="ctr"/>
        <c:lblOffset val="100"/>
        <c:noMultiLvlLbl val="0"/>
      </c:catAx>
      <c:valAx>
        <c:axId val="12727910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73425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0.6150000000000011</c:v>
                </c:pt>
                <c:pt idx="1">
                  <c:v>0.92900000000000005</c:v>
                </c:pt>
                <c:pt idx="2">
                  <c:v>0.83300000000000063</c:v>
                </c:pt>
                <c:pt idx="3" formatCode="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43616"/>
        <c:axId val="127286592"/>
      </c:barChart>
      <c:catAx>
        <c:axId val="12734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27286592"/>
        <c:crosses val="autoZero"/>
        <c:auto val="1"/>
        <c:lblAlgn val="ctr"/>
        <c:lblOffset val="100"/>
        <c:noMultiLvlLbl val="0"/>
      </c:catAx>
      <c:valAx>
        <c:axId val="127286592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273436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052299456114795E-2"/>
          <c:y val="3.6759738914214669E-2"/>
          <c:w val="0.8741608991314902"/>
          <c:h val="0.84013675922088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443136"/>
        <c:axId val="40765120"/>
      </c:barChart>
      <c:catAx>
        <c:axId val="36443136"/>
        <c:scaling>
          <c:orientation val="minMax"/>
        </c:scaling>
        <c:delete val="0"/>
        <c:axPos val="b"/>
        <c:majorTickMark val="out"/>
        <c:minorTickMark val="none"/>
        <c:tickLblPos val="nextTo"/>
        <c:crossAx val="40765120"/>
        <c:crosses val="autoZero"/>
        <c:auto val="1"/>
        <c:lblAlgn val="ctr"/>
        <c:lblOffset val="100"/>
        <c:noMultiLvlLbl val="0"/>
      </c:catAx>
      <c:valAx>
        <c:axId val="4076512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6443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0.46200000000000002</c:v>
                </c:pt>
                <c:pt idx="1">
                  <c:v>0.71400000000000063</c:v>
                </c:pt>
                <c:pt idx="2" formatCode="0%">
                  <c:v>0.75000000000000122</c:v>
                </c:pt>
                <c:pt idx="3" formatCode="0%">
                  <c:v>0.75000000000000122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399936"/>
        <c:axId val="127313600"/>
      </c:barChart>
      <c:catAx>
        <c:axId val="127399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27313600"/>
        <c:crosses val="autoZero"/>
        <c:auto val="1"/>
        <c:lblAlgn val="ctr"/>
        <c:lblOffset val="100"/>
        <c:noMultiLvlLbl val="0"/>
      </c:catAx>
      <c:valAx>
        <c:axId val="12731360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273999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 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0.23100000000000001</c:v>
                </c:pt>
                <c:pt idx="1">
                  <c:v>0.28600000000000031</c:v>
                </c:pt>
                <c:pt idx="2">
                  <c:v>8.3000000000000046E-2</c:v>
                </c:pt>
                <c:pt idx="3" formatCode="0%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670016"/>
        <c:axId val="127316480"/>
      </c:barChart>
      <c:catAx>
        <c:axId val="131670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27316480"/>
        <c:crosses val="autoZero"/>
        <c:auto val="1"/>
        <c:lblAlgn val="ctr"/>
        <c:lblOffset val="100"/>
        <c:noMultiLvlLbl val="0"/>
      </c:catAx>
      <c:valAx>
        <c:axId val="12731648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316700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01088"/>
        <c:axId val="127319360"/>
      </c:barChart>
      <c:catAx>
        <c:axId val="131801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27319360"/>
        <c:crosses val="autoZero"/>
        <c:auto val="1"/>
        <c:lblAlgn val="ctr"/>
        <c:lblOffset val="100"/>
        <c:noMultiLvlLbl val="0"/>
      </c:catAx>
      <c:valAx>
        <c:axId val="12731936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18010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1</c:v>
                </c:pt>
                <c:pt idx="2" formatCode="General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02112"/>
        <c:axId val="40822464"/>
      </c:barChart>
      <c:catAx>
        <c:axId val="131802112"/>
        <c:scaling>
          <c:orientation val="minMax"/>
        </c:scaling>
        <c:delete val="0"/>
        <c:axPos val="b"/>
        <c:majorTickMark val="out"/>
        <c:minorTickMark val="none"/>
        <c:tickLblPos val="nextTo"/>
        <c:crossAx val="40822464"/>
        <c:crosses val="autoZero"/>
        <c:auto val="1"/>
        <c:lblAlgn val="ctr"/>
        <c:lblOffset val="100"/>
        <c:noMultiLvlLbl val="0"/>
      </c:catAx>
      <c:valAx>
        <c:axId val="40822464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318021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meses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0.69000000000000061</c:v>
                </c:pt>
                <c:pt idx="1">
                  <c:v>0.71000000000000063</c:v>
                </c:pt>
                <c:pt idx="2">
                  <c:v>0.75000000000000122</c:v>
                </c:pt>
                <c:pt idx="3">
                  <c:v>0.75000000000000122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46080"/>
        <c:axId val="40767424"/>
      </c:barChart>
      <c:catAx>
        <c:axId val="41646080"/>
        <c:scaling>
          <c:orientation val="minMax"/>
        </c:scaling>
        <c:delete val="0"/>
        <c:axPos val="b"/>
        <c:majorTickMark val="out"/>
        <c:minorTickMark val="none"/>
        <c:tickLblPos val="nextTo"/>
        <c:crossAx val="40767424"/>
        <c:crosses val="autoZero"/>
        <c:auto val="1"/>
        <c:lblAlgn val="ctr"/>
        <c:lblOffset val="100"/>
        <c:noMultiLvlLbl val="0"/>
      </c:catAx>
      <c:valAx>
        <c:axId val="40767424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6460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024253402738445E-2"/>
          <c:y val="4.5538221851318846E-2"/>
          <c:w val="0.89431645128861026"/>
          <c:h val="0.86378222932494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66752"/>
        <c:axId val="40766848"/>
      </c:barChart>
      <c:catAx>
        <c:axId val="41866752"/>
        <c:scaling>
          <c:orientation val="minMax"/>
        </c:scaling>
        <c:delete val="0"/>
        <c:axPos val="b"/>
        <c:majorTickMark val="out"/>
        <c:minorTickMark val="none"/>
        <c:tickLblPos val="nextTo"/>
        <c:crossAx val="40766848"/>
        <c:crosses val="autoZero"/>
        <c:auto val="1"/>
        <c:lblAlgn val="ctr"/>
        <c:lblOffset val="100"/>
        <c:noMultiLvlLbl val="0"/>
      </c:catAx>
      <c:valAx>
        <c:axId val="4076684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8667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0.75000000000000122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69312"/>
        <c:axId val="76993600"/>
      </c:barChart>
      <c:catAx>
        <c:axId val="4186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76993600"/>
        <c:crosses val="autoZero"/>
        <c:auto val="1"/>
        <c:lblAlgn val="ctr"/>
        <c:lblOffset val="100"/>
        <c:noMultiLvlLbl val="0"/>
      </c:catAx>
      <c:valAx>
        <c:axId val="769936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8693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0.23100000000000001</c:v>
                </c:pt>
                <c:pt idx="1">
                  <c:v>0.21400000000000027</c:v>
                </c:pt>
                <c:pt idx="2" formatCode="0%">
                  <c:v>0.5</c:v>
                </c:pt>
                <c:pt idx="3" formatCode="0%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39456"/>
        <c:axId val="42010880"/>
      </c:barChart>
      <c:catAx>
        <c:axId val="4193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42010880"/>
        <c:crosses val="autoZero"/>
        <c:auto val="1"/>
        <c:lblAlgn val="ctr"/>
        <c:lblOffset val="100"/>
        <c:noMultiLvlLbl val="0"/>
      </c:catAx>
      <c:valAx>
        <c:axId val="4201088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19394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204212603828332E-2"/>
          <c:y val="7.3628480441838576E-2"/>
          <c:w val="0.89804645889018864"/>
          <c:h val="0.83468569587234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0.69199999999999995</c:v>
                </c:pt>
                <c:pt idx="1">
                  <c:v>0.71400000000000063</c:v>
                </c:pt>
                <c:pt idx="2" formatCode="0%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40992"/>
        <c:axId val="42013760"/>
      </c:barChart>
      <c:catAx>
        <c:axId val="41940992"/>
        <c:scaling>
          <c:orientation val="minMax"/>
        </c:scaling>
        <c:delete val="0"/>
        <c:axPos val="b"/>
        <c:majorTickMark val="out"/>
        <c:minorTickMark val="none"/>
        <c:tickLblPos val="nextTo"/>
        <c:crossAx val="42013760"/>
        <c:crosses val="autoZero"/>
        <c:auto val="1"/>
        <c:lblAlgn val="ctr"/>
        <c:lblOffset val="100"/>
        <c:noMultiLvlLbl val="0"/>
      </c:catAx>
      <c:valAx>
        <c:axId val="42013760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19409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691621335680248E-2"/>
          <c:y val="6.1137222935238822E-2"/>
          <c:w val="0.90930837866431979"/>
          <c:h val="0.800913143015713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0.69199999999999995</c:v>
                </c:pt>
                <c:pt idx="1">
                  <c:v>0.71400000000000063</c:v>
                </c:pt>
                <c:pt idx="2" formatCode="0%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04480"/>
        <c:axId val="32514048"/>
      </c:barChart>
      <c:catAx>
        <c:axId val="4200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32514048"/>
        <c:crosses val="autoZero"/>
        <c:auto val="1"/>
        <c:lblAlgn val="ctr"/>
        <c:lblOffset val="100"/>
        <c:noMultiLvlLbl val="0"/>
      </c:catAx>
      <c:valAx>
        <c:axId val="3251404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20044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1D3641">
                <a:lumMod val="50000"/>
                <a:lumOff val="50000"/>
              </a:srgbClr>
            </a:solidFill>
          </c:spPr>
          <c:invertIfNegative val="0"/>
          <c:cat>
            <c:strRef>
              <c:f>Plan1!$A$2:$A$5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1</c:v>
                </c:pt>
                <c:pt idx="1">
                  <c:v>1</c:v>
                </c:pt>
                <c:pt idx="2" formatCode="0%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205184"/>
        <c:axId val="42016064"/>
      </c:barChart>
      <c:catAx>
        <c:axId val="42205184"/>
        <c:scaling>
          <c:orientation val="minMax"/>
        </c:scaling>
        <c:delete val="0"/>
        <c:axPos val="b"/>
        <c:majorTickMark val="out"/>
        <c:minorTickMark val="none"/>
        <c:tickLblPos val="nextTo"/>
        <c:crossAx val="42016064"/>
        <c:crosses val="autoZero"/>
        <c:auto val="1"/>
        <c:lblAlgn val="ctr"/>
        <c:lblOffset val="100"/>
        <c:noMultiLvlLbl val="0"/>
      </c:catAx>
      <c:valAx>
        <c:axId val="42016064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22051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A11756F-0B06-40A1-812A-6737468CFB04}" type="datetimeFigureOut">
              <a:rPr lang="pt-BR" smtClean="0"/>
              <a:t>18/08/2013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4B48820-CD70-48D6-912B-3C3D1718443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944216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tx1"/>
                </a:solidFill>
              </a:rPr>
              <a:t>Qualificação da Assistência ao Pré-natal e Puerpério na UBS Vila Oliva na cidade de Caxias do Sul, RS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632848" cy="2207096"/>
          </a:xfrm>
        </p:spPr>
        <p:txBody>
          <a:bodyPr>
            <a:normAutofit fontScale="92500" lnSpcReduction="20000"/>
          </a:bodyPr>
          <a:lstStyle/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sz="2600" dirty="0" err="1" smtClean="0">
                <a:solidFill>
                  <a:schemeClr val="tx1"/>
                </a:solidFill>
              </a:rPr>
              <a:t>Especializanda</a:t>
            </a:r>
            <a:r>
              <a:rPr lang="pt-BR" sz="2600" dirty="0" smtClean="0">
                <a:solidFill>
                  <a:schemeClr val="tx1"/>
                </a:solidFill>
              </a:rPr>
              <a:t>: Roberta </a:t>
            </a:r>
            <a:r>
              <a:rPr lang="pt-BR" sz="2600" dirty="0" err="1" smtClean="0">
                <a:solidFill>
                  <a:schemeClr val="tx1"/>
                </a:solidFill>
              </a:rPr>
              <a:t>Livinalli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 smtClean="0">
                <a:solidFill>
                  <a:schemeClr val="tx1"/>
                </a:solidFill>
              </a:rPr>
              <a:t>Gotardo</a:t>
            </a:r>
          </a:p>
          <a:p>
            <a:endParaRPr lang="pt-BR" sz="2600" dirty="0" smtClean="0">
              <a:solidFill>
                <a:schemeClr val="tx1"/>
              </a:solidFill>
            </a:endParaRPr>
          </a:p>
          <a:p>
            <a:endParaRPr lang="pt-BR" sz="2600" dirty="0">
              <a:solidFill>
                <a:schemeClr val="tx1"/>
              </a:solidFill>
            </a:endParaRPr>
          </a:p>
          <a:p>
            <a:r>
              <a:rPr lang="pt-BR" sz="2600" dirty="0" smtClean="0">
                <a:solidFill>
                  <a:schemeClr val="tx1"/>
                </a:solidFill>
              </a:rPr>
              <a:t>Orientador: Leonardo </a:t>
            </a:r>
            <a:r>
              <a:rPr lang="pt-BR" sz="2600" dirty="0" err="1" smtClean="0">
                <a:solidFill>
                  <a:schemeClr val="tx1"/>
                </a:solidFill>
              </a:rPr>
              <a:t>Pozza</a:t>
            </a:r>
            <a:r>
              <a:rPr lang="pt-BR" sz="2600" dirty="0" smtClean="0">
                <a:solidFill>
                  <a:schemeClr val="tx1"/>
                </a:solidFill>
              </a:rPr>
              <a:t> dos Santos </a:t>
            </a:r>
            <a:endParaRPr lang="pt-BR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7" y="1628800"/>
            <a:ext cx="8280920" cy="50405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Objetivo: </a:t>
            </a:r>
            <a:r>
              <a:rPr lang="pt-BR" b="1" dirty="0" smtClean="0">
                <a:solidFill>
                  <a:schemeClr val="tx1"/>
                </a:solidFill>
              </a:rPr>
              <a:t>Ampliar </a:t>
            </a:r>
            <a:r>
              <a:rPr lang="pt-BR" b="1" dirty="0">
                <a:solidFill>
                  <a:schemeClr val="tx1"/>
                </a:solidFill>
              </a:rPr>
              <a:t>a cobertura do </a:t>
            </a:r>
            <a:r>
              <a:rPr lang="pt-BR" b="1" dirty="0" smtClean="0">
                <a:solidFill>
                  <a:schemeClr val="tx1"/>
                </a:solidFill>
              </a:rPr>
              <a:t>pré-natal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1: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Ampliar </a:t>
            </a:r>
            <a:r>
              <a:rPr lang="pt-BR" dirty="0">
                <a:solidFill>
                  <a:schemeClr val="tx1"/>
                </a:solidFill>
              </a:rPr>
              <a:t>a cobertura das gestantes da área com </a:t>
            </a:r>
            <a:r>
              <a:rPr lang="pt-BR" dirty="0" smtClean="0">
                <a:solidFill>
                  <a:schemeClr val="tx1"/>
                </a:solidFill>
              </a:rPr>
              <a:t>pré-natal UBS </a:t>
            </a:r>
            <a:r>
              <a:rPr lang="pt-BR" dirty="0">
                <a:solidFill>
                  <a:schemeClr val="tx1"/>
                </a:solidFill>
              </a:rPr>
              <a:t>para 85</a:t>
            </a:r>
            <a:r>
              <a:rPr lang="pt-BR" dirty="0" smtClean="0">
                <a:solidFill>
                  <a:schemeClr val="tx1"/>
                </a:solidFill>
              </a:rPr>
              <a:t>%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sz="2000" b="1" dirty="0" smtClean="0"/>
          </a:p>
          <a:p>
            <a:pPr marL="0" indent="0">
              <a:buNone/>
            </a:pPr>
            <a:endParaRPr lang="pt-BR" sz="2200" b="1" dirty="0"/>
          </a:p>
          <a:p>
            <a:pPr marL="0" indent="0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     </a:t>
            </a:r>
          </a:p>
          <a:p>
            <a:pPr marL="0" indent="0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  Figura 1</a:t>
            </a:r>
            <a:r>
              <a:rPr lang="pt-BR" sz="2200" dirty="0" smtClean="0">
                <a:solidFill>
                  <a:schemeClr val="tx1"/>
                </a:solidFill>
              </a:rPr>
              <a:t>- Cobertura do programa de pré-natal na UBS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Objetivos, metas e resultados</a:t>
            </a:r>
            <a:endParaRPr lang="pt-BR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038548263"/>
              </p:ext>
            </p:extLst>
          </p:nvPr>
        </p:nvGraphicFramePr>
        <p:xfrm>
          <a:off x="1403648" y="2996952"/>
          <a:ext cx="590465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817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3" y="1556792"/>
            <a:ext cx="8136904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2: </a:t>
            </a:r>
            <a:r>
              <a:rPr lang="pt-BR" dirty="0" smtClean="0">
                <a:solidFill>
                  <a:schemeClr val="tx1"/>
                </a:solidFill>
              </a:rPr>
              <a:t>G</a:t>
            </a:r>
            <a:r>
              <a:rPr lang="pt-BR" dirty="0" smtClean="0">
                <a:solidFill>
                  <a:schemeClr val="tx1"/>
                </a:solidFill>
              </a:rPr>
              <a:t>arantir </a:t>
            </a:r>
            <a:r>
              <a:rPr lang="pt-BR" dirty="0">
                <a:solidFill>
                  <a:schemeClr val="tx1"/>
                </a:solidFill>
              </a:rPr>
              <a:t>que 100% das gestantes em </a:t>
            </a:r>
            <a:r>
              <a:rPr lang="pt-BR" dirty="0" smtClean="0">
                <a:solidFill>
                  <a:schemeClr val="tx1"/>
                </a:solidFill>
              </a:rPr>
              <a:t>atendimento </a:t>
            </a:r>
            <a:r>
              <a:rPr lang="pt-BR" dirty="0">
                <a:solidFill>
                  <a:schemeClr val="tx1"/>
                </a:solidFill>
              </a:rPr>
              <a:t>fiquem com suas consultas em dia de acordo com o protocolo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Figura </a:t>
            </a:r>
            <a:r>
              <a:rPr lang="pt-BR" sz="2200" b="1" dirty="0">
                <a:solidFill>
                  <a:schemeClr val="tx1"/>
                </a:solidFill>
              </a:rPr>
              <a:t>2 - </a:t>
            </a:r>
            <a:r>
              <a:rPr lang="pt-BR" sz="2200" dirty="0">
                <a:solidFill>
                  <a:schemeClr val="tx1"/>
                </a:solidFill>
              </a:rPr>
              <a:t>Proporção de gestantes com consultas em dia de acordo períodos preconizados pelo protocolo</a:t>
            </a:r>
            <a:r>
              <a:rPr lang="pt-BR" sz="2000" dirty="0">
                <a:solidFill>
                  <a:schemeClr val="tx1"/>
                </a:solidFill>
              </a:rPr>
              <a:t>.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567718901"/>
              </p:ext>
            </p:extLst>
          </p:nvPr>
        </p:nvGraphicFramePr>
        <p:xfrm>
          <a:off x="1547664" y="2780928"/>
          <a:ext cx="59046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67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5" y="1628800"/>
            <a:ext cx="8208912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3: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Garantir a captação de 90% das gestantes no primeiro trimestre de gestação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Figura </a:t>
            </a:r>
            <a:r>
              <a:rPr lang="pt-BR" sz="2200" b="1" dirty="0">
                <a:solidFill>
                  <a:schemeClr val="tx1"/>
                </a:solidFill>
              </a:rPr>
              <a:t>3</a:t>
            </a:r>
            <a:r>
              <a:rPr lang="pt-BR" sz="2200" dirty="0">
                <a:solidFill>
                  <a:schemeClr val="tx1"/>
                </a:solidFill>
              </a:rPr>
              <a:t> – Proporção de gestantes com início do pré-natal no primeiro trimestre de gestação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570596522"/>
              </p:ext>
            </p:extLst>
          </p:nvPr>
        </p:nvGraphicFramePr>
        <p:xfrm>
          <a:off x="1403648" y="2636912"/>
          <a:ext cx="604867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09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3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Objetivo</a:t>
            </a:r>
            <a:r>
              <a:rPr lang="pt-BR" sz="2600" b="1" dirty="0" smtClean="0">
                <a:solidFill>
                  <a:schemeClr val="tx1"/>
                </a:solidFill>
              </a:rPr>
              <a:t>: </a:t>
            </a:r>
            <a:r>
              <a:rPr lang="pt-BR" sz="2600" b="1" dirty="0">
                <a:solidFill>
                  <a:schemeClr val="tx1"/>
                </a:solidFill>
              </a:rPr>
              <a:t>M</a:t>
            </a:r>
            <a:r>
              <a:rPr lang="pt-BR" sz="2600" b="1" dirty="0" smtClean="0">
                <a:solidFill>
                  <a:schemeClr val="tx1"/>
                </a:solidFill>
              </a:rPr>
              <a:t>elhorar </a:t>
            </a:r>
            <a:r>
              <a:rPr lang="pt-BR" sz="2600" b="1" dirty="0">
                <a:solidFill>
                  <a:schemeClr val="tx1"/>
                </a:solidFill>
              </a:rPr>
              <a:t>a adesão ao </a:t>
            </a:r>
            <a:r>
              <a:rPr lang="pt-BR" sz="2600" b="1" dirty="0" smtClean="0">
                <a:solidFill>
                  <a:schemeClr val="tx1"/>
                </a:solidFill>
              </a:rPr>
              <a:t>pré-natal</a:t>
            </a:r>
          </a:p>
          <a:p>
            <a:pPr marL="0" indent="0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Meta: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Recuperar 100% das gestantes faltosas às consultas de pré-natal.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Figura </a:t>
            </a:r>
            <a:r>
              <a:rPr lang="pt-BR" b="1" dirty="0">
                <a:solidFill>
                  <a:schemeClr val="tx1"/>
                </a:solidFill>
              </a:rPr>
              <a:t>4</a:t>
            </a:r>
            <a:r>
              <a:rPr lang="pt-BR" dirty="0">
                <a:solidFill>
                  <a:schemeClr val="tx1"/>
                </a:solidFill>
              </a:rPr>
              <a:t> – </a:t>
            </a:r>
            <a:r>
              <a:rPr lang="pt-BR" dirty="0" smtClean="0">
                <a:solidFill>
                  <a:schemeClr val="tx1"/>
                </a:solidFill>
              </a:rPr>
              <a:t>Proporção de gestantes faltosas que reingressaram nos atendimentos de pré-natal conforme preconizado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265359393"/>
              </p:ext>
            </p:extLst>
          </p:nvPr>
        </p:nvGraphicFramePr>
        <p:xfrm>
          <a:off x="1475656" y="2924944"/>
          <a:ext cx="590465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47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3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Objetivo: </a:t>
            </a:r>
            <a:r>
              <a:rPr lang="pt-BR" b="1" dirty="0" smtClean="0">
                <a:solidFill>
                  <a:schemeClr val="tx1"/>
                </a:solidFill>
              </a:rPr>
              <a:t>Melhorar </a:t>
            </a:r>
            <a:r>
              <a:rPr lang="pt-BR" b="1" dirty="0">
                <a:solidFill>
                  <a:schemeClr val="tx1"/>
                </a:solidFill>
              </a:rPr>
              <a:t>a qualidade da atenção ao </a:t>
            </a:r>
            <a:r>
              <a:rPr lang="pt-BR" b="1" dirty="0" smtClean="0">
                <a:solidFill>
                  <a:schemeClr val="tx1"/>
                </a:solidFill>
              </a:rPr>
              <a:t>pré-natal </a:t>
            </a:r>
            <a:r>
              <a:rPr lang="pt-BR" b="1" dirty="0">
                <a:solidFill>
                  <a:schemeClr val="tx1"/>
                </a:solidFill>
              </a:rPr>
              <a:t>e puerpério realizado na </a:t>
            </a:r>
            <a:r>
              <a:rPr lang="pt-BR" b="1" dirty="0" smtClean="0">
                <a:solidFill>
                  <a:schemeClr val="tx1"/>
                </a:solidFill>
              </a:rPr>
              <a:t>Unidade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1: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Capacitar 100% da equipe para a utilização do protocolo de pré-natal do Ministério da Saúde 2012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 smtClean="0"/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Figura </a:t>
            </a:r>
            <a:r>
              <a:rPr lang="pt-BR" sz="2200" b="1" dirty="0">
                <a:solidFill>
                  <a:schemeClr val="tx1"/>
                </a:solidFill>
              </a:rPr>
              <a:t>5</a:t>
            </a:r>
            <a:r>
              <a:rPr lang="pt-BR" sz="2200" dirty="0">
                <a:solidFill>
                  <a:schemeClr val="tx1"/>
                </a:solidFill>
              </a:rPr>
              <a:t> – Percentual de funcionários capacitados para a utilização do protocolo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71691126"/>
              </p:ext>
            </p:extLst>
          </p:nvPr>
        </p:nvGraphicFramePr>
        <p:xfrm>
          <a:off x="1691680" y="3212976"/>
          <a:ext cx="568863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3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2</a:t>
            </a:r>
            <a:r>
              <a:rPr lang="pt-BR" dirty="0" smtClean="0">
                <a:solidFill>
                  <a:schemeClr val="tx1"/>
                </a:solidFill>
              </a:rPr>
              <a:t>: </a:t>
            </a:r>
            <a:r>
              <a:rPr lang="pt-BR" dirty="0">
                <a:solidFill>
                  <a:schemeClr val="tx1"/>
                </a:solidFill>
              </a:rPr>
              <a:t>Inserir o profissional enfermeiro nos atendimentos </a:t>
            </a:r>
            <a:r>
              <a:rPr lang="pt-BR" dirty="0" smtClean="0">
                <a:solidFill>
                  <a:schemeClr val="tx1"/>
                </a:solidFill>
              </a:rPr>
              <a:t>em</a:t>
            </a:r>
            <a:r>
              <a:rPr lang="pt-BR" dirty="0">
                <a:solidFill>
                  <a:schemeClr val="tx1"/>
                </a:solidFill>
              </a:rPr>
              <a:t>, pelo menos, uma consulta por trimestre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Figura </a:t>
            </a:r>
            <a:r>
              <a:rPr lang="pt-BR" sz="2200" b="1" dirty="0">
                <a:solidFill>
                  <a:schemeClr val="tx1"/>
                </a:solidFill>
              </a:rPr>
              <a:t>6</a:t>
            </a:r>
            <a:r>
              <a:rPr lang="pt-BR" sz="2200" dirty="0">
                <a:solidFill>
                  <a:schemeClr val="tx1"/>
                </a:solidFill>
              </a:rPr>
              <a:t> – Proporção de gestantes que foram atendidas pelo profissional enfermeiro em uma consulta por trimestre</a:t>
            </a:r>
          </a:p>
          <a:p>
            <a:pPr marL="0" indent="0" algn="ctr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376666809"/>
              </p:ext>
            </p:extLst>
          </p:nvPr>
        </p:nvGraphicFramePr>
        <p:xfrm>
          <a:off x="1619672" y="2636912"/>
          <a:ext cx="590465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159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7" cy="48245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 3</a:t>
            </a:r>
            <a:r>
              <a:rPr lang="pt-BR" sz="2600" dirty="0" smtClean="0">
                <a:solidFill>
                  <a:schemeClr val="tx1"/>
                </a:solidFill>
              </a:rPr>
              <a:t>: </a:t>
            </a:r>
            <a:r>
              <a:rPr lang="pt-BR" sz="2600" dirty="0">
                <a:solidFill>
                  <a:schemeClr val="tx1"/>
                </a:solidFill>
              </a:rPr>
              <a:t>Realizar pelo menos um exame ginecológico por trimestre em 100</a:t>
            </a:r>
            <a:r>
              <a:rPr lang="pt-BR" sz="2600" dirty="0" smtClean="0">
                <a:solidFill>
                  <a:schemeClr val="tx1"/>
                </a:solidFill>
              </a:rPr>
              <a:t>% </a:t>
            </a:r>
            <a:r>
              <a:rPr lang="pt-BR" sz="2600" dirty="0">
                <a:solidFill>
                  <a:schemeClr val="tx1"/>
                </a:solidFill>
              </a:rPr>
              <a:t>das gestantes durante o pré-natal</a:t>
            </a:r>
            <a:r>
              <a:rPr lang="pt-BR" sz="2600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Figura </a:t>
            </a:r>
            <a:r>
              <a:rPr lang="pt-BR" b="1" dirty="0">
                <a:solidFill>
                  <a:schemeClr val="tx1"/>
                </a:solidFill>
              </a:rPr>
              <a:t>7</a:t>
            </a:r>
            <a:r>
              <a:rPr lang="pt-BR" dirty="0">
                <a:solidFill>
                  <a:schemeClr val="tx1"/>
                </a:solidFill>
              </a:rPr>
              <a:t> – Proporção de gestantes com exame ginecológico em dia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209257619"/>
              </p:ext>
            </p:extLst>
          </p:nvPr>
        </p:nvGraphicFramePr>
        <p:xfrm>
          <a:off x="1331640" y="2996953"/>
          <a:ext cx="612068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9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700808"/>
            <a:ext cx="8280919" cy="48245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4: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Realizar pelo menos um exame de mamas em 100% das gestantes durante o pré-natal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 Figura </a:t>
            </a:r>
            <a:r>
              <a:rPr lang="pt-BR" sz="2200" b="1" dirty="0">
                <a:solidFill>
                  <a:schemeClr val="tx1"/>
                </a:solidFill>
              </a:rPr>
              <a:t>8</a:t>
            </a:r>
            <a:r>
              <a:rPr lang="pt-BR" sz="2200" dirty="0">
                <a:solidFill>
                  <a:schemeClr val="tx1"/>
                </a:solidFill>
              </a:rPr>
              <a:t> – Proporção de gestantes com exame de mamas em dia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803203909"/>
              </p:ext>
            </p:extLst>
          </p:nvPr>
        </p:nvGraphicFramePr>
        <p:xfrm>
          <a:off x="1691680" y="2708920"/>
          <a:ext cx="583264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3" cy="48245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5</a:t>
            </a:r>
            <a:r>
              <a:rPr lang="pt-BR" dirty="0" smtClean="0">
                <a:solidFill>
                  <a:schemeClr val="tx1"/>
                </a:solidFill>
              </a:rPr>
              <a:t>: </a:t>
            </a:r>
            <a:r>
              <a:rPr lang="pt-BR" dirty="0">
                <a:solidFill>
                  <a:schemeClr val="tx1"/>
                </a:solidFill>
              </a:rPr>
              <a:t>Garantir a 100% das gestantes a prescrição de suplementação de sulfato ferroso conforme protocolo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Figura </a:t>
            </a:r>
            <a:r>
              <a:rPr lang="pt-BR" sz="2200" b="1" dirty="0">
                <a:solidFill>
                  <a:schemeClr val="tx1"/>
                </a:solidFill>
              </a:rPr>
              <a:t>9</a:t>
            </a:r>
            <a:r>
              <a:rPr lang="pt-BR" sz="2200" dirty="0">
                <a:solidFill>
                  <a:schemeClr val="tx1"/>
                </a:solidFill>
              </a:rPr>
              <a:t> – Proporção de gestantes com prescrição de suplementação de sulfato ferroso conforme protocolo</a:t>
            </a:r>
          </a:p>
          <a:p>
            <a:endParaRPr lang="pt-BR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37822775"/>
              </p:ext>
            </p:extLst>
          </p:nvPr>
        </p:nvGraphicFramePr>
        <p:xfrm>
          <a:off x="1619672" y="2636912"/>
          <a:ext cx="5904656" cy="2838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8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1628800"/>
            <a:ext cx="8064895" cy="47525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 6: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Garantir a 100% das gestantes a prescrição de suplementação de ácido fólico conforme protocolo</a:t>
            </a:r>
            <a:r>
              <a:rPr lang="pt-BR" sz="2600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Figura 10</a:t>
            </a:r>
            <a:r>
              <a:rPr lang="pt-BR" dirty="0" smtClean="0">
                <a:solidFill>
                  <a:schemeClr val="tx1"/>
                </a:solidFill>
              </a:rPr>
              <a:t> – Proporção de gestantes com prescrição de ácido fólico conforme protocolo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237826758"/>
              </p:ext>
            </p:extLst>
          </p:nvPr>
        </p:nvGraphicFramePr>
        <p:xfrm>
          <a:off x="1475656" y="2780928"/>
          <a:ext cx="6048672" cy="272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15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872067" y="3140968"/>
            <a:ext cx="7408333" cy="2985195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>
                <a:solidFill>
                  <a:schemeClr val="tx1"/>
                </a:solidFill>
              </a:rPr>
              <a:t>O acompanhamento de pré-natal de qualidade possibilita à gestante o acesso a assistência necessária para que a gestação transcorra da melhor forma,   permitindo o nascimento de um recém-nascido sadio.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Introdução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844824"/>
            <a:ext cx="8136903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7: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Garantir a 100% das gestantes a solicitação dos exames laboratoriais preconizados no pré-natal.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Figura </a:t>
            </a:r>
            <a:r>
              <a:rPr lang="pt-BR" sz="2200" b="1" dirty="0">
                <a:solidFill>
                  <a:schemeClr val="tx1"/>
                </a:solidFill>
              </a:rPr>
              <a:t>11</a:t>
            </a:r>
            <a:r>
              <a:rPr lang="pt-BR" sz="2200" dirty="0">
                <a:solidFill>
                  <a:schemeClr val="tx1"/>
                </a:solidFill>
              </a:rPr>
              <a:t> – proporção de gestantes com todos os exames laboratoriais solicitados conforme período preconizado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945802569"/>
              </p:ext>
            </p:extLst>
          </p:nvPr>
        </p:nvGraphicFramePr>
        <p:xfrm>
          <a:off x="1619673" y="2780928"/>
          <a:ext cx="59046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71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5" cy="47525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 8: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Garantir que 100% das gestantes completem o esquema da vacina </a:t>
            </a:r>
            <a:r>
              <a:rPr lang="pt-BR" sz="2600" dirty="0" err="1">
                <a:solidFill>
                  <a:schemeClr val="tx1"/>
                </a:solidFill>
              </a:rPr>
              <a:t>anti-tetânica</a:t>
            </a:r>
            <a:r>
              <a:rPr lang="pt-BR" sz="26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>
                <a:solidFill>
                  <a:schemeClr val="tx1"/>
                </a:solidFill>
              </a:rPr>
              <a:t>Figura 12</a:t>
            </a:r>
            <a:r>
              <a:rPr lang="pt-BR" dirty="0">
                <a:solidFill>
                  <a:schemeClr val="tx1"/>
                </a:solidFill>
              </a:rPr>
              <a:t> – Proporção de gestantes com a vacina antitetânica em dia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861984954"/>
              </p:ext>
            </p:extLst>
          </p:nvPr>
        </p:nvGraphicFramePr>
        <p:xfrm>
          <a:off x="1403648" y="2852936"/>
          <a:ext cx="619268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04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5" cy="46805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 9: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Garantir que 100% das gestantes completem o esquema da vacina contra Hepatite B.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Figura </a:t>
            </a:r>
            <a:r>
              <a:rPr lang="pt-BR" b="1" dirty="0">
                <a:solidFill>
                  <a:schemeClr val="tx1"/>
                </a:solidFill>
              </a:rPr>
              <a:t>13</a:t>
            </a:r>
            <a:r>
              <a:rPr lang="pt-BR" dirty="0">
                <a:solidFill>
                  <a:schemeClr val="tx1"/>
                </a:solidFill>
              </a:rPr>
              <a:t> – Proporção de gestantes com a vacina contra hepatite B em dia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974654857"/>
              </p:ext>
            </p:extLst>
          </p:nvPr>
        </p:nvGraphicFramePr>
        <p:xfrm>
          <a:off x="1547664" y="2780928"/>
          <a:ext cx="5832648" cy="246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70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844824"/>
            <a:ext cx="8136903" cy="46085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10: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Realizar avaliação de saúde bucal em 100% das gestantes durante o pré-natal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Figura </a:t>
            </a:r>
            <a:r>
              <a:rPr lang="pt-BR" sz="2200" b="1" dirty="0">
                <a:solidFill>
                  <a:schemeClr val="tx1"/>
                </a:solidFill>
              </a:rPr>
              <a:t>14</a:t>
            </a:r>
            <a:r>
              <a:rPr lang="pt-BR" sz="2200" dirty="0">
                <a:solidFill>
                  <a:schemeClr val="tx1"/>
                </a:solidFill>
              </a:rPr>
              <a:t> – Proporção de gestantes com avaliação de saúde bucal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026068507"/>
              </p:ext>
            </p:extLst>
          </p:nvPr>
        </p:nvGraphicFramePr>
        <p:xfrm>
          <a:off x="1619672" y="2852936"/>
          <a:ext cx="5832648" cy="2627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59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5" cy="47525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800" b="1" dirty="0" smtClean="0">
                <a:solidFill>
                  <a:schemeClr val="tx1"/>
                </a:solidFill>
              </a:rPr>
              <a:t>Meta 11: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>
                <a:solidFill>
                  <a:schemeClr val="tx1"/>
                </a:solidFill>
              </a:rPr>
              <a:t>Garantir 100% de atendimento das intercorrências na gestação.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Figura </a:t>
            </a:r>
            <a:r>
              <a:rPr lang="pt-BR" sz="2600" b="1" dirty="0">
                <a:solidFill>
                  <a:schemeClr val="tx1"/>
                </a:solidFill>
              </a:rPr>
              <a:t>15</a:t>
            </a:r>
            <a:r>
              <a:rPr lang="pt-BR" sz="2600" dirty="0">
                <a:solidFill>
                  <a:schemeClr val="tx1"/>
                </a:solidFill>
              </a:rPr>
              <a:t> – Proporção de gestantes que receberam atendimento na UBS em intercorrências da gestação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147110843"/>
              </p:ext>
            </p:extLst>
          </p:nvPr>
        </p:nvGraphicFramePr>
        <p:xfrm>
          <a:off x="1547664" y="2708920"/>
          <a:ext cx="583264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96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5" cy="46085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 12: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Garantir consulta especializada para 100% das gestantes que apresentarem esta necessidade.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Figura </a:t>
            </a:r>
            <a:r>
              <a:rPr lang="pt-BR" b="1" dirty="0">
                <a:solidFill>
                  <a:schemeClr val="tx1"/>
                </a:solidFill>
              </a:rPr>
              <a:t>16</a:t>
            </a:r>
            <a:r>
              <a:rPr lang="pt-BR" dirty="0">
                <a:solidFill>
                  <a:schemeClr val="tx1"/>
                </a:solidFill>
              </a:rPr>
              <a:t> – Proporção de gestantes que receberam atendimento especializado quando necessitaram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914189815"/>
              </p:ext>
            </p:extLst>
          </p:nvPr>
        </p:nvGraphicFramePr>
        <p:xfrm>
          <a:off x="1403648" y="2924944"/>
          <a:ext cx="612068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84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5" cy="48245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 13: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Realizar exame de puerpério em 100% das gestantes entre o 30º e 42º dia do pós-parto.</a:t>
            </a:r>
          </a:p>
          <a:p>
            <a:pPr marL="0" indent="0" algn="ctr">
              <a:buNone/>
            </a:pPr>
            <a:endParaRPr lang="pt-BR" sz="2000" b="1" dirty="0" smtClean="0"/>
          </a:p>
          <a:p>
            <a:pPr marL="0" indent="0" algn="ctr">
              <a:buNone/>
            </a:pPr>
            <a:endParaRPr lang="pt-BR" sz="2000" b="1" dirty="0"/>
          </a:p>
          <a:p>
            <a:pPr marL="0" indent="0" algn="ctr">
              <a:buNone/>
            </a:pPr>
            <a:endParaRPr lang="pt-BR" sz="2000" b="1" dirty="0" smtClean="0"/>
          </a:p>
          <a:p>
            <a:pPr marL="0" indent="0" algn="ctr">
              <a:buNone/>
            </a:pPr>
            <a:endParaRPr lang="pt-BR" sz="2000" b="1" dirty="0"/>
          </a:p>
          <a:p>
            <a:pPr marL="0" indent="0" algn="ctr">
              <a:buNone/>
            </a:pPr>
            <a:endParaRPr lang="pt-BR" sz="2000" b="1" dirty="0" smtClean="0"/>
          </a:p>
          <a:p>
            <a:pPr marL="0" indent="0" algn="ctr">
              <a:buNone/>
            </a:pPr>
            <a:endParaRPr lang="pt-BR" sz="2000" b="1" dirty="0"/>
          </a:p>
          <a:p>
            <a:pPr marL="0" indent="0" algn="ctr">
              <a:buNone/>
            </a:pPr>
            <a:endParaRPr lang="pt-BR" sz="2000" b="1" dirty="0" smtClean="0"/>
          </a:p>
          <a:p>
            <a:pPr marL="0" indent="0" algn="ctr">
              <a:buNone/>
            </a:pPr>
            <a:endParaRPr lang="pt-BR" sz="2000" b="1" dirty="0"/>
          </a:p>
          <a:p>
            <a:pPr marL="0" indent="0" algn="ctr">
              <a:buNone/>
            </a:pPr>
            <a:endParaRPr lang="pt-BR" sz="2000" b="1" dirty="0" smtClean="0"/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Figura </a:t>
            </a:r>
            <a:r>
              <a:rPr lang="pt-BR" b="1" dirty="0">
                <a:solidFill>
                  <a:schemeClr val="tx1"/>
                </a:solidFill>
              </a:rPr>
              <a:t>17</a:t>
            </a:r>
            <a:r>
              <a:rPr lang="pt-BR" dirty="0">
                <a:solidFill>
                  <a:schemeClr val="tx1"/>
                </a:solidFill>
              </a:rPr>
              <a:t> – Proporção de gestantes com consulta de puerpério entre o 30º e 42º dia pós-parto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91692084"/>
              </p:ext>
            </p:extLst>
          </p:nvPr>
        </p:nvGraphicFramePr>
        <p:xfrm>
          <a:off x="1835696" y="2852936"/>
          <a:ext cx="576064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14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1844824"/>
            <a:ext cx="8064895" cy="48245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Objetivo: </a:t>
            </a:r>
            <a:r>
              <a:rPr lang="pt-BR" b="1" dirty="0" smtClean="0">
                <a:solidFill>
                  <a:schemeClr val="tx1"/>
                </a:solidFill>
              </a:rPr>
              <a:t>Mapear </a:t>
            </a:r>
            <a:r>
              <a:rPr lang="pt-BR" b="1" dirty="0">
                <a:solidFill>
                  <a:schemeClr val="tx1"/>
                </a:solidFill>
              </a:rPr>
              <a:t>as gestantes de </a:t>
            </a:r>
            <a:r>
              <a:rPr lang="pt-BR" b="1" dirty="0" smtClean="0">
                <a:solidFill>
                  <a:schemeClr val="tx1"/>
                </a:solidFill>
              </a:rPr>
              <a:t>risco</a:t>
            </a:r>
          </a:p>
          <a:p>
            <a:pPr marL="0" indent="0" algn="just">
              <a:buNone/>
            </a:pPr>
            <a:r>
              <a:rPr lang="pt-BR" b="1" dirty="0">
                <a:solidFill>
                  <a:schemeClr val="tx1"/>
                </a:solidFill>
              </a:rPr>
              <a:t>Meta:</a:t>
            </a:r>
            <a:r>
              <a:rPr lang="pt-BR" dirty="0">
                <a:solidFill>
                  <a:schemeClr val="tx1"/>
                </a:solidFill>
              </a:rPr>
              <a:t> Monitorar a realização de avaliação de risco gestacional em 100% das gestantes.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Figura </a:t>
            </a:r>
            <a:r>
              <a:rPr lang="pt-BR" b="1" dirty="0">
                <a:solidFill>
                  <a:schemeClr val="tx1"/>
                </a:solidFill>
              </a:rPr>
              <a:t>18</a:t>
            </a:r>
            <a:r>
              <a:rPr lang="pt-BR" dirty="0">
                <a:solidFill>
                  <a:schemeClr val="tx1"/>
                </a:solidFill>
              </a:rPr>
              <a:t> – Proporção de gestantes com avaliação de risco na primeira consulta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12886608"/>
              </p:ext>
            </p:extLst>
          </p:nvPr>
        </p:nvGraphicFramePr>
        <p:xfrm>
          <a:off x="1475656" y="3212976"/>
          <a:ext cx="580033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819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88840"/>
            <a:ext cx="8208911" cy="46085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Objetivo: </a:t>
            </a:r>
            <a:r>
              <a:rPr lang="pt-BR" b="1" dirty="0" smtClean="0">
                <a:solidFill>
                  <a:schemeClr val="tx1"/>
                </a:solidFill>
              </a:rPr>
              <a:t>Realizar </a:t>
            </a:r>
            <a:r>
              <a:rPr lang="pt-BR" b="1" dirty="0">
                <a:solidFill>
                  <a:schemeClr val="tx1"/>
                </a:solidFill>
              </a:rPr>
              <a:t>promoção da </a:t>
            </a:r>
            <a:r>
              <a:rPr lang="pt-BR" b="1" dirty="0" smtClean="0">
                <a:solidFill>
                  <a:schemeClr val="tx1"/>
                </a:solidFill>
              </a:rPr>
              <a:t>saúde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1: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Garantir a 100% das gestantes orientação nutricional durante a gestação.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Figura </a:t>
            </a:r>
            <a:r>
              <a:rPr lang="pt-BR" sz="2200" b="1" dirty="0">
                <a:solidFill>
                  <a:schemeClr val="tx1"/>
                </a:solidFill>
              </a:rPr>
              <a:t>19</a:t>
            </a:r>
            <a:r>
              <a:rPr lang="pt-BR" sz="2200" dirty="0">
                <a:solidFill>
                  <a:schemeClr val="tx1"/>
                </a:solidFill>
              </a:rPr>
              <a:t> – Proporção de gestantes que receberam orientação nutricional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889397269"/>
              </p:ext>
            </p:extLst>
          </p:nvPr>
        </p:nvGraphicFramePr>
        <p:xfrm>
          <a:off x="1331640" y="3212976"/>
          <a:ext cx="619268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504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916832"/>
            <a:ext cx="8136903" cy="47525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 2: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Promover o aleitamento materno junto a 100% das gestantes.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Figura </a:t>
            </a:r>
            <a:r>
              <a:rPr lang="pt-BR" b="1" dirty="0">
                <a:solidFill>
                  <a:schemeClr val="tx1"/>
                </a:solidFill>
              </a:rPr>
              <a:t>20</a:t>
            </a:r>
            <a:r>
              <a:rPr lang="pt-BR" dirty="0">
                <a:solidFill>
                  <a:schemeClr val="tx1"/>
                </a:solidFill>
              </a:rPr>
              <a:t> – </a:t>
            </a:r>
            <a:r>
              <a:rPr lang="pt-BR" dirty="0" smtClean="0">
                <a:solidFill>
                  <a:schemeClr val="tx1"/>
                </a:solidFill>
              </a:rPr>
              <a:t>Proporção </a:t>
            </a:r>
            <a:r>
              <a:rPr lang="pt-BR" dirty="0">
                <a:solidFill>
                  <a:schemeClr val="tx1"/>
                </a:solidFill>
              </a:rPr>
              <a:t>de gestantes que receberam orientação sobre aleitamento materno exclusivo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298071431"/>
              </p:ext>
            </p:extLst>
          </p:nvPr>
        </p:nvGraphicFramePr>
        <p:xfrm>
          <a:off x="1403648" y="2924944"/>
          <a:ext cx="626469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11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2600" dirty="0"/>
          </a:p>
          <a:p>
            <a:r>
              <a:rPr lang="pt-BR" sz="2600" dirty="0" smtClean="0">
                <a:solidFill>
                  <a:schemeClr val="tx1"/>
                </a:solidFill>
              </a:rPr>
              <a:t>Caxias </a:t>
            </a:r>
            <a:r>
              <a:rPr lang="pt-BR" sz="2600" dirty="0">
                <a:solidFill>
                  <a:schemeClr val="tx1"/>
                </a:solidFill>
              </a:rPr>
              <a:t>do Sul conta atualmente com 435.482 mil habitantes, sendo que 96,3% residem na zona urbana e somente 3,7% na zona rural. </a:t>
            </a:r>
            <a:endParaRPr lang="pt-BR" sz="2600" dirty="0" smtClean="0">
              <a:solidFill>
                <a:schemeClr val="tx1"/>
              </a:solidFill>
            </a:endParaRPr>
          </a:p>
          <a:p>
            <a:endParaRPr lang="pt-BR" sz="2600" dirty="0" smtClean="0">
              <a:solidFill>
                <a:schemeClr val="tx1"/>
              </a:solidFill>
            </a:endParaRPr>
          </a:p>
          <a:p>
            <a:r>
              <a:rPr lang="pt-BR" sz="2600" dirty="0">
                <a:solidFill>
                  <a:schemeClr val="tx1"/>
                </a:solidFill>
              </a:rPr>
              <a:t>A saúde pública do município conta </a:t>
            </a:r>
            <a:r>
              <a:rPr lang="pt-BR" sz="2600" dirty="0" smtClean="0">
                <a:solidFill>
                  <a:schemeClr val="tx1"/>
                </a:solidFill>
              </a:rPr>
              <a:t>com:</a:t>
            </a: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tx1"/>
                </a:solidFill>
              </a:rPr>
              <a:t>45 </a:t>
            </a:r>
            <a:r>
              <a:rPr lang="pt-BR" sz="2600" dirty="0">
                <a:solidFill>
                  <a:schemeClr val="tx1"/>
                </a:solidFill>
              </a:rPr>
              <a:t>Unidades Básicas de </a:t>
            </a:r>
            <a:r>
              <a:rPr lang="pt-BR" sz="2600" dirty="0" smtClean="0">
                <a:solidFill>
                  <a:schemeClr val="tx1"/>
                </a:solidFill>
              </a:rPr>
              <a:t>Saúde</a:t>
            </a:r>
            <a:r>
              <a:rPr lang="pt-BR" sz="2600" dirty="0">
                <a:solidFill>
                  <a:schemeClr val="tx1"/>
                </a:solidFill>
              </a:rPr>
              <a:t> </a:t>
            </a:r>
            <a:r>
              <a:rPr lang="pt-BR" sz="2600" dirty="0" smtClean="0">
                <a:solidFill>
                  <a:schemeClr val="tx1"/>
                </a:solidFill>
              </a:rPr>
              <a:t>e cobertura </a:t>
            </a:r>
            <a:r>
              <a:rPr lang="pt-BR" sz="2600" dirty="0">
                <a:solidFill>
                  <a:schemeClr val="tx1"/>
                </a:solidFill>
              </a:rPr>
              <a:t>de ESF/EACS de </a:t>
            </a:r>
            <a:r>
              <a:rPr lang="pt-BR" sz="2600" dirty="0" smtClean="0">
                <a:solidFill>
                  <a:schemeClr val="tx1"/>
                </a:solidFill>
              </a:rPr>
              <a:t>26,5%;</a:t>
            </a: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tx1"/>
                </a:solidFill>
              </a:rPr>
              <a:t>Centro </a:t>
            </a:r>
            <a:r>
              <a:rPr lang="pt-BR" sz="2600" dirty="0">
                <a:solidFill>
                  <a:schemeClr val="tx1"/>
                </a:solidFill>
              </a:rPr>
              <a:t>Especializado em </a:t>
            </a:r>
            <a:r>
              <a:rPr lang="pt-BR" sz="2600" dirty="0" smtClean="0">
                <a:solidFill>
                  <a:schemeClr val="tx1"/>
                </a:solidFill>
              </a:rPr>
              <a:t>Saúde;</a:t>
            </a: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tx1"/>
                </a:solidFill>
              </a:rPr>
              <a:t>PA </a:t>
            </a:r>
            <a:r>
              <a:rPr lang="pt-BR" sz="2600" dirty="0">
                <a:solidFill>
                  <a:schemeClr val="tx1"/>
                </a:solidFill>
              </a:rPr>
              <a:t>24 </a:t>
            </a:r>
            <a:r>
              <a:rPr lang="pt-BR" sz="2600" dirty="0" smtClean="0">
                <a:solidFill>
                  <a:schemeClr val="tx1"/>
                </a:solidFill>
              </a:rPr>
              <a:t>horas;</a:t>
            </a: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tx1"/>
                </a:solidFill>
              </a:rPr>
              <a:t>SAMU;</a:t>
            </a: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tx1"/>
                </a:solidFill>
              </a:rPr>
              <a:t>Central de exames;</a:t>
            </a: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tx1"/>
                </a:solidFill>
              </a:rPr>
              <a:t>Hemocentro regional;</a:t>
            </a:r>
          </a:p>
          <a:p>
            <a:pPr>
              <a:buFont typeface="Wingdings" pitchFamily="2" charset="2"/>
              <a:buChar char="Ø"/>
            </a:pPr>
            <a:r>
              <a:rPr lang="pt-BR" sz="2600" dirty="0" smtClean="0">
                <a:solidFill>
                  <a:schemeClr val="tx1"/>
                </a:solidFill>
              </a:rPr>
              <a:t>2 hospitais.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Caracterização do município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16832"/>
            <a:ext cx="8280919" cy="47525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600" b="1" dirty="0" smtClean="0">
                <a:solidFill>
                  <a:schemeClr val="tx1"/>
                </a:solidFill>
              </a:rPr>
              <a:t>Meta 3: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>
                <a:solidFill>
                  <a:schemeClr val="tx1"/>
                </a:solidFill>
              </a:rPr>
              <a:t>Orientar 100% das gestantes sobre os cuidados com o recém-nascido (teste do pezinho, decúbito dorsal para dormir, </a:t>
            </a:r>
            <a:r>
              <a:rPr lang="pt-BR" sz="2600" dirty="0" err="1">
                <a:solidFill>
                  <a:schemeClr val="tx1"/>
                </a:solidFill>
              </a:rPr>
              <a:t>etc</a:t>
            </a:r>
            <a:r>
              <a:rPr lang="pt-BR" sz="2600" dirty="0">
                <a:solidFill>
                  <a:schemeClr val="tx1"/>
                </a:solidFill>
              </a:rPr>
              <a:t>).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Figura 21</a:t>
            </a:r>
            <a:r>
              <a:rPr lang="pt-BR" dirty="0" smtClean="0">
                <a:solidFill>
                  <a:schemeClr val="tx1"/>
                </a:solidFill>
              </a:rPr>
              <a:t> – Proporção de gestantes que receberam orientação sobre cuidados com recém-nascido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2224327"/>
              </p:ext>
            </p:extLst>
          </p:nvPr>
        </p:nvGraphicFramePr>
        <p:xfrm>
          <a:off x="1259632" y="3212976"/>
          <a:ext cx="63367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45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1" cy="48245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4: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Orientar 100% das gestantes sobre os riscos do tabagismo e do uso de álcool e drogas na gestação.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Figura </a:t>
            </a:r>
            <a:r>
              <a:rPr lang="pt-BR" sz="2200" b="1" dirty="0">
                <a:solidFill>
                  <a:schemeClr val="tx1"/>
                </a:solidFill>
              </a:rPr>
              <a:t>22</a:t>
            </a:r>
            <a:r>
              <a:rPr lang="pt-BR" sz="2200" dirty="0">
                <a:solidFill>
                  <a:schemeClr val="tx1"/>
                </a:solidFill>
              </a:rPr>
              <a:t> – Proporção de gestantes que receberam orientação sobre risco do tabagismo, álcool e drogas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77479990"/>
              </p:ext>
            </p:extLst>
          </p:nvPr>
        </p:nvGraphicFramePr>
        <p:xfrm>
          <a:off x="1259632" y="2852936"/>
          <a:ext cx="633670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2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772816"/>
            <a:ext cx="8136903" cy="48245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1"/>
                </a:solidFill>
              </a:rPr>
              <a:t>Meta 5: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Orientar 100% das gestantes sobre anticoncepção após o parto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t-BR" sz="2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2200" b="1" dirty="0" smtClean="0">
                <a:solidFill>
                  <a:schemeClr val="tx1"/>
                </a:solidFill>
              </a:rPr>
              <a:t>Figura </a:t>
            </a:r>
            <a:r>
              <a:rPr lang="pt-BR" sz="2200" b="1" dirty="0">
                <a:solidFill>
                  <a:schemeClr val="tx1"/>
                </a:solidFill>
              </a:rPr>
              <a:t>23</a:t>
            </a:r>
            <a:r>
              <a:rPr lang="pt-BR" sz="2200" dirty="0">
                <a:solidFill>
                  <a:schemeClr val="tx1"/>
                </a:solidFill>
              </a:rPr>
              <a:t> – Proporção de gestantes com orientação sobre anticoncepção para o período pós-parto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Objetivos, metas e resultados</a:t>
            </a:r>
            <a:endParaRPr lang="pt-BR" sz="36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256659979"/>
              </p:ext>
            </p:extLst>
          </p:nvPr>
        </p:nvGraphicFramePr>
        <p:xfrm>
          <a:off x="1259632" y="2708920"/>
          <a:ext cx="648072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627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A partir da intervenção foi possível:</a:t>
            </a:r>
          </a:p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Ampliar a realização do exame ginecológico e de mamas uma vez por trimestre;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Ampliar os atendimentos de saúde bucal;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Implantação do grupo de gestantes;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Inserção do enfermeiro nos atendimentos;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Implantação do monitoramento e avaliação.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Resultados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1" cy="4608512"/>
          </a:xfrm>
        </p:spPr>
        <p:txBody>
          <a:bodyPr/>
          <a:lstStyle/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A intervenção possibilitou: 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Integração da equipe;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Qualificação do atendimento;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Avanço nos registros;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Ampliação de vínculo com o usuário.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Discussão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A ações foram incorporadas na rotina do serviço;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Para melhorar ainda mais necessitaríamos: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Ampliar a equipe de atendimento;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Ampliar a cobertura de ACS para 100% da área;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Melhorar a adesão das gestantes ao grupo educativo.</a:t>
            </a:r>
          </a:p>
          <a:p>
            <a:pPr marL="0" indent="0" algn="just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Discussão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869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pPr marL="0" indent="0">
              <a:buNone/>
            </a:pPr>
            <a:endParaRPr lang="pt-B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1"/>
                </a:solidFill>
              </a:rPr>
              <a:t>O curso atendeu as expectativas na medida que possibilitou: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Visão ampliada do trabalho na atenção básica;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Expansão de conhecimentos de gestão e prática clínica;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Experiência prática possibilitando novas atuações;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Acesso a bibliografias antes desconhecidas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Reflexão crítica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6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chemeClr val="tx1"/>
                </a:solidFill>
              </a:rPr>
              <a:t>Está situada no interior;</a:t>
            </a:r>
          </a:p>
          <a:p>
            <a:r>
              <a:rPr lang="pt-BR" dirty="0">
                <a:solidFill>
                  <a:schemeClr val="tx1"/>
                </a:solidFill>
              </a:rPr>
              <a:t>Distrito conta com aproximadamente 1300 </a:t>
            </a:r>
            <a:r>
              <a:rPr lang="pt-BR" dirty="0" smtClean="0">
                <a:solidFill>
                  <a:schemeClr val="tx1"/>
                </a:solidFill>
              </a:rPr>
              <a:t>habitantes;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Modelo atenção ESF;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Composição da equipe;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Estrutura física precária;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Atendimento à todas as faixas </a:t>
            </a:r>
            <a:r>
              <a:rPr lang="pt-BR" dirty="0" smtClean="0">
                <a:solidFill>
                  <a:schemeClr val="tx1"/>
                </a:solidFill>
              </a:rPr>
              <a:t>etárias.</a:t>
            </a:r>
            <a:endParaRPr lang="pt-BR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Caracterização da UBS Vila Oliva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r>
              <a:rPr lang="pt-BR" sz="2800" dirty="0" smtClean="0">
                <a:solidFill>
                  <a:schemeClr val="tx1"/>
                </a:solidFill>
              </a:rPr>
              <a:t>Consultas </a:t>
            </a:r>
            <a:r>
              <a:rPr lang="pt-BR" sz="2800" dirty="0">
                <a:solidFill>
                  <a:schemeClr val="tx1"/>
                </a:solidFill>
              </a:rPr>
              <a:t>médicas </a:t>
            </a:r>
            <a:r>
              <a:rPr lang="pt-BR" sz="2800" dirty="0" smtClean="0">
                <a:solidFill>
                  <a:schemeClr val="tx1"/>
                </a:solidFill>
              </a:rPr>
              <a:t>agendadas;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Vacinas;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Exames;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Busca ativa faltosas;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Atendimento odontológico de apenas uma parcela das gestantes;</a:t>
            </a:r>
          </a:p>
          <a:p>
            <a:r>
              <a:rPr lang="pt-BR" sz="2800" dirty="0">
                <a:solidFill>
                  <a:schemeClr val="tx1"/>
                </a:solidFill>
              </a:rPr>
              <a:t>Em torno de 30% gestantes </a:t>
            </a:r>
            <a:r>
              <a:rPr lang="pt-BR" sz="2800" dirty="0" smtClean="0">
                <a:solidFill>
                  <a:schemeClr val="tx1"/>
                </a:solidFill>
              </a:rPr>
              <a:t>com início </a:t>
            </a:r>
            <a:r>
              <a:rPr lang="pt-BR" sz="2800" dirty="0">
                <a:solidFill>
                  <a:schemeClr val="tx1"/>
                </a:solidFill>
              </a:rPr>
              <a:t>o pré-natal tardiamente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Grupo gestantes inexistente;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Ausência de avaliação e monitoramento do programa.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Assistência de pré-natal na UBS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73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Qualificar a atenção ao pré-natal e puerpério na Unidade de Saúde Vila Oliva.</a:t>
            </a:r>
            <a:endParaRPr lang="pt-BR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Objetivo geral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00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996952"/>
            <a:ext cx="7408333" cy="3129211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D</a:t>
            </a:r>
            <a:r>
              <a:rPr lang="pt-BR" dirty="0" smtClean="0">
                <a:solidFill>
                  <a:schemeClr val="tx1"/>
                </a:solidFill>
              </a:rPr>
              <a:t>uração da intervenção: 4 meses;</a:t>
            </a:r>
          </a:p>
          <a:p>
            <a:r>
              <a:rPr lang="pt-BR" dirty="0">
                <a:solidFill>
                  <a:schemeClr val="tx1"/>
                </a:solidFill>
              </a:rPr>
              <a:t>R</a:t>
            </a:r>
            <a:r>
              <a:rPr lang="pt-BR" dirty="0" smtClean="0">
                <a:solidFill>
                  <a:schemeClr val="tx1"/>
                </a:solidFill>
              </a:rPr>
              <a:t>eferencial teórico: </a:t>
            </a:r>
            <a:r>
              <a:rPr lang="pt-BR" dirty="0">
                <a:solidFill>
                  <a:schemeClr val="tx1"/>
                </a:solidFill>
              </a:rPr>
              <a:t>Protocolo de Atenção ao </a:t>
            </a:r>
            <a:r>
              <a:rPr lang="pt-BR" dirty="0" smtClean="0">
                <a:solidFill>
                  <a:schemeClr val="tx1"/>
                </a:solidFill>
              </a:rPr>
              <a:t>Pré-natal </a:t>
            </a:r>
            <a:r>
              <a:rPr lang="pt-BR" dirty="0">
                <a:solidFill>
                  <a:schemeClr val="tx1"/>
                </a:solidFill>
              </a:rPr>
              <a:t>do Ministério da Saúde do ano de </a:t>
            </a:r>
            <a:r>
              <a:rPr lang="pt-BR" dirty="0" smtClean="0">
                <a:solidFill>
                  <a:schemeClr val="tx1"/>
                </a:solidFill>
              </a:rPr>
              <a:t>2012</a:t>
            </a:r>
            <a:r>
              <a:rPr lang="pt-BR" dirty="0">
                <a:solidFill>
                  <a:schemeClr val="tx1"/>
                </a:solidFill>
              </a:rPr>
              <a:t>;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Público alvo: todas </a:t>
            </a:r>
            <a:r>
              <a:rPr lang="pt-BR" dirty="0">
                <a:solidFill>
                  <a:schemeClr val="tx1"/>
                </a:solidFill>
              </a:rPr>
              <a:t>as gestantes pertencentes à área de abrangência e cadastradas no programa de pré-natal da Unidade. </a:t>
            </a:r>
            <a:endParaRPr lang="pt-BR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chemeClr val="tx1"/>
                </a:solidFill>
              </a:rPr>
              <a:t>M</a:t>
            </a:r>
            <a:r>
              <a:rPr lang="pt-BR" sz="3600" dirty="0" smtClean="0">
                <a:solidFill>
                  <a:schemeClr val="tx1"/>
                </a:solidFill>
              </a:rPr>
              <a:t>etodologia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1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2067" y="2276872"/>
            <a:ext cx="8092421" cy="3849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>
                <a:solidFill>
                  <a:schemeClr val="tx1"/>
                </a:solidFill>
              </a:rPr>
              <a:t>Ações de qualificação da prática clínica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Capacitação da equipe;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Definição de papéis de cada integrante.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>Ações de organização e gestão do serviço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Acolhimento com escuta qualificada;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Priorização de situações agudas</a:t>
            </a:r>
            <a:r>
              <a:rPr lang="pt-BR" dirty="0" smtClean="0"/>
              <a:t>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Agendamento subsequente após cada atendimento;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Busca ativa de faltosas;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Qualificação dos registros.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Metodologia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2462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>Ações de engajamento </a:t>
            </a:r>
            <a:r>
              <a:rPr lang="pt-BR" b="1" dirty="0" smtClean="0">
                <a:solidFill>
                  <a:schemeClr val="tx1"/>
                </a:solidFill>
              </a:rPr>
              <a:t>público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Sensibilização da comunidade.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>Ações de monitoramento e </a:t>
            </a:r>
            <a:r>
              <a:rPr lang="pt-BR" b="1" dirty="0" smtClean="0">
                <a:solidFill>
                  <a:schemeClr val="tx1"/>
                </a:solidFill>
              </a:rPr>
              <a:t>avaliação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Análise </a:t>
            </a:r>
            <a:r>
              <a:rPr lang="pt-BR" dirty="0">
                <a:solidFill>
                  <a:schemeClr val="tx1"/>
                </a:solidFill>
              </a:rPr>
              <a:t>dos registros </a:t>
            </a:r>
            <a:r>
              <a:rPr lang="pt-BR" dirty="0" smtClean="0">
                <a:solidFill>
                  <a:schemeClr val="tx1"/>
                </a:solidFill>
              </a:rPr>
              <a:t>realizados;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Identificação do cumprimento das ações previstas;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Sinais de alerta;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Transcrição de dados em planilha específica.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solidFill>
                  <a:schemeClr val="tx1"/>
                </a:solidFill>
              </a:rPr>
              <a:t>Metodologia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5953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525</TotalTime>
  <Words>1405</Words>
  <Application>Microsoft Office PowerPoint</Application>
  <PresentationFormat>Apresentação na tela (4:3)</PresentationFormat>
  <Paragraphs>381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Forma de Onda</vt:lpstr>
      <vt:lpstr>Qualificação da Assistência ao Pré-natal e Puerpério na UBS Vila Oliva na cidade de Caxias do Sul, RS</vt:lpstr>
      <vt:lpstr>Introdução</vt:lpstr>
      <vt:lpstr>Caracterização do município</vt:lpstr>
      <vt:lpstr>Caracterização da UBS Vila Oliva</vt:lpstr>
      <vt:lpstr>Assistência de pré-natal na UBS</vt:lpstr>
      <vt:lpstr>Objetivo geral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Resultados</vt:lpstr>
      <vt:lpstr>Discussão</vt:lpstr>
      <vt:lpstr>Discussão</vt:lpstr>
      <vt:lpstr>Reflexão crítica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da Assistência ao Pré-natal e Puerpério na UBS Vila Oliva na cidade de Caxias do Sul, RS</dc:title>
  <dc:creator>Roberta</dc:creator>
  <cp:lastModifiedBy>Roberta</cp:lastModifiedBy>
  <cp:revision>42</cp:revision>
  <dcterms:created xsi:type="dcterms:W3CDTF">2013-08-11T21:01:08Z</dcterms:created>
  <dcterms:modified xsi:type="dcterms:W3CDTF">2013-08-18T14:14:18Z</dcterms:modified>
</cp:coreProperties>
</file>