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30.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5.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media/image33.png" ContentType="image/png"/>
  <Override PartName="/ppt/media/image32.png" ContentType="image/png"/>
  <Override PartName="/ppt/media/image31.png" ContentType="image/png"/>
  <Override PartName="/ppt/media/image23.png" ContentType="image/png"/>
  <Override PartName="/ppt/media/image22.png" ContentType="image/png"/>
  <Override PartName="/ppt/media/image21.png" ContentType="image/png"/>
  <Override PartName="/ppt/media/image19.png" ContentType="image/png"/>
  <Override PartName="/ppt/media/image20.png" ContentType="image/png"/>
  <Override PartName="/ppt/media/image18.png" ContentType="image/png"/>
  <Override PartName="/ppt/media/image14.png" ContentType="image/png"/>
  <Override PartName="/ppt/media/image13.png" ContentType="image/png"/>
  <Override PartName="/ppt/media/image12.png" ContentType="image/png"/>
  <Override PartName="/ppt/media/image11.png" ContentType="image/png"/>
  <Override PartName="/ppt/media/image6.jpeg" ContentType="image/jpeg"/>
  <Override PartName="/ppt/media/image10.png" ContentType="image/png"/>
  <Override PartName="/ppt/media/image9.png" ContentType="image/png"/>
  <Override PartName="/ppt/media/image8.png" ContentType="image/png"/>
  <Override PartName="/ppt/media/image7.png" ContentType="image/png"/>
  <Override PartName="/ppt/media/image28.png" ContentType="image/png"/>
  <Override PartName="/ppt/media/image5.png" ContentType="image/png"/>
  <Override PartName="/ppt/media/image30.jpeg" ContentType="image/jpeg"/>
  <Override PartName="/ppt/media/image27.png" ContentType="image/png"/>
  <Override PartName="/ppt/media/image4.png" ContentType="image/png"/>
  <Override PartName="/ppt/media/image17.png" ContentType="image/png"/>
  <Override PartName="/ppt/media/image26.png" ContentType="image/png"/>
  <Override PartName="/ppt/media/image3.png" ContentType="image/png"/>
  <Override PartName="/ppt/media/image16.png" ContentType="image/png"/>
  <Override PartName="/ppt/media/image29.jpeg" ContentType="image/jpeg"/>
  <Override PartName="/ppt/media/image25.png" ContentType="image/png"/>
  <Override PartName="/ppt/media/image2.png" ContentType="image/png"/>
  <Override PartName="/ppt/media/image15.png" ContentType="image/png"/>
  <Override PartName="/ppt/media/image24.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1640" cy="1261440"/>
          </a:xfrm>
          <a:prstGeom prst="rect">
            <a:avLst/>
          </a:prstGeom>
        </p:spPr>
        <p:txBody>
          <a:bodyPr lIns="0" rIns="0" tIns="0" bIns="0" anchor="ctr"/>
          <a:p>
            <a:r>
              <a:rPr lang="en-US">
                <a:latin typeface="Arial"/>
              </a:rPr>
              <a:t>Click to edit the title text format</a:t>
            </a:r>
            <a:endParaRPr/>
          </a:p>
        </p:txBody>
      </p:sp>
      <p:sp>
        <p:nvSpPr>
          <p:cNvPr id="37" name="PlaceHolder 2"/>
          <p:cNvSpPr>
            <a:spLocks noGrp="1"/>
          </p:cNvSpPr>
          <p:nvPr>
            <p:ph type="body"/>
          </p:nvPr>
        </p:nvSpPr>
        <p:spPr>
          <a:xfrm>
            <a:off x="504000" y="1768680"/>
            <a:ext cx="9071640" cy="4383720"/>
          </a:xfrm>
          <a:prstGeom prst="rect">
            <a:avLst/>
          </a:prstGeom>
        </p:spPr>
        <p:txBody>
          <a:bodyPr lIns="0" rIns="0" tIns="0" bIns="0"/>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jpe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image" Target="../media/image26.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image" Target="../media/image28.png"/><Relationship Id="rId2"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image" Target="../media/image29.jpeg"/><Relationship Id="rId2" Type="http://schemas.openxmlformats.org/officeDocument/2006/relationships/image" Target="../media/image30.jpe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1584000" y="489240"/>
            <a:ext cx="7018920" cy="2068200"/>
          </a:xfrm>
          <a:prstGeom prst="rect">
            <a:avLst/>
          </a:prstGeom>
          <a:noFill/>
          <a:ln>
            <a:noFill/>
          </a:ln>
        </p:spPr>
        <p:style>
          <a:lnRef idx="0"/>
          <a:fillRef idx="0"/>
          <a:effectRef idx="0"/>
          <a:fontRef idx="minor"/>
        </p:style>
        <p:txBody>
          <a:bodyPr lIns="0" rIns="0" tIns="0" bIns="0" anchor="ctr"/>
          <a:p>
            <a:r>
              <a:rPr lang="en-US" sz="1600" strike="noStrike">
                <a:solidFill>
                  <a:srgbClr val="000000"/>
                </a:solidFill>
                <a:latin typeface="Arial"/>
                <a:ea typeface="DejaVu Sans"/>
              </a:rPr>
              <a:t>Universidade Aberta do SUS – UNASUS</a:t>
            </a:r>
            <a:endParaRPr/>
          </a:p>
          <a:p>
            <a:r>
              <a:rPr lang="en-US" sz="1600" strike="noStrike">
                <a:solidFill>
                  <a:srgbClr val="000000"/>
                </a:solidFill>
                <a:latin typeface="Arial"/>
                <a:ea typeface="DejaVu Sans"/>
              </a:rPr>
              <a:t>Universidade Federal de Pelotas</a:t>
            </a:r>
            <a:endParaRPr/>
          </a:p>
          <a:p>
            <a:r>
              <a:rPr lang="en-US" sz="1600" strike="noStrike">
                <a:solidFill>
                  <a:srgbClr val="000000"/>
                </a:solidFill>
                <a:latin typeface="Arial"/>
                <a:ea typeface="DejaVu Sans"/>
              </a:rPr>
              <a:t>Especialização em Saúde da Família</a:t>
            </a:r>
            <a:endParaRPr/>
          </a:p>
          <a:p>
            <a:r>
              <a:rPr lang="en-US" sz="1600" strike="noStrike">
                <a:solidFill>
                  <a:srgbClr val="000000"/>
                </a:solidFill>
                <a:latin typeface="Arial"/>
                <a:ea typeface="DejaVu Sans"/>
              </a:rPr>
              <a:t>Modalidade à Distância</a:t>
            </a:r>
            <a:endParaRPr/>
          </a:p>
          <a:p>
            <a:r>
              <a:rPr lang="en-US" sz="1600" strike="noStrike">
                <a:solidFill>
                  <a:srgbClr val="000000"/>
                </a:solidFill>
                <a:latin typeface="Arial"/>
                <a:ea typeface="DejaVu Sans"/>
              </a:rPr>
              <a:t>Programa Mais Médicos para o Brasil</a:t>
            </a:r>
            <a:endParaRPr/>
          </a:p>
          <a:p>
            <a:pPr algn="ctr">
              <a:lnSpc>
                <a:spcPct val="150000"/>
              </a:lnSpc>
            </a:pPr>
            <a:r>
              <a:rPr lang="en-US" sz="1600" strike="noStrike">
                <a:solidFill>
                  <a:srgbClr val="000000"/>
                </a:solidFill>
                <a:latin typeface="Arial"/>
                <a:ea typeface="DejaVu Sans"/>
              </a:rPr>
              <a:t>Turma 5</a:t>
            </a:r>
            <a:endParaRPr/>
          </a:p>
        </p:txBody>
      </p:sp>
      <p:sp>
        <p:nvSpPr>
          <p:cNvPr id="73" name="CustomShape 2"/>
          <p:cNvSpPr/>
          <p:nvPr/>
        </p:nvSpPr>
        <p:spPr>
          <a:xfrm>
            <a:off x="720000" y="2695680"/>
            <a:ext cx="9070920" cy="4383720"/>
          </a:xfrm>
          <a:prstGeom prst="rect">
            <a:avLst/>
          </a:prstGeom>
          <a:noFill/>
          <a:ln>
            <a:noFill/>
          </a:ln>
        </p:spPr>
        <p:style>
          <a:lnRef idx="0"/>
          <a:fillRef idx="0"/>
          <a:effectRef idx="0"/>
          <a:fontRef idx="minor"/>
        </p:style>
        <p:txBody>
          <a:bodyPr lIns="0" rIns="0" tIns="0" bIns="0" anchor="ctr"/>
          <a:p>
            <a:pPr algn="ctr">
              <a:lnSpc>
                <a:spcPct val="100000"/>
              </a:lnSpc>
            </a:pPr>
            <a:r>
              <a:rPr b="1" lang="en-US" sz="3200" strike="noStrike">
                <a:solidFill>
                  <a:srgbClr val="00000a"/>
                </a:solidFill>
                <a:latin typeface="Arial"/>
                <a:ea typeface="Droid Sans Fallback"/>
              </a:rPr>
              <a:t>Melhoria da Atenção à Saúde da Mulher da ESF José Sarney, Natal / RN</a:t>
            </a:r>
            <a:endParaRPr/>
          </a:p>
          <a:p>
            <a:pPr algn="ctr">
              <a:lnSpc>
                <a:spcPct val="150000"/>
              </a:lnSpc>
            </a:pPr>
            <a:endParaRPr/>
          </a:p>
          <a:p>
            <a:pPr algn="ctr">
              <a:lnSpc>
                <a:spcPct val="100000"/>
              </a:lnSpc>
            </a:pPr>
            <a:r>
              <a:rPr lang="en-US" sz="2400" strike="noStrike">
                <a:solidFill>
                  <a:srgbClr val="00000a"/>
                </a:solidFill>
                <a:latin typeface="Arial"/>
                <a:ea typeface="Droid Sans Fallback"/>
              </a:rPr>
              <a:t>Roberto Paz Soruco</a:t>
            </a:r>
            <a:endParaRPr/>
          </a:p>
          <a:p>
            <a:pPr algn="ctr">
              <a:lnSpc>
                <a:spcPct val="100000"/>
              </a:lnSpc>
            </a:pPr>
            <a:endParaRPr/>
          </a:p>
          <a:p>
            <a:pPr algn="ctr">
              <a:lnSpc>
                <a:spcPct val="100000"/>
              </a:lnSpc>
            </a:pPr>
            <a:r>
              <a:rPr lang="en-US" strike="noStrike">
                <a:solidFill>
                  <a:srgbClr val="00000a"/>
                </a:solidFill>
                <a:latin typeface="Arial"/>
                <a:ea typeface="Droid Sans Fallback"/>
              </a:rPr>
              <a:t>2015</a:t>
            </a:r>
            <a:endParaRPr/>
          </a:p>
        </p:txBody>
      </p:sp>
      <p:pic>
        <p:nvPicPr>
          <p:cNvPr id="74" name="Imagem 1" descr=""/>
          <p:cNvPicPr/>
          <p:nvPr/>
        </p:nvPicPr>
        <p:blipFill>
          <a:blip r:embed="rId1"/>
          <a:stretch/>
        </p:blipFill>
        <p:spPr>
          <a:xfrm>
            <a:off x="1391400" y="899640"/>
            <a:ext cx="780120" cy="846720"/>
          </a:xfrm>
          <a:prstGeom prst="rect">
            <a:avLst/>
          </a:prstGeom>
          <a:ln w="9360">
            <a:noFill/>
          </a:ln>
        </p:spPr>
      </p:pic>
      <p:pic>
        <p:nvPicPr>
          <p:cNvPr id="75" name="Picture" descr=""/>
          <p:cNvPicPr/>
          <p:nvPr/>
        </p:nvPicPr>
        <p:blipFill>
          <a:blip r:embed="rId2"/>
          <a:stretch/>
        </p:blipFill>
        <p:spPr>
          <a:xfrm>
            <a:off x="7128720" y="5122080"/>
            <a:ext cx="2718360" cy="1991520"/>
          </a:xfrm>
          <a:prstGeom prst="rect">
            <a:avLst/>
          </a:prstGeom>
          <a:ln w="9360">
            <a:noFill/>
          </a:ln>
        </p:spPr>
      </p:pic>
      <p:pic>
        <p:nvPicPr>
          <p:cNvPr id="76" name="Picture 7" descr=""/>
          <p:cNvPicPr/>
          <p:nvPr/>
        </p:nvPicPr>
        <p:blipFill>
          <a:blip r:embed="rId3"/>
          <a:stretch/>
        </p:blipFill>
        <p:spPr>
          <a:xfrm>
            <a:off x="936000" y="6444000"/>
            <a:ext cx="2846880" cy="541800"/>
          </a:xfrm>
          <a:prstGeom prst="rect">
            <a:avLst/>
          </a:prstGeom>
          <a:ln w="9360">
            <a:noFill/>
          </a:ln>
        </p:spPr>
      </p:pic>
      <p:pic>
        <p:nvPicPr>
          <p:cNvPr id="77" name="Picture 2" descr=""/>
          <p:cNvPicPr/>
          <p:nvPr/>
        </p:nvPicPr>
        <p:blipFill>
          <a:blip r:embed="rId4"/>
          <a:stretch/>
        </p:blipFill>
        <p:spPr>
          <a:xfrm>
            <a:off x="8102520" y="1043640"/>
            <a:ext cx="770400" cy="979920"/>
          </a:xfrm>
          <a:prstGeom prst="rect">
            <a:avLst/>
          </a:prstGeom>
          <a:ln>
            <a:noFill/>
          </a:ln>
        </p:spPr>
      </p:pic>
      <p:pic>
        <p:nvPicPr>
          <p:cNvPr id="78" name="Picture 3" descr=""/>
          <p:cNvPicPr/>
          <p:nvPr/>
        </p:nvPicPr>
        <p:blipFill>
          <a:blip r:embed="rId5"/>
          <a:stretch/>
        </p:blipFill>
        <p:spPr>
          <a:xfrm>
            <a:off x="677160" y="5364000"/>
            <a:ext cx="2989800" cy="894240"/>
          </a:xfrm>
          <a:prstGeom prst="rect">
            <a:avLst/>
          </a:prstGeom>
          <a:ln>
            <a:noFill/>
          </a:ln>
        </p:spPr>
      </p:pic>
      <p:pic>
        <p:nvPicPr>
          <p:cNvPr id="79" name="Picture 4" descr=""/>
          <p:cNvPicPr/>
          <p:nvPr/>
        </p:nvPicPr>
        <p:blipFill>
          <a:blip r:embed="rId6"/>
          <a:stretch/>
        </p:blipFill>
        <p:spPr>
          <a:xfrm>
            <a:off x="734400" y="2024640"/>
            <a:ext cx="2094480" cy="6562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1296000" y="68364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MT"/>
                <a:ea typeface="DejaVu Sans"/>
              </a:rPr>
              <a:t>OBJETVO GERAL</a:t>
            </a:r>
            <a:endParaRPr/>
          </a:p>
        </p:txBody>
      </p:sp>
      <p:sp>
        <p:nvSpPr>
          <p:cNvPr id="100"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pPr>
            <a:endParaRPr/>
          </a:p>
          <a:p>
            <a:pPr algn="just">
              <a:lnSpc>
                <a:spcPct val="100000"/>
              </a:lnSpc>
              <a:buSzPct val="45000"/>
              <a:buFont typeface="StarSymbol"/>
              <a:buChar char="l"/>
            </a:pPr>
            <a:r>
              <a:rPr lang="en-US" sz="3200" strike="noStrike">
                <a:solidFill>
                  <a:srgbClr val="000000"/>
                </a:solidFill>
                <a:latin typeface="ArialMT"/>
                <a:ea typeface="Droid Sans Fallback"/>
              </a:rPr>
              <a:t>Ampliar a cobertura e a qualidade do rastreamento do câncer de colo de útero e de mama da ESF José Sarney, Natal/RN.</a:t>
            </a:r>
            <a:endParaRPr/>
          </a:p>
        </p:txBody>
      </p:sp>
      <p:pic>
        <p:nvPicPr>
          <p:cNvPr id="101" name="Picture 1" descr=""/>
          <p:cNvPicPr/>
          <p:nvPr/>
        </p:nvPicPr>
        <p:blipFill>
          <a:blip r:embed="rId1"/>
          <a:stretch/>
        </p:blipFill>
        <p:spPr>
          <a:xfrm>
            <a:off x="924480" y="6804000"/>
            <a:ext cx="8276040" cy="589320"/>
          </a:xfrm>
          <a:prstGeom prst="rect">
            <a:avLst/>
          </a:prstGeom>
          <a:ln w="9360">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504000" y="28800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MT"/>
                <a:ea typeface="DejaVu Sans"/>
              </a:rPr>
              <a:t>METODOLOGIA</a:t>
            </a:r>
            <a:endParaRPr/>
          </a:p>
        </p:txBody>
      </p:sp>
      <p:sp>
        <p:nvSpPr>
          <p:cNvPr id="103"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600" strike="noStrike">
                <a:solidFill>
                  <a:srgbClr val="000000"/>
                </a:solidFill>
                <a:latin typeface="ArialMT"/>
                <a:ea typeface="Droid Sans Fallback"/>
              </a:rPr>
              <a:t>As ações que foram realizadas são as seguintes:</a:t>
            </a:r>
            <a:endParaRPr/>
          </a:p>
          <a:p>
            <a:pPr>
              <a:lnSpc>
                <a:spcPct val="150000"/>
              </a:lnSpc>
            </a:pPr>
            <a:r>
              <a:rPr lang="en-US" sz="2600" strike="noStrike">
                <a:solidFill>
                  <a:srgbClr val="000000"/>
                </a:solidFill>
                <a:latin typeface="ArialMT"/>
                <a:ea typeface="Droid Sans Fallback"/>
              </a:rPr>
              <a:t>     </a:t>
            </a:r>
            <a:r>
              <a:rPr lang="en-US" sz="2600" strike="noStrike">
                <a:solidFill>
                  <a:srgbClr val="000000"/>
                </a:solidFill>
                <a:latin typeface="ArialMT"/>
                <a:ea typeface="Droid Sans Fallback"/>
              </a:rPr>
              <a:t>1) Monitoramento e Avaliação</a:t>
            </a:r>
            <a:endParaRPr/>
          </a:p>
          <a:p>
            <a:pPr>
              <a:lnSpc>
                <a:spcPct val="150000"/>
              </a:lnSpc>
            </a:pPr>
            <a:r>
              <a:rPr lang="en-US" sz="2600" strike="noStrike">
                <a:solidFill>
                  <a:srgbClr val="000000"/>
                </a:solidFill>
                <a:latin typeface="ArialMT"/>
                <a:ea typeface="Droid Sans Fallback"/>
              </a:rPr>
              <a:t>     </a:t>
            </a:r>
            <a:r>
              <a:rPr lang="en-US" sz="2600" strike="noStrike">
                <a:solidFill>
                  <a:srgbClr val="000000"/>
                </a:solidFill>
                <a:latin typeface="ArialMT"/>
                <a:ea typeface="Droid Sans Fallback"/>
              </a:rPr>
              <a:t>2) Organização e Gestão do Serviço</a:t>
            </a:r>
            <a:endParaRPr/>
          </a:p>
          <a:p>
            <a:pPr>
              <a:lnSpc>
                <a:spcPct val="150000"/>
              </a:lnSpc>
            </a:pPr>
            <a:r>
              <a:rPr lang="en-US" sz="2600" strike="noStrike">
                <a:solidFill>
                  <a:srgbClr val="000000"/>
                </a:solidFill>
                <a:latin typeface="ArialMT"/>
                <a:ea typeface="Droid Sans Fallback"/>
              </a:rPr>
              <a:t>     </a:t>
            </a:r>
            <a:r>
              <a:rPr lang="en-US" sz="2600" strike="noStrike">
                <a:solidFill>
                  <a:srgbClr val="000000"/>
                </a:solidFill>
                <a:latin typeface="ArialMT"/>
                <a:ea typeface="Droid Sans Fallback"/>
              </a:rPr>
              <a:t>3) Engajamento público</a:t>
            </a:r>
            <a:endParaRPr/>
          </a:p>
          <a:p>
            <a:pPr>
              <a:lnSpc>
                <a:spcPct val="150000"/>
              </a:lnSpc>
            </a:pPr>
            <a:r>
              <a:rPr lang="en-US" sz="2600" strike="noStrike">
                <a:solidFill>
                  <a:srgbClr val="000000"/>
                </a:solidFill>
                <a:latin typeface="ArialMT"/>
                <a:ea typeface="Droid Sans Fallback"/>
              </a:rPr>
              <a:t>     </a:t>
            </a:r>
            <a:r>
              <a:rPr lang="en-US" sz="2600" strike="noStrike">
                <a:solidFill>
                  <a:srgbClr val="000000"/>
                </a:solidFill>
                <a:latin typeface="ArialMT"/>
                <a:ea typeface="Droid Sans Fallback"/>
              </a:rPr>
              <a:t>4) Qualificação da prática clínica</a:t>
            </a:r>
            <a:endParaRPr/>
          </a:p>
          <a:p>
            <a:pPr>
              <a:lnSpc>
                <a:spcPct val="100000"/>
              </a:lnSpc>
            </a:pP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504000" y="28800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MT"/>
                <a:ea typeface="DejaVu Sans"/>
              </a:rPr>
              <a:t>METODOLOGIA</a:t>
            </a:r>
            <a:endParaRPr/>
          </a:p>
        </p:txBody>
      </p:sp>
      <p:sp>
        <p:nvSpPr>
          <p:cNvPr id="105"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800" strike="noStrike">
                <a:solidFill>
                  <a:srgbClr val="000000"/>
                </a:solidFill>
                <a:latin typeface="Arial"/>
                <a:ea typeface="Droid Sans Fallback"/>
              </a:rPr>
              <a:t>A logística utilizada foi baseada no protocolo do Caderno de Atenção Básica n° 13 (material disponibilizado pelo Ministério da Saúde), Assim, estimando alcançar com esta intervenção um 60% de indicador de cobertura em mulheres entre 25 e 64 anos para controle do citopatológico de colo de útero e entre 50 e 64 anos para controle mamográficos.</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504000" y="28800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OBJETIVOS ESPECÍFICOS</a:t>
            </a:r>
            <a:endParaRPr/>
          </a:p>
        </p:txBody>
      </p:sp>
      <p:sp>
        <p:nvSpPr>
          <p:cNvPr id="107"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1. Ampliar a cobertura de detecção precoce do câncer de colo e do câncer de mama</a:t>
            </a:r>
            <a:endParaRPr/>
          </a:p>
          <a:p>
            <a:pPr algn="just">
              <a:lnSpc>
                <a:spcPct val="150000"/>
              </a:lnSpc>
            </a:pPr>
            <a:r>
              <a:rPr lang="en-US" sz="2400" strike="noStrike">
                <a:solidFill>
                  <a:srgbClr val="000000"/>
                </a:solidFill>
                <a:latin typeface="Arial"/>
                <a:ea typeface="Droid Sans Fallback"/>
              </a:rPr>
              <a:t>2. Melhorar a qualidade do atendimento das mulheres que             realizam detecção precoce de câncer de colo de útero e de        mama na unidade de saúde</a:t>
            </a:r>
            <a:endParaRPr/>
          </a:p>
          <a:p>
            <a:pPr algn="just">
              <a:lnSpc>
                <a:spcPct val="150000"/>
              </a:lnSpc>
            </a:pPr>
            <a:r>
              <a:rPr lang="en-US" sz="2400" strike="noStrike">
                <a:solidFill>
                  <a:srgbClr val="000000"/>
                </a:solidFill>
                <a:latin typeface="Arial"/>
                <a:ea typeface="Droid Sans Fallback"/>
              </a:rPr>
              <a:t>3. Melhorar a adesão das mulheres à realização de exame</a:t>
            </a:r>
            <a:endParaRPr/>
          </a:p>
          <a:p>
            <a:pPr algn="just">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citopatológico de colo de útero e mamografia</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504000" y="28800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OBJETIVOS ESPECÍFICOS</a:t>
            </a:r>
            <a:endParaRPr/>
          </a:p>
        </p:txBody>
      </p:sp>
      <p:sp>
        <p:nvSpPr>
          <p:cNvPr id="109"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4. Melhorar o registro das informações</a:t>
            </a:r>
            <a:endParaRPr/>
          </a:p>
          <a:p>
            <a:pPr algn="just">
              <a:lnSpc>
                <a:spcPct val="150000"/>
              </a:lnSpc>
            </a:pPr>
            <a:r>
              <a:rPr lang="en-US" sz="2400" strike="noStrike">
                <a:solidFill>
                  <a:srgbClr val="000000"/>
                </a:solidFill>
                <a:latin typeface="Arial"/>
                <a:ea typeface="Droid Sans Fallback"/>
              </a:rPr>
              <a:t>5. Mapear as mulheres de risco para câncer de colo de útero</a:t>
            </a:r>
            <a:endParaRPr/>
          </a:p>
          <a:p>
            <a:pPr algn="just">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e de mama</a:t>
            </a:r>
            <a:endParaRPr/>
          </a:p>
          <a:p>
            <a:pPr algn="just">
              <a:lnSpc>
                <a:spcPct val="150000"/>
              </a:lnSpc>
            </a:pPr>
            <a:r>
              <a:rPr lang="en-US" sz="2400" strike="noStrike">
                <a:solidFill>
                  <a:srgbClr val="000000"/>
                </a:solidFill>
                <a:latin typeface="Arial"/>
                <a:ea typeface="Droid Sans Fallback"/>
              </a:rPr>
              <a:t>6. Promover a saúde das mulheres que realizam detecção</a:t>
            </a:r>
            <a:endParaRPr/>
          </a:p>
          <a:p>
            <a:pPr algn="just">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precoce de câncer de colo de útero e de mama na unidade de</a:t>
            </a:r>
            <a:endParaRPr/>
          </a:p>
          <a:p>
            <a:pPr algn="just">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saúde</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504000" y="203400"/>
            <a:ext cx="7018920" cy="141660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METAS RELACIONADA AOS OBJETIVOS</a:t>
            </a:r>
            <a:endParaRPr/>
          </a:p>
        </p:txBody>
      </p:sp>
      <p:sp>
        <p:nvSpPr>
          <p:cNvPr id="111"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1. Ampliar a cobertura de detecção precoce do câncer de colo e mama de útero das mulheres nas faixas etárias entre 25 e 69 anos de idade para 60%.</a:t>
            </a:r>
            <a:endParaRPr/>
          </a:p>
          <a:p>
            <a:pPr algn="just">
              <a:lnSpc>
                <a:spcPct val="150000"/>
              </a:lnSpc>
            </a:pPr>
            <a:r>
              <a:rPr lang="en-US" sz="2400" strike="noStrike">
                <a:solidFill>
                  <a:srgbClr val="000000"/>
                </a:solidFill>
                <a:latin typeface="Arial"/>
                <a:ea typeface="Droid Sans Fallback"/>
              </a:rPr>
              <a:t>2. Obter 100% de coleta de amostras satisfatórias do exame citopatológico do colo de útero.</a:t>
            </a:r>
            <a:endParaRPr/>
          </a:p>
          <a:p>
            <a:pPr algn="just">
              <a:lnSpc>
                <a:spcPct val="150000"/>
              </a:lnSpc>
            </a:pPr>
            <a:r>
              <a:rPr lang="en-US" sz="2400" strike="noStrike">
                <a:solidFill>
                  <a:srgbClr val="000000"/>
                </a:solidFill>
                <a:latin typeface="Arial"/>
                <a:ea typeface="Droid Sans Fallback"/>
              </a:rPr>
              <a:t>3. Identificar e realizar busca ativa de 100% das mulheres com exame citopatológico o mamografias alterado sem acompanhamento pela unidade de saúde.</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504000" y="203400"/>
            <a:ext cx="7018920" cy="141660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METAS RELACIONADA AOS OBJETIVOS</a:t>
            </a:r>
            <a:endParaRPr/>
          </a:p>
        </p:txBody>
      </p:sp>
      <p:sp>
        <p:nvSpPr>
          <p:cNvPr id="113"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4. Manter registro da coleta de exame citopatológico de colo de útero e mamografias em registro específico em 100% das </a:t>
            </a:r>
            <a:r>
              <a:rPr lang="en-US" sz="2600" strike="noStrike">
                <a:solidFill>
                  <a:srgbClr val="000000"/>
                </a:solidFill>
                <a:latin typeface="Arial"/>
                <a:ea typeface="Droid Sans Fallback"/>
              </a:rPr>
              <a:t>usuárias</a:t>
            </a:r>
            <a:r>
              <a:rPr lang="en-US" sz="2400" strike="noStrike">
                <a:solidFill>
                  <a:srgbClr val="000000"/>
                </a:solidFill>
                <a:latin typeface="Arial"/>
                <a:ea typeface="Droid Sans Fallback"/>
              </a:rPr>
              <a:t> cadastradas.</a:t>
            </a:r>
            <a:endParaRPr/>
          </a:p>
          <a:p>
            <a:pPr algn="just">
              <a:lnSpc>
                <a:spcPct val="150000"/>
              </a:lnSpc>
            </a:pPr>
            <a:r>
              <a:rPr lang="en-US" sz="2400" strike="noStrike">
                <a:solidFill>
                  <a:srgbClr val="000000"/>
                </a:solidFill>
                <a:latin typeface="Arial"/>
                <a:ea typeface="Droid Sans Fallback"/>
              </a:rPr>
              <a:t>5. Pesquisar sinais de alerta para câncer de colo de útero e mama em 100% das </a:t>
            </a:r>
            <a:r>
              <a:rPr lang="en-US" sz="2600" strike="noStrike">
                <a:solidFill>
                  <a:srgbClr val="000000"/>
                </a:solidFill>
                <a:latin typeface="Arial"/>
                <a:ea typeface="Droid Sans Fallback"/>
              </a:rPr>
              <a:t>usuárias</a:t>
            </a:r>
            <a:r>
              <a:rPr lang="en-US" sz="2400" strike="noStrike">
                <a:solidFill>
                  <a:srgbClr val="000000"/>
                </a:solidFill>
                <a:latin typeface="Arial"/>
                <a:ea typeface="Droid Sans Fallback"/>
              </a:rPr>
              <a:t> entre 25 e 69 anos.</a:t>
            </a:r>
            <a:endParaRPr/>
          </a:p>
          <a:p>
            <a:pPr algn="just">
              <a:lnSpc>
                <a:spcPct val="150000"/>
              </a:lnSpc>
            </a:pPr>
            <a:r>
              <a:rPr lang="en-US" sz="2400" strike="noStrike">
                <a:solidFill>
                  <a:srgbClr val="000000"/>
                </a:solidFill>
                <a:latin typeface="Arial"/>
                <a:ea typeface="Droid Sans Fallback"/>
              </a:rPr>
              <a:t>6. orientar a 100% das </a:t>
            </a:r>
            <a:r>
              <a:rPr lang="en-US" sz="2600" strike="noStrike">
                <a:solidFill>
                  <a:srgbClr val="000000"/>
                </a:solidFill>
                <a:latin typeface="Arial"/>
                <a:ea typeface="Droid Sans Fallback"/>
              </a:rPr>
              <a:t>usuárias</a:t>
            </a:r>
            <a:r>
              <a:rPr lang="en-US" sz="2400" strike="noStrike">
                <a:solidFill>
                  <a:srgbClr val="000000"/>
                </a:solidFill>
                <a:latin typeface="Arial"/>
                <a:ea typeface="Droid Sans Fallback"/>
              </a:rPr>
              <a:t> cadastradas sobre doenças sexualmente transmissíveis (DST) e fatores de risco para câncer de colo de útero e mama.</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1800000" y="539640"/>
            <a:ext cx="7018920" cy="1416600"/>
          </a:xfrm>
          <a:prstGeom prst="rect">
            <a:avLst/>
          </a:prstGeom>
          <a:noFill/>
          <a:ln>
            <a:noFill/>
          </a:ln>
        </p:spPr>
        <p:style>
          <a:lnRef idx="0"/>
          <a:fillRef idx="0"/>
          <a:effectRef idx="0"/>
          <a:fontRef idx="minor"/>
        </p:style>
        <p:txBody>
          <a:bodyPr lIns="0" rIns="0" tIns="0" bIns="0" anchor="ctr"/>
          <a:p>
            <a:r>
              <a:rPr b="1" lang="en-US" sz="26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sp>
        <p:nvSpPr>
          <p:cNvPr id="115" name="CustomShape 2"/>
          <p:cNvSpPr/>
          <p:nvPr/>
        </p:nvSpPr>
        <p:spPr>
          <a:xfrm>
            <a:off x="503640" y="2483640"/>
            <a:ext cx="9070920" cy="4383360"/>
          </a:xfrm>
          <a:prstGeom prst="rect">
            <a:avLst/>
          </a:prstGeom>
          <a:noFill/>
          <a:ln>
            <a:noFill/>
          </a:ln>
        </p:spPr>
        <p:style>
          <a:lnRef idx="0"/>
          <a:fillRef idx="0"/>
          <a:effectRef idx="0"/>
          <a:fontRef idx="minor"/>
        </p:style>
        <p:txBody>
          <a:bodyPr lIns="0" rIns="0" tIns="0" bIns="0"/>
          <a:p>
            <a:pPr algn="just">
              <a:lnSpc>
                <a:spcPct val="150000"/>
              </a:lnSpc>
            </a:pPr>
            <a:r>
              <a:rPr b="1" lang="en-US" sz="2400" strike="noStrike">
                <a:solidFill>
                  <a:srgbClr val="000000"/>
                </a:solidFill>
                <a:latin typeface="Arial"/>
                <a:ea typeface="Droid Sans Fallback"/>
              </a:rPr>
              <a:t>1. </a:t>
            </a:r>
            <a:r>
              <a:rPr b="1" lang="en-US" sz="2400" strike="noStrike" u="sng">
                <a:solidFill>
                  <a:srgbClr val="000000"/>
                </a:solidFill>
                <a:latin typeface="Arial"/>
                <a:ea typeface="Droid Sans Fallback"/>
              </a:rPr>
              <a:t>Ampliar a cobertura:</a:t>
            </a:r>
            <a:r>
              <a:rPr lang="en-US" sz="2400" strike="noStrike">
                <a:solidFill>
                  <a:srgbClr val="000000"/>
                </a:solidFill>
                <a:latin typeface="Arial"/>
                <a:ea typeface="Droid Sans Fallback"/>
              </a:rPr>
              <a:t> estas metas não foram atingidas, apresentando somente uma proporção de cobertura de 4,8% (77) para a detecção precoce do câncer do colo de útero e de 13,2% para o câncer de mama </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16" name="Picture 2" descr=""/>
          <p:cNvPicPr/>
          <p:nvPr/>
        </p:nvPicPr>
        <p:blipFill>
          <a:blip r:embed="rId1"/>
          <a:stretch/>
        </p:blipFill>
        <p:spPr>
          <a:xfrm>
            <a:off x="215640" y="971640"/>
            <a:ext cx="9503640" cy="2442960"/>
          </a:xfrm>
          <a:prstGeom prst="rect">
            <a:avLst/>
          </a:prstGeom>
          <a:ln>
            <a:noFill/>
          </a:ln>
        </p:spPr>
      </p:pic>
      <p:pic>
        <p:nvPicPr>
          <p:cNvPr id="117" name="Picture 3" descr=""/>
          <p:cNvPicPr/>
          <p:nvPr/>
        </p:nvPicPr>
        <p:blipFill>
          <a:blip r:embed="rId2"/>
          <a:stretch/>
        </p:blipFill>
        <p:spPr>
          <a:xfrm>
            <a:off x="215640" y="3924000"/>
            <a:ext cx="9727200" cy="2374560"/>
          </a:xfrm>
          <a:prstGeom prst="rect">
            <a:avLst/>
          </a:prstGeom>
          <a:ln>
            <a:noFill/>
          </a:ln>
        </p:spPr>
      </p:pic>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1800000" y="539640"/>
            <a:ext cx="7018920" cy="1416600"/>
          </a:xfrm>
          <a:prstGeom prst="rect">
            <a:avLst/>
          </a:prstGeom>
          <a:noFill/>
          <a:ln>
            <a:noFill/>
          </a:ln>
        </p:spPr>
        <p:style>
          <a:lnRef idx="0"/>
          <a:fillRef idx="0"/>
          <a:effectRef idx="0"/>
          <a:fontRef idx="minor"/>
        </p:style>
        <p:txBody>
          <a:bodyPr lIns="0" rIns="0" tIns="0" bIns="0" anchor="ctr"/>
          <a:p>
            <a:r>
              <a:rPr b="1" lang="en-US" sz="26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sp>
        <p:nvSpPr>
          <p:cNvPr id="119" name="CustomShape 2"/>
          <p:cNvSpPr/>
          <p:nvPr/>
        </p:nvSpPr>
        <p:spPr>
          <a:xfrm>
            <a:off x="503640" y="248364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2. </a:t>
            </a:r>
            <a:r>
              <a:rPr b="1" lang="en-US" sz="2400" strike="noStrike" u="sng">
                <a:solidFill>
                  <a:srgbClr val="000000"/>
                </a:solidFill>
                <a:latin typeface="Arial"/>
                <a:ea typeface="Droid Sans Fallback"/>
              </a:rPr>
              <a:t>Melhorar a qualidade do atendimento:</a:t>
            </a:r>
            <a:r>
              <a:rPr lang="en-US" sz="2400" strike="noStrike">
                <a:solidFill>
                  <a:srgbClr val="000000"/>
                </a:solidFill>
                <a:latin typeface="Arial"/>
                <a:ea typeface="Droid Sans Fallback"/>
              </a:rPr>
              <a:t> se conseguiu atingir a 100%</a:t>
            </a:r>
            <a:endParaRPr/>
          </a:p>
        </p:txBody>
      </p:sp>
      <p:pic>
        <p:nvPicPr>
          <p:cNvPr id="120" name="Picture 2" descr=""/>
          <p:cNvPicPr/>
          <p:nvPr/>
        </p:nvPicPr>
        <p:blipFill>
          <a:blip r:embed="rId1"/>
          <a:stretch/>
        </p:blipFill>
        <p:spPr>
          <a:xfrm>
            <a:off x="503640" y="3660120"/>
            <a:ext cx="9049680" cy="2199960"/>
          </a:xfrm>
          <a:prstGeom prst="rect">
            <a:avLst/>
          </a:prstGeom>
          <a:ln>
            <a:noFill/>
          </a:ln>
        </p:spPr>
      </p:pic>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720000" y="2695680"/>
            <a:ext cx="9070920" cy="4383720"/>
          </a:xfrm>
          <a:prstGeom prst="rect">
            <a:avLst/>
          </a:prstGeom>
          <a:noFill/>
          <a:ln>
            <a:noFill/>
          </a:ln>
        </p:spPr>
        <p:style>
          <a:lnRef idx="0"/>
          <a:fillRef idx="0"/>
          <a:effectRef idx="0"/>
          <a:fontRef idx="minor"/>
        </p:style>
        <p:txBody>
          <a:bodyPr lIns="0" rIns="0" tIns="0" bIns="0" anchor="ctr"/>
          <a:p>
            <a:pPr algn="ctr">
              <a:lnSpc>
                <a:spcPct val="100000"/>
              </a:lnSpc>
            </a:pPr>
            <a:r>
              <a:rPr b="1" lang="en-US" sz="3200" strike="noStrike">
                <a:solidFill>
                  <a:srgbClr val="00000a"/>
                </a:solidFill>
                <a:latin typeface="Arial"/>
                <a:ea typeface="Droid Sans Fallback"/>
              </a:rPr>
              <a:t>Melhoria da Atenção à Saúde da Mulher da ESF José Sarney, Natal / RN</a:t>
            </a:r>
            <a:endParaRPr/>
          </a:p>
          <a:p>
            <a:pPr algn="ctr">
              <a:lnSpc>
                <a:spcPct val="150000"/>
              </a:lnSpc>
            </a:pPr>
            <a:endParaRPr/>
          </a:p>
          <a:p>
            <a:pPr algn="ctr">
              <a:lnSpc>
                <a:spcPct val="100000"/>
              </a:lnSpc>
            </a:pPr>
            <a:r>
              <a:rPr lang="en-US" sz="2400" strike="noStrike">
                <a:solidFill>
                  <a:srgbClr val="00000a"/>
                </a:solidFill>
                <a:latin typeface="Arial"/>
                <a:ea typeface="Droid Sans Fallback"/>
              </a:rPr>
              <a:t>Roberto Paz Soruco</a:t>
            </a:r>
            <a:endParaRPr/>
          </a:p>
          <a:p>
            <a:pPr algn="ctr">
              <a:lnSpc>
                <a:spcPct val="100000"/>
              </a:lnSpc>
            </a:pPr>
            <a:endParaRPr/>
          </a:p>
          <a:p>
            <a:pPr algn="ctr">
              <a:lnSpc>
                <a:spcPct val="100000"/>
              </a:lnSpc>
            </a:pPr>
            <a:r>
              <a:rPr lang="en-US" strike="noStrike">
                <a:solidFill>
                  <a:srgbClr val="00000a"/>
                </a:solidFill>
                <a:latin typeface="Arial"/>
                <a:ea typeface="Droid Sans Fallback"/>
              </a:rPr>
              <a:t>Orientador: Mateus Casanova dos Santos</a:t>
            </a:r>
            <a:endParaRPr/>
          </a:p>
          <a:p>
            <a:pPr algn="ctr">
              <a:lnSpc>
                <a:spcPct val="100000"/>
              </a:lnSpc>
            </a:pPr>
            <a:endParaRPr/>
          </a:p>
          <a:p>
            <a:pPr algn="ctr">
              <a:lnSpc>
                <a:spcPct val="100000"/>
              </a:lnSpc>
            </a:pPr>
            <a:r>
              <a:rPr lang="en-US" strike="noStrike">
                <a:solidFill>
                  <a:srgbClr val="00000a"/>
                </a:solidFill>
                <a:latin typeface="Arial"/>
                <a:ea typeface="Droid Sans Fallback"/>
              </a:rPr>
              <a:t>2015</a:t>
            </a:r>
            <a:endParaRPr/>
          </a:p>
        </p:txBody>
      </p:sp>
      <p:sp>
        <p:nvSpPr>
          <p:cNvPr id="81" name="CustomShape 2"/>
          <p:cNvSpPr/>
          <p:nvPr/>
        </p:nvSpPr>
        <p:spPr>
          <a:xfrm>
            <a:off x="1584000" y="489240"/>
            <a:ext cx="7018920" cy="2068560"/>
          </a:xfrm>
          <a:prstGeom prst="rect">
            <a:avLst/>
          </a:prstGeom>
          <a:noFill/>
          <a:ln>
            <a:noFill/>
          </a:ln>
        </p:spPr>
        <p:style>
          <a:lnRef idx="0"/>
          <a:fillRef idx="0"/>
          <a:effectRef idx="0"/>
          <a:fontRef idx="minor"/>
        </p:style>
        <p:txBody>
          <a:bodyPr lIns="0" rIns="0" tIns="0" bIns="0" anchor="ctr"/>
          <a:p>
            <a:r>
              <a:rPr lang="en-US" sz="1600" strike="noStrike">
                <a:solidFill>
                  <a:srgbClr val="000000"/>
                </a:solidFill>
                <a:latin typeface="Arial"/>
                <a:ea typeface="DejaVu Sans"/>
              </a:rPr>
              <a:t>Universidade Aberta do SUS – UNASUS</a:t>
            </a:r>
            <a:endParaRPr/>
          </a:p>
          <a:p>
            <a:r>
              <a:rPr lang="en-US" sz="1600" strike="noStrike">
                <a:solidFill>
                  <a:srgbClr val="000000"/>
                </a:solidFill>
                <a:latin typeface="Arial"/>
                <a:ea typeface="DejaVu Sans"/>
              </a:rPr>
              <a:t>Universidade Federal de Pelotas</a:t>
            </a:r>
            <a:endParaRPr/>
          </a:p>
          <a:p>
            <a:r>
              <a:rPr lang="en-US" sz="1600" strike="noStrike">
                <a:solidFill>
                  <a:srgbClr val="000000"/>
                </a:solidFill>
                <a:latin typeface="Arial"/>
                <a:ea typeface="DejaVu Sans"/>
              </a:rPr>
              <a:t>Especialização em Saúde da Família</a:t>
            </a:r>
            <a:endParaRPr/>
          </a:p>
          <a:p>
            <a:r>
              <a:rPr lang="en-US" sz="1600" strike="noStrike">
                <a:solidFill>
                  <a:srgbClr val="000000"/>
                </a:solidFill>
                <a:latin typeface="Arial"/>
                <a:ea typeface="DejaVu Sans"/>
              </a:rPr>
              <a:t>Modalidade à Distância</a:t>
            </a:r>
            <a:endParaRPr/>
          </a:p>
          <a:p>
            <a:r>
              <a:rPr lang="en-US" sz="1600" strike="noStrike">
                <a:solidFill>
                  <a:srgbClr val="000000"/>
                </a:solidFill>
                <a:latin typeface="Arial"/>
                <a:ea typeface="DejaVu Sans"/>
              </a:rPr>
              <a:t>Programa Mais Médicos para o Brasil</a:t>
            </a:r>
            <a:endParaRPr/>
          </a:p>
          <a:p>
            <a:pPr algn="ctr">
              <a:lnSpc>
                <a:spcPct val="150000"/>
              </a:lnSpc>
            </a:pPr>
            <a:r>
              <a:rPr lang="en-US" sz="1600" strike="noStrike">
                <a:solidFill>
                  <a:srgbClr val="000000"/>
                </a:solidFill>
                <a:latin typeface="Arial"/>
                <a:ea typeface="DejaVu Sans"/>
              </a:rPr>
              <a:t>Turma 5</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504000" y="1823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3. </a:t>
            </a:r>
            <a:r>
              <a:rPr b="1" lang="en-US" sz="2400" strike="noStrike" u="sng">
                <a:solidFill>
                  <a:srgbClr val="000000"/>
                </a:solidFill>
                <a:latin typeface="Arial"/>
                <a:ea typeface="Droid Sans Fallback"/>
              </a:rPr>
              <a:t>Melhorar a adesão:</a:t>
            </a:r>
            <a:r>
              <a:rPr lang="en-US" sz="2400" strike="noStrike">
                <a:solidFill>
                  <a:srgbClr val="000000"/>
                </a:solidFill>
                <a:latin typeface="Arial"/>
                <a:ea typeface="Droid Sans Fallback"/>
              </a:rPr>
              <a:t> se conseguiu atingir a 100% (conseguindo uma proporção de mulheres com exames preventivos alterados que não retornaram  de 0%).</a:t>
            </a:r>
            <a:endParaRPr/>
          </a:p>
          <a:p>
            <a:pPr algn="just">
              <a:lnSpc>
                <a:spcPct val="150000"/>
              </a:lnSpc>
            </a:pPr>
            <a:endParaRPr/>
          </a:p>
        </p:txBody>
      </p:sp>
      <p:sp>
        <p:nvSpPr>
          <p:cNvPr id="122" name="CustomShape 2"/>
          <p:cNvSpPr/>
          <p:nvPr/>
        </p:nvSpPr>
        <p:spPr>
          <a:xfrm>
            <a:off x="1584000" y="323280"/>
            <a:ext cx="7018920" cy="1416600"/>
          </a:xfrm>
          <a:prstGeom prst="rect">
            <a:avLst/>
          </a:prstGeom>
          <a:noFill/>
          <a:ln>
            <a:noFill/>
          </a:ln>
        </p:spPr>
        <p:style>
          <a:lnRef idx="0"/>
          <a:fillRef idx="0"/>
          <a:effectRef idx="0"/>
          <a:fontRef idx="minor"/>
        </p:style>
        <p:txBody>
          <a:bodyPr lIns="0" rIns="0" tIns="0" bIns="0" anchor="ctr"/>
          <a:p>
            <a:r>
              <a:rPr b="1" lang="en-US" sz="26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pic>
        <p:nvPicPr>
          <p:cNvPr id="123" name="Picture 3" descr=""/>
          <p:cNvPicPr/>
          <p:nvPr/>
        </p:nvPicPr>
        <p:blipFill>
          <a:blip r:embed="rId1"/>
          <a:stretch/>
        </p:blipFill>
        <p:spPr>
          <a:xfrm>
            <a:off x="468000" y="3622320"/>
            <a:ext cx="9250560" cy="2438640"/>
          </a:xfrm>
          <a:prstGeom prst="rect">
            <a:avLst/>
          </a:prstGeom>
          <a:ln>
            <a:noFill/>
          </a:ln>
        </p:spPr>
      </p:pic>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24" name="Picture 2" descr=""/>
          <p:cNvPicPr/>
          <p:nvPr/>
        </p:nvPicPr>
        <p:blipFill>
          <a:blip r:embed="rId1"/>
          <a:stretch/>
        </p:blipFill>
        <p:spPr>
          <a:xfrm>
            <a:off x="272880" y="-180720"/>
            <a:ext cx="9340560" cy="2656080"/>
          </a:xfrm>
          <a:prstGeom prst="rect">
            <a:avLst/>
          </a:prstGeom>
          <a:ln>
            <a:noFill/>
          </a:ln>
        </p:spPr>
      </p:pic>
      <p:pic>
        <p:nvPicPr>
          <p:cNvPr id="125" name="Picture 3" descr=""/>
          <p:cNvPicPr/>
          <p:nvPr/>
        </p:nvPicPr>
        <p:blipFill>
          <a:blip r:embed="rId2"/>
          <a:stretch/>
        </p:blipFill>
        <p:spPr>
          <a:xfrm>
            <a:off x="276480" y="2627640"/>
            <a:ext cx="9355680" cy="2278800"/>
          </a:xfrm>
          <a:prstGeom prst="rect">
            <a:avLst/>
          </a:prstGeom>
          <a:ln>
            <a:noFill/>
          </a:ln>
        </p:spPr>
      </p:pic>
      <p:pic>
        <p:nvPicPr>
          <p:cNvPr id="126" name="Picture 4" descr=""/>
          <p:cNvPicPr/>
          <p:nvPr/>
        </p:nvPicPr>
        <p:blipFill>
          <a:blip r:embed="rId3"/>
          <a:stretch/>
        </p:blipFill>
        <p:spPr>
          <a:xfrm>
            <a:off x="305280" y="5123520"/>
            <a:ext cx="9275760" cy="2356200"/>
          </a:xfrm>
          <a:prstGeom prst="rect">
            <a:avLst/>
          </a:prstGeom>
          <a:ln>
            <a:noFill/>
          </a:ln>
        </p:spPr>
      </p:pic>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CustomShape 1"/>
          <p:cNvSpPr/>
          <p:nvPr/>
        </p:nvSpPr>
        <p:spPr>
          <a:xfrm>
            <a:off x="558000" y="193176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000" strike="noStrike">
                <a:solidFill>
                  <a:srgbClr val="000000"/>
                </a:solidFill>
                <a:latin typeface="Arial"/>
                <a:ea typeface="Droid Sans Fallback"/>
              </a:rPr>
              <a:t>4. </a:t>
            </a:r>
            <a:r>
              <a:rPr b="1" lang="en-US" sz="2000" strike="noStrike" u="sng">
                <a:solidFill>
                  <a:srgbClr val="000000"/>
                </a:solidFill>
                <a:latin typeface="Arial"/>
                <a:ea typeface="Droid Sans Fallback"/>
              </a:rPr>
              <a:t>Melhorar o registro das informações:</a:t>
            </a:r>
            <a:r>
              <a:rPr lang="en-US" sz="2000" strike="noStrike">
                <a:solidFill>
                  <a:srgbClr val="000000"/>
                </a:solidFill>
                <a:latin typeface="Arial"/>
                <a:ea typeface="Droid Sans Fallback"/>
              </a:rPr>
              <a:t> se conseguiu atingir a 100%.</a:t>
            </a:r>
            <a:endParaRPr/>
          </a:p>
        </p:txBody>
      </p:sp>
      <p:sp>
        <p:nvSpPr>
          <p:cNvPr id="128" name="CustomShape 2"/>
          <p:cNvSpPr/>
          <p:nvPr/>
        </p:nvSpPr>
        <p:spPr>
          <a:xfrm>
            <a:off x="1584000" y="323280"/>
            <a:ext cx="7018920" cy="1416600"/>
          </a:xfrm>
          <a:prstGeom prst="rect">
            <a:avLst/>
          </a:prstGeom>
          <a:noFill/>
          <a:ln>
            <a:noFill/>
          </a:ln>
        </p:spPr>
        <p:style>
          <a:lnRef idx="0"/>
          <a:fillRef idx="0"/>
          <a:effectRef idx="0"/>
          <a:fontRef idx="minor"/>
        </p:style>
        <p:txBody>
          <a:bodyPr lIns="0" rIns="0" tIns="0" bIns="0" anchor="ctr"/>
          <a:p>
            <a:r>
              <a:rPr b="1" lang="en-US" sz="26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pic>
        <p:nvPicPr>
          <p:cNvPr id="129" name="Picture 3" descr=""/>
          <p:cNvPicPr/>
          <p:nvPr/>
        </p:nvPicPr>
        <p:blipFill>
          <a:blip r:embed="rId1"/>
          <a:stretch/>
        </p:blipFill>
        <p:spPr>
          <a:xfrm>
            <a:off x="2424240" y="2411640"/>
            <a:ext cx="5380560" cy="2532600"/>
          </a:xfrm>
          <a:prstGeom prst="rect">
            <a:avLst/>
          </a:prstGeom>
          <a:ln>
            <a:noFill/>
          </a:ln>
        </p:spPr>
      </p:pic>
      <p:pic>
        <p:nvPicPr>
          <p:cNvPr id="130" name="Picture 4" descr=""/>
          <p:cNvPicPr/>
          <p:nvPr/>
        </p:nvPicPr>
        <p:blipFill>
          <a:blip r:embed="rId2"/>
          <a:stretch/>
        </p:blipFill>
        <p:spPr>
          <a:xfrm>
            <a:off x="306360" y="4973400"/>
            <a:ext cx="9446760" cy="2356560"/>
          </a:xfrm>
          <a:prstGeom prst="rect">
            <a:avLst/>
          </a:prstGeom>
          <a:ln>
            <a:noFill/>
          </a:ln>
        </p:spPr>
      </p:pic>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504360" y="133164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5</a:t>
            </a:r>
            <a:r>
              <a:rPr lang="en-US" sz="2000" strike="noStrike">
                <a:solidFill>
                  <a:srgbClr val="000000"/>
                </a:solidFill>
                <a:latin typeface="Arial"/>
                <a:ea typeface="Droid Sans Fallback"/>
              </a:rPr>
              <a:t>. </a:t>
            </a:r>
            <a:r>
              <a:rPr b="1" lang="en-US" sz="2000" strike="noStrike" u="sng">
                <a:solidFill>
                  <a:srgbClr val="000000"/>
                </a:solidFill>
                <a:latin typeface="Arial"/>
                <a:ea typeface="Droid Sans Fallback"/>
              </a:rPr>
              <a:t>Mapear as mulheres de risco:</a:t>
            </a:r>
            <a:r>
              <a:rPr lang="en-US" sz="2000" strike="noStrike">
                <a:solidFill>
                  <a:srgbClr val="000000"/>
                </a:solidFill>
                <a:latin typeface="Arial"/>
                <a:ea typeface="Droid Sans Fallback"/>
              </a:rPr>
              <a:t> se conseguiu atingir a 100%.</a:t>
            </a:r>
            <a:endParaRPr/>
          </a:p>
        </p:txBody>
      </p:sp>
      <p:sp>
        <p:nvSpPr>
          <p:cNvPr id="132" name="CustomShape 2"/>
          <p:cNvSpPr/>
          <p:nvPr/>
        </p:nvSpPr>
        <p:spPr>
          <a:xfrm>
            <a:off x="1602720" y="98280"/>
            <a:ext cx="7018920" cy="1416600"/>
          </a:xfrm>
          <a:prstGeom prst="rect">
            <a:avLst/>
          </a:prstGeom>
          <a:noFill/>
          <a:ln>
            <a:noFill/>
          </a:ln>
        </p:spPr>
        <p:style>
          <a:lnRef idx="0"/>
          <a:fillRef idx="0"/>
          <a:effectRef idx="0"/>
          <a:fontRef idx="minor"/>
        </p:style>
        <p:txBody>
          <a:bodyPr lIns="0" rIns="0" tIns="0" bIns="0" anchor="ctr"/>
          <a:p>
            <a:r>
              <a:rPr b="1" lang="en-US" sz="24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pic>
        <p:nvPicPr>
          <p:cNvPr id="133" name="Picture 2" descr=""/>
          <p:cNvPicPr/>
          <p:nvPr/>
        </p:nvPicPr>
        <p:blipFill>
          <a:blip r:embed="rId1"/>
          <a:stretch/>
        </p:blipFill>
        <p:spPr>
          <a:xfrm>
            <a:off x="339840" y="2123640"/>
            <a:ext cx="9399960" cy="5171040"/>
          </a:xfrm>
          <a:prstGeom prst="rect">
            <a:avLst/>
          </a:prstGeom>
          <a:ln>
            <a:noFill/>
          </a:ln>
        </p:spPr>
      </p:pic>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CustomShape 1"/>
          <p:cNvSpPr/>
          <p:nvPr/>
        </p:nvSpPr>
        <p:spPr>
          <a:xfrm>
            <a:off x="648000" y="1187640"/>
            <a:ext cx="9070920" cy="4383360"/>
          </a:xfrm>
          <a:prstGeom prst="rect">
            <a:avLst/>
          </a:prstGeom>
          <a:noFill/>
          <a:ln>
            <a:noFill/>
          </a:ln>
        </p:spPr>
        <p:style>
          <a:lnRef idx="0"/>
          <a:fillRef idx="0"/>
          <a:effectRef idx="0"/>
          <a:fontRef idx="minor"/>
        </p:style>
        <p:txBody>
          <a:bodyPr lIns="0" rIns="0" tIns="0" bIns="0"/>
          <a:p>
            <a:pPr algn="just">
              <a:lnSpc>
                <a:spcPct val="150000"/>
              </a:lnSpc>
            </a:pPr>
            <a:r>
              <a:rPr lang="en-US" sz="2400" strike="noStrike">
                <a:solidFill>
                  <a:srgbClr val="000000"/>
                </a:solidFill>
                <a:latin typeface="Arial"/>
                <a:ea typeface="Droid Sans Fallback"/>
              </a:rPr>
              <a:t>6</a:t>
            </a:r>
            <a:r>
              <a:rPr lang="en-US" sz="2000" strike="noStrike">
                <a:solidFill>
                  <a:srgbClr val="000000"/>
                </a:solidFill>
                <a:latin typeface="Arial"/>
                <a:ea typeface="Droid Sans Fallback"/>
              </a:rPr>
              <a:t>. </a:t>
            </a:r>
            <a:r>
              <a:rPr b="1" lang="en-US" sz="2000" strike="noStrike" u="sng">
                <a:solidFill>
                  <a:srgbClr val="000000"/>
                </a:solidFill>
                <a:latin typeface="Arial"/>
                <a:ea typeface="Droid Sans Fallback"/>
              </a:rPr>
              <a:t>Promover a saúde:</a:t>
            </a:r>
            <a:r>
              <a:rPr lang="en-US" sz="2000" strike="noStrike">
                <a:solidFill>
                  <a:srgbClr val="000000"/>
                </a:solidFill>
                <a:latin typeface="Arial"/>
                <a:ea typeface="Droid Sans Fallback"/>
              </a:rPr>
              <a:t>  se conseguiu atingir a 100%</a:t>
            </a:r>
            <a:endParaRPr/>
          </a:p>
        </p:txBody>
      </p:sp>
      <p:pic>
        <p:nvPicPr>
          <p:cNvPr id="135" name="Picture 2" descr=""/>
          <p:cNvPicPr/>
          <p:nvPr/>
        </p:nvPicPr>
        <p:blipFill>
          <a:blip r:embed="rId1"/>
          <a:stretch/>
        </p:blipFill>
        <p:spPr>
          <a:xfrm>
            <a:off x="388800" y="1763640"/>
            <a:ext cx="9571680" cy="5523480"/>
          </a:xfrm>
          <a:prstGeom prst="rect">
            <a:avLst/>
          </a:prstGeom>
          <a:ln>
            <a:noFill/>
          </a:ln>
        </p:spPr>
      </p:pic>
      <p:sp>
        <p:nvSpPr>
          <p:cNvPr id="136" name="CustomShape 2"/>
          <p:cNvSpPr/>
          <p:nvPr/>
        </p:nvSpPr>
        <p:spPr>
          <a:xfrm>
            <a:off x="1584000" y="107280"/>
            <a:ext cx="7018920" cy="1416600"/>
          </a:xfrm>
          <a:prstGeom prst="rect">
            <a:avLst/>
          </a:prstGeom>
          <a:noFill/>
          <a:ln>
            <a:noFill/>
          </a:ln>
        </p:spPr>
        <p:style>
          <a:lnRef idx="0"/>
          <a:fillRef idx="0"/>
          <a:effectRef idx="0"/>
          <a:fontRef idx="minor"/>
        </p:style>
        <p:txBody>
          <a:bodyPr lIns="0" rIns="0" tIns="0" bIns="0" anchor="ctr"/>
          <a:p>
            <a:r>
              <a:rPr b="1" lang="en-US" sz="2000" strike="noStrike">
                <a:solidFill>
                  <a:srgbClr val="000000"/>
                </a:solidFill>
                <a:latin typeface="Arial"/>
                <a:ea typeface="DejaVu Sans"/>
              </a:rPr>
              <a:t>RESULTADOS ALCANÇADOS REFERENTE A CADA META</a:t>
            </a:r>
            <a:endParaRPr/>
          </a:p>
          <a:p>
            <a:pPr algn="ctr">
              <a:lnSpc>
                <a:spcPct val="150000"/>
              </a:lnSpc>
            </a:pPr>
            <a:r>
              <a:rPr lang="en-US" sz="1600" strike="noStrike">
                <a:solidFill>
                  <a:srgbClr val="000000"/>
                </a:solidFill>
                <a:latin typeface="Arial"/>
                <a:ea typeface="DejaVu Sans"/>
              </a:rPr>
              <a:t>Início no dia 11/08/14 e término no dia 24/11/14</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CustomShape 1"/>
          <p:cNvSpPr/>
          <p:nvPr/>
        </p:nvSpPr>
        <p:spPr>
          <a:xfrm>
            <a:off x="1296000" y="251280"/>
            <a:ext cx="7018920" cy="1416600"/>
          </a:xfrm>
          <a:prstGeom prst="rect">
            <a:avLst/>
          </a:prstGeom>
          <a:noFill/>
          <a:ln>
            <a:noFill/>
          </a:ln>
        </p:spPr>
        <p:style>
          <a:lnRef idx="0"/>
          <a:fillRef idx="0"/>
          <a:effectRef idx="0"/>
          <a:fontRef idx="minor"/>
        </p:style>
        <p:txBody>
          <a:bodyPr lIns="0" rIns="0" tIns="0" bIns="0" anchor="ctr"/>
          <a:p>
            <a:pPr algn="ctr">
              <a:lnSpc>
                <a:spcPct val="150000"/>
              </a:lnSpc>
            </a:pPr>
            <a:r>
              <a:rPr b="1" lang="en-US" sz="3600" strike="noStrike">
                <a:solidFill>
                  <a:srgbClr val="000000"/>
                </a:solidFill>
                <a:latin typeface="Arial"/>
                <a:ea typeface="DejaVu Sans"/>
              </a:rPr>
              <a:t>RESULTADOS ALCANÇADOS REFERENTE A CADA META</a:t>
            </a:r>
            <a:endParaRPr/>
          </a:p>
        </p:txBody>
      </p:sp>
      <p:sp>
        <p:nvSpPr>
          <p:cNvPr id="138" name="CustomShape 2"/>
          <p:cNvSpPr/>
          <p:nvPr/>
        </p:nvSpPr>
        <p:spPr>
          <a:xfrm>
            <a:off x="431640" y="2123640"/>
            <a:ext cx="9070920" cy="438336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2400" strike="noStrike">
                <a:solidFill>
                  <a:srgbClr val="000000"/>
                </a:solidFill>
                <a:latin typeface="Arial"/>
                <a:ea typeface="Droid Sans Fallback"/>
              </a:rPr>
              <a:t>De forma geral os indicadores das metas da intervenção em relação a situação anterior tiveram uma melhoria indiscutível, pois </a:t>
            </a:r>
            <a:r>
              <a:rPr lang="en-US" sz="2400" strike="noStrike">
                <a:solidFill>
                  <a:srgbClr val="000000"/>
                </a:solidFill>
                <a:latin typeface="ArialMT"/>
                <a:ea typeface="Droid Sans Fallback"/>
              </a:rPr>
              <a:t>antes da intervenção na minha UBS não tinha nenhum sistema de cadastramento nem nenhum tipo de controle e rastreamento para estas doenças, apresentando uns indicadores de cobertura e de qualidade equivalentes a 0%.</a:t>
            </a:r>
            <a:endParaRPr/>
          </a:p>
          <a:p>
            <a:pPr>
              <a:lnSpc>
                <a:spcPct val="100000"/>
              </a:lnSpc>
              <a:buSzPct val="45000"/>
              <a:buFont typeface="StarSymbol"/>
              <a:buChar char="l"/>
            </a:pPr>
            <a:r>
              <a:rPr lang="en-US" sz="2400" strike="noStrike">
                <a:solidFill>
                  <a:srgbClr val="000000"/>
                </a:solidFill>
                <a:latin typeface="ArialMT"/>
                <a:ea typeface="Droid Sans Fallback"/>
              </a:rPr>
              <a:t>Considero que o aspecto qualitativo mais relevante da intervenção para minha UBS, foi a criação de um sistema de cadastramento e registro das informações, porque antes da intervenção a UBS não tinha nenhum sistema de registro para o monitoramento e rastreamento destas patologias.</a:t>
            </a:r>
            <a:endParaRPr/>
          </a:p>
          <a:p>
            <a:pPr>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CustomShape 1"/>
          <p:cNvSpPr/>
          <p:nvPr/>
        </p:nvSpPr>
        <p:spPr>
          <a:xfrm>
            <a:off x="1656000" y="46764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DISCUSSÃO</a:t>
            </a:r>
            <a:endParaRPr/>
          </a:p>
        </p:txBody>
      </p:sp>
      <p:sp>
        <p:nvSpPr>
          <p:cNvPr id="140"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400" strike="noStrike">
                <a:solidFill>
                  <a:srgbClr val="000000"/>
                </a:solidFill>
                <a:latin typeface="Arial"/>
                <a:ea typeface="Droid Sans Fallback"/>
              </a:rPr>
              <a:t>A importância da intervenção para a equipe foi a capacitação da equipe nos novos protocolos referentes a detecção precoce do câncer de colo de útero e mama, para o serviço foi importante, pois apesar de não ter atingido uma das metas principais (de ampliação de cobertura), se conseguiu detectar graças a esta uma grande fragilidade que a UBS tem com respeito as atividades preventivas destas patologias.</a:t>
            </a:r>
            <a:endParaRPr/>
          </a:p>
          <a:p>
            <a:pPr>
              <a:lnSpc>
                <a:spcPct val="100000"/>
              </a:lnSpc>
              <a:buSzPct val="45000"/>
              <a:buFont typeface="StarSymbol"/>
              <a:buChar char="l"/>
            </a:pPr>
            <a:r>
              <a:rPr lang="en-US" sz="2400" strike="noStrike">
                <a:solidFill>
                  <a:srgbClr val="000000"/>
                </a:solidFill>
                <a:latin typeface="Arial"/>
                <a:ea typeface="Droid Sans Fallback"/>
              </a:rPr>
              <a:t>Pois  por ter uma área de abrangência tão extensa infelizmente os profissionais de saúde da UBS não podem atingir o índice de cobertura mínimo proposto pelo ministério de saúde.</a:t>
            </a:r>
            <a:endParaRPr/>
          </a:p>
          <a:p>
            <a:pPr algn="just">
              <a:lnSpc>
                <a:spcPct val="150000"/>
              </a:lnSpc>
            </a:pPr>
            <a:endParaRPr/>
          </a:p>
          <a:p>
            <a:pPr algn="just">
              <a:lnSpc>
                <a:spcPct val="150000"/>
              </a:lnSpc>
            </a:pP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CustomShape 1"/>
          <p:cNvSpPr/>
          <p:nvPr/>
        </p:nvSpPr>
        <p:spPr>
          <a:xfrm>
            <a:off x="1512000" y="32328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DISCUSSÃO</a:t>
            </a:r>
            <a:endParaRPr/>
          </a:p>
        </p:txBody>
      </p:sp>
      <p:sp>
        <p:nvSpPr>
          <p:cNvPr id="142"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400" strike="noStrike">
                <a:solidFill>
                  <a:srgbClr val="000000"/>
                </a:solidFill>
                <a:latin typeface="Arial"/>
                <a:ea typeface="Droid Sans Fallback"/>
              </a:rPr>
              <a:t>Para a comunidade esta intervenção é importante, porque atualmente graças a esta intervenção se esta oferecendo um serviço a comunidade que anteriormente não tinha, e também mediante as campanhas e palestras dadas durante a intervenção se conseguiu conscientizar a população referente ao rastreamento e monitoramento preventivo destas patologias.</a:t>
            </a:r>
            <a:endParaRPr/>
          </a:p>
          <a:p>
            <a:pPr>
              <a:lnSpc>
                <a:spcPct val="100000"/>
              </a:lnSpc>
              <a:buSzPct val="45000"/>
              <a:buFont typeface="StarSymbol"/>
              <a:buChar char="l"/>
            </a:pPr>
            <a:r>
              <a:rPr lang="en-US" sz="2400" strike="noStrike">
                <a:solidFill>
                  <a:srgbClr val="000000"/>
                </a:solidFill>
                <a:latin typeface="Arial"/>
                <a:ea typeface="Droid Sans Fallback"/>
              </a:rPr>
              <a:t>Atualmente me sinto satisfeito de afirmar que as atividades elaboradas durante a intervenção foram incorporadas á rotina do serviço que oferece a UBS a seus usuários.</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CustomShape 1"/>
          <p:cNvSpPr/>
          <p:nvPr/>
        </p:nvSpPr>
        <p:spPr>
          <a:xfrm>
            <a:off x="1440000" y="539640"/>
            <a:ext cx="7018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DISCUSSÃO</a:t>
            </a:r>
            <a:endParaRPr/>
          </a:p>
        </p:txBody>
      </p:sp>
      <p:sp>
        <p:nvSpPr>
          <p:cNvPr id="144"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pPr>
            <a:endParaRPr/>
          </a:p>
          <a:p>
            <a:pPr>
              <a:lnSpc>
                <a:spcPct val="100000"/>
              </a:lnSpc>
              <a:buSzPct val="45000"/>
              <a:buFont typeface="StarSymbol"/>
              <a:buChar char="l"/>
            </a:pPr>
            <a:r>
              <a:rPr lang="en-US" sz="2400" strike="noStrike">
                <a:solidFill>
                  <a:srgbClr val="000000"/>
                </a:solidFill>
                <a:latin typeface="Arial"/>
                <a:ea typeface="Droid Sans Fallback"/>
              </a:rPr>
              <a:t>Entre as mudanças que se poderia intentar fazer em um futuro (após o término do curso) seria a incorporação de um horário diário para o cadastramento e registro assim como  os atendimentos clínicos destas atividades preventivas (que atualmente somente se realiza uma vez por semana).</a:t>
            </a:r>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CustomShape 1"/>
          <p:cNvSpPr/>
          <p:nvPr/>
        </p:nvSpPr>
        <p:spPr>
          <a:xfrm>
            <a:off x="1728000" y="323280"/>
            <a:ext cx="7018920" cy="1578600"/>
          </a:xfrm>
          <a:prstGeom prst="rect">
            <a:avLst/>
          </a:prstGeom>
          <a:noFill/>
          <a:ln>
            <a:noFill/>
          </a:ln>
        </p:spPr>
        <p:style>
          <a:lnRef idx="0"/>
          <a:fillRef idx="0"/>
          <a:effectRef idx="0"/>
          <a:fontRef idx="minor"/>
        </p:style>
        <p:txBody>
          <a:bodyPr lIns="0" rIns="0" tIns="0" bIns="0" anchor="ctr"/>
          <a:p>
            <a:pPr algn="ctr">
              <a:lnSpc>
                <a:spcPct val="150000"/>
              </a:lnSpc>
            </a:pPr>
            <a:r>
              <a:rPr b="1" lang="en-US" sz="2800" strike="noStrike">
                <a:solidFill>
                  <a:srgbClr val="000000"/>
                </a:solidFill>
                <a:latin typeface="Arial"/>
                <a:ea typeface="DejaVu Sans"/>
              </a:rPr>
              <a:t>REFLEXÃO CRÍTICA  SOBRE MEU PROCESSO PESSOAL DE APRENDIZAGEM</a:t>
            </a:r>
            <a:endParaRPr/>
          </a:p>
        </p:txBody>
      </p:sp>
      <p:sp>
        <p:nvSpPr>
          <p:cNvPr id="146"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400" strike="noStrike">
                <a:solidFill>
                  <a:srgbClr val="000000"/>
                </a:solidFill>
                <a:latin typeface="Arial"/>
                <a:ea typeface="Droid Sans Fallback"/>
              </a:rPr>
              <a:t>Fazendo uma reflexão crítica sobre minha experiência durante a intervenção, tenho que admitir que inicialmente estava um pouco pessimista em relação da forma como iria se desenvolver o trabalho.</a:t>
            </a:r>
            <a:endParaRPr/>
          </a:p>
          <a:p>
            <a:pPr>
              <a:lnSpc>
                <a:spcPct val="100000"/>
              </a:lnSpc>
              <a:buSzPct val="45000"/>
              <a:buFont typeface="StarSymbol"/>
              <a:buChar char="l"/>
            </a:pPr>
            <a:r>
              <a:rPr lang="en-US" sz="2400" strike="noStrike">
                <a:solidFill>
                  <a:srgbClr val="000000"/>
                </a:solidFill>
                <a:latin typeface="Arial"/>
                <a:ea typeface="Droid Sans Fallback"/>
              </a:rPr>
              <a:t>Quanto ao significado do curso para a minha prática profissional foi muito positiva, pois me ajudou a enriquecer como profissional e a conhecer melhor a minha equipe.</a:t>
            </a:r>
            <a:endParaRPr/>
          </a:p>
        </p:txBody>
      </p:sp>
      <p:pic>
        <p:nvPicPr>
          <p:cNvPr id="147" name="Picture 3" descr=""/>
          <p:cNvPicPr/>
          <p:nvPr/>
        </p:nvPicPr>
        <p:blipFill>
          <a:blip r:embed="rId1"/>
          <a:stretch/>
        </p:blipFill>
        <p:spPr>
          <a:xfrm>
            <a:off x="6480360" y="5835960"/>
            <a:ext cx="2989800" cy="894240"/>
          </a:xfrm>
          <a:prstGeom prst="rect">
            <a:avLst/>
          </a:prstGeom>
          <a:ln>
            <a:noFill/>
          </a:ln>
        </p:spPr>
      </p:pic>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80800"/>
            <a:ext cx="7018920" cy="1261440"/>
          </a:xfrm>
          <a:prstGeom prst="rect">
            <a:avLst/>
          </a:prstGeom>
          <a:noFill/>
          <a:ln>
            <a:noFill/>
          </a:ln>
        </p:spPr>
        <p:style>
          <a:lnRef idx="0"/>
          <a:fillRef idx="0"/>
          <a:effectRef idx="0"/>
          <a:fontRef idx="minor"/>
        </p:style>
        <p:txBody>
          <a:bodyPr lIns="0" rIns="0" tIns="0" bIns="0" anchor="ctr"/>
          <a:p>
            <a:pPr algn="ctr">
              <a:lnSpc>
                <a:spcPct val="150000"/>
              </a:lnSpc>
            </a:pPr>
            <a:r>
              <a:rPr b="1" lang="en-US" sz="3200" strike="noStrike">
                <a:solidFill>
                  <a:srgbClr val="000000"/>
                </a:solidFill>
                <a:latin typeface="Arial"/>
                <a:ea typeface="DejaVu Sans"/>
              </a:rPr>
              <a:t>ROTEIRO DA  APRESENTAÇÃO</a:t>
            </a:r>
            <a:endParaRPr/>
          </a:p>
        </p:txBody>
      </p:sp>
      <p:sp>
        <p:nvSpPr>
          <p:cNvPr id="83" name="CustomShape 2"/>
          <p:cNvSpPr/>
          <p:nvPr/>
        </p:nvSpPr>
        <p:spPr>
          <a:xfrm>
            <a:off x="538560" y="1547640"/>
            <a:ext cx="9070920" cy="4383360"/>
          </a:xfrm>
          <a:prstGeom prst="rect">
            <a:avLst/>
          </a:prstGeom>
          <a:noFill/>
          <a:ln>
            <a:noFill/>
          </a:ln>
        </p:spPr>
        <p:style>
          <a:lnRef idx="0"/>
          <a:fillRef idx="0"/>
          <a:effectRef idx="0"/>
          <a:fontRef idx="minor"/>
        </p:style>
        <p:txBody>
          <a:bodyPr lIns="0" rIns="0" tIns="0" bIns="0"/>
          <a:p>
            <a:pPr>
              <a:lnSpc>
                <a:spcPct val="150000"/>
              </a:lnSpc>
            </a:pPr>
            <a:r>
              <a:rPr lang="en-US" sz="1200" strike="noStrike">
                <a:solidFill>
                  <a:srgbClr val="000000"/>
                </a:solidFill>
                <a:latin typeface="Arial"/>
                <a:ea typeface="Droid Sans Fallback"/>
              </a:rPr>
              <a:t>     </a:t>
            </a: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Introdução</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Objetivo geral</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Metodologia</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Objetivos (metas e resultado para cada meta)</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Discussão</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 Reflexão crítica sobre meu processo pessoal de</a:t>
            </a:r>
            <a:endParaRPr/>
          </a:p>
          <a:p>
            <a:pPr>
              <a:lnSpc>
                <a:spcPct val="15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aprendizagem e implementação da intervenção</a:t>
            </a:r>
            <a:endParaRPr/>
          </a:p>
        </p:txBody>
      </p:sp>
      <p:pic>
        <p:nvPicPr>
          <p:cNvPr id="84" name="Picture 1" descr=""/>
          <p:cNvPicPr/>
          <p:nvPr/>
        </p:nvPicPr>
        <p:blipFill>
          <a:blip r:embed="rId1"/>
          <a:stretch/>
        </p:blipFill>
        <p:spPr>
          <a:xfrm>
            <a:off x="924480" y="6804000"/>
            <a:ext cx="8276040" cy="589320"/>
          </a:xfrm>
          <a:prstGeom prst="rect">
            <a:avLst/>
          </a:prstGeom>
          <a:ln w="9360">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CustomShape 1"/>
          <p:cNvSpPr/>
          <p:nvPr/>
        </p:nvSpPr>
        <p:spPr>
          <a:xfrm>
            <a:off x="1512000" y="395640"/>
            <a:ext cx="7018920" cy="1578600"/>
          </a:xfrm>
          <a:prstGeom prst="rect">
            <a:avLst/>
          </a:prstGeom>
          <a:noFill/>
          <a:ln>
            <a:noFill/>
          </a:ln>
        </p:spPr>
        <p:style>
          <a:lnRef idx="0"/>
          <a:fillRef idx="0"/>
          <a:effectRef idx="0"/>
          <a:fontRef idx="minor"/>
        </p:style>
        <p:txBody>
          <a:bodyPr lIns="0" rIns="0" tIns="0" bIns="0" anchor="ctr"/>
          <a:p>
            <a:pPr algn="ctr">
              <a:lnSpc>
                <a:spcPct val="150000"/>
              </a:lnSpc>
            </a:pPr>
            <a:r>
              <a:rPr b="1" lang="en-US" sz="2800" strike="noStrike">
                <a:solidFill>
                  <a:srgbClr val="000000"/>
                </a:solidFill>
                <a:latin typeface="Arial"/>
                <a:ea typeface="DejaVu Sans"/>
              </a:rPr>
              <a:t>REFLEXÃO CRÍTICA  SOBRE MEU PROCESSO PESSOAL DE APRENDIZAGEM</a:t>
            </a:r>
            <a:endParaRPr/>
          </a:p>
        </p:txBody>
      </p:sp>
      <p:sp>
        <p:nvSpPr>
          <p:cNvPr id="149"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400" strike="noStrike">
                <a:solidFill>
                  <a:srgbClr val="000000"/>
                </a:solidFill>
                <a:latin typeface="Arial"/>
                <a:ea typeface="Droid Sans Fallback"/>
              </a:rPr>
              <a:t>Em relação aos aprendizados mais relevantes decorrentes do curso, penso que foram os seguintes:</a:t>
            </a:r>
            <a:endParaRPr/>
          </a:p>
          <a:p>
            <a:pPr>
              <a:lnSpc>
                <a:spcPct val="100000"/>
              </a:lnSpc>
              <a:buSzPct val="45000"/>
              <a:buFont typeface="StarSymbol"/>
              <a:buChar char="l"/>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1) Graças à intervenção na Unidade de Saúde se iniciaram os protocolos preventivos do SUS, para a detecção precoce do câncer de colo de útero e mama.</a:t>
            </a:r>
            <a:endParaRPr/>
          </a:p>
          <a:p>
            <a:pPr>
              <a:lnSpc>
                <a:spcPct val="100000"/>
              </a:lnSpc>
              <a:buSzPct val="45000"/>
              <a:buFont typeface="StarSymbol"/>
              <a:buChar char="l"/>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2) Devido à intervenção, conseguimos fazer uma capacitação dos profissionais de saúde da Unidade de Saúde para a realização destes protocolos.</a:t>
            </a:r>
            <a:endParaRPr/>
          </a:p>
        </p:txBody>
      </p:sp>
      <p:pic>
        <p:nvPicPr>
          <p:cNvPr id="150" name="Picture 3" descr=""/>
          <p:cNvPicPr/>
          <p:nvPr/>
        </p:nvPicPr>
        <p:blipFill>
          <a:blip r:embed="rId1"/>
          <a:stretch/>
        </p:blipFill>
        <p:spPr>
          <a:xfrm>
            <a:off x="6696360" y="5940000"/>
            <a:ext cx="2989800" cy="894240"/>
          </a:xfrm>
          <a:prstGeom prst="rect">
            <a:avLst/>
          </a:prstGeom>
          <a:ln>
            <a:noFill/>
          </a:ln>
        </p:spPr>
      </p:pic>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CustomShape 1"/>
          <p:cNvSpPr/>
          <p:nvPr/>
        </p:nvSpPr>
        <p:spPr>
          <a:xfrm>
            <a:off x="1872000" y="395640"/>
            <a:ext cx="7018920" cy="1578600"/>
          </a:xfrm>
          <a:prstGeom prst="rect">
            <a:avLst/>
          </a:prstGeom>
          <a:noFill/>
          <a:ln>
            <a:noFill/>
          </a:ln>
        </p:spPr>
        <p:style>
          <a:lnRef idx="0"/>
          <a:fillRef idx="0"/>
          <a:effectRef idx="0"/>
          <a:fontRef idx="minor"/>
        </p:style>
        <p:txBody>
          <a:bodyPr lIns="0" rIns="0" tIns="0" bIns="0" anchor="ctr"/>
          <a:p>
            <a:pPr algn="ctr">
              <a:lnSpc>
                <a:spcPct val="150000"/>
              </a:lnSpc>
            </a:pPr>
            <a:r>
              <a:rPr b="1" lang="en-US" sz="2800" strike="noStrike">
                <a:solidFill>
                  <a:srgbClr val="000000"/>
                </a:solidFill>
                <a:latin typeface="Arial"/>
                <a:ea typeface="DejaVu Sans"/>
              </a:rPr>
              <a:t>REFLEXÃO CRÍTICA  SOBRE MEU PROCESSO PESSOAL DE APRENDIZAGEM</a:t>
            </a:r>
            <a:endParaRPr/>
          </a:p>
        </p:txBody>
      </p:sp>
      <p:sp>
        <p:nvSpPr>
          <p:cNvPr id="152"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pPr>
            <a:endParaRPr/>
          </a:p>
          <a:p>
            <a:pPr>
              <a:lnSpc>
                <a:spcPct val="100000"/>
              </a:lnSpc>
            </a:pPr>
            <a:r>
              <a:rPr lang="en-US" sz="2400" strike="noStrike">
                <a:solidFill>
                  <a:srgbClr val="000000"/>
                </a:solidFill>
                <a:latin typeface="Arial"/>
                <a:ea typeface="Droid Sans Fallback"/>
              </a:rPr>
              <a:t>  </a:t>
            </a:r>
            <a:r>
              <a:rPr lang="en-US" sz="2400" strike="noStrike">
                <a:solidFill>
                  <a:srgbClr val="000000"/>
                </a:solidFill>
                <a:latin typeface="Arial"/>
                <a:ea typeface="Droid Sans Fallback"/>
              </a:rPr>
              <a:t>3) O mais importante é que devido a esta intervenção conseguimos detectar a grande carência que a ESF José Sarney tem para garantir um rastreamento preventivo adequado para a prevenção do colo de útero e mama na área de abrangência (assunto já comentado com detalhes no relatório de intervenção) e podemos atuar neste na melhora da situação.</a:t>
            </a:r>
            <a:endParaRPr/>
          </a:p>
        </p:txBody>
      </p:sp>
      <p:pic>
        <p:nvPicPr>
          <p:cNvPr id="153" name="Picture 3" descr=""/>
          <p:cNvPicPr/>
          <p:nvPr/>
        </p:nvPicPr>
        <p:blipFill>
          <a:blip r:embed="rId1"/>
          <a:stretch/>
        </p:blipFill>
        <p:spPr>
          <a:xfrm>
            <a:off x="6696360" y="5940000"/>
            <a:ext cx="2989800" cy="894240"/>
          </a:xfrm>
          <a:prstGeom prst="rect">
            <a:avLst/>
          </a:prstGeom>
          <a:ln>
            <a:noFill/>
          </a:ln>
        </p:spPr>
      </p:pic>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54" name="Picture" descr=""/>
          <p:cNvPicPr/>
          <p:nvPr/>
        </p:nvPicPr>
        <p:blipFill>
          <a:blip r:embed="rId1"/>
          <a:stretch/>
        </p:blipFill>
        <p:spPr>
          <a:xfrm>
            <a:off x="5616360" y="2699640"/>
            <a:ext cx="3695400" cy="2771280"/>
          </a:xfrm>
          <a:prstGeom prst="rect">
            <a:avLst/>
          </a:prstGeom>
          <a:ln w="9360">
            <a:noFill/>
          </a:ln>
        </p:spPr>
      </p:pic>
      <p:pic>
        <p:nvPicPr>
          <p:cNvPr id="155" name="Picture" descr=""/>
          <p:cNvPicPr/>
          <p:nvPr/>
        </p:nvPicPr>
        <p:blipFill>
          <a:blip r:embed="rId2"/>
          <a:stretch/>
        </p:blipFill>
        <p:spPr>
          <a:xfrm>
            <a:off x="936000" y="2700720"/>
            <a:ext cx="3865320" cy="2898360"/>
          </a:xfrm>
          <a:prstGeom prst="rect">
            <a:avLst/>
          </a:prstGeom>
          <a:ln w="9360">
            <a:noFill/>
          </a:ln>
        </p:spPr>
      </p:pic>
      <p:pic>
        <p:nvPicPr>
          <p:cNvPr id="156" name="Picture 1" descr=""/>
          <p:cNvPicPr/>
          <p:nvPr/>
        </p:nvPicPr>
        <p:blipFill>
          <a:blip r:embed="rId3"/>
          <a:stretch/>
        </p:blipFill>
        <p:spPr>
          <a:xfrm>
            <a:off x="1035360" y="6300000"/>
            <a:ext cx="8276040" cy="589320"/>
          </a:xfrm>
          <a:prstGeom prst="rect">
            <a:avLst/>
          </a:prstGeom>
          <a:ln w="9360">
            <a:noFill/>
          </a:ln>
        </p:spPr>
      </p:pic>
      <p:pic>
        <p:nvPicPr>
          <p:cNvPr id="157" name="Picture 2" descr=""/>
          <p:cNvPicPr/>
          <p:nvPr/>
        </p:nvPicPr>
        <p:blipFill>
          <a:blip r:embed="rId4"/>
          <a:stretch/>
        </p:blipFill>
        <p:spPr>
          <a:xfrm>
            <a:off x="1512000" y="1259640"/>
            <a:ext cx="2989800" cy="894240"/>
          </a:xfrm>
          <a:prstGeom prst="rect">
            <a:avLst/>
          </a:prstGeom>
          <a:ln>
            <a:noFill/>
          </a:ln>
        </p:spPr>
      </p:pic>
      <p:pic>
        <p:nvPicPr>
          <p:cNvPr id="158" name="Picture 4" descr=""/>
          <p:cNvPicPr/>
          <p:nvPr/>
        </p:nvPicPr>
        <p:blipFill>
          <a:blip r:embed="rId5"/>
          <a:stretch/>
        </p:blipFill>
        <p:spPr>
          <a:xfrm>
            <a:off x="5616360" y="1443240"/>
            <a:ext cx="2094480" cy="656280"/>
          </a:xfrm>
          <a:prstGeom prst="rect">
            <a:avLst/>
          </a:prstGeom>
          <a:ln>
            <a:noFill/>
          </a:ln>
        </p:spPr>
      </p:pic>
      <p:sp>
        <p:nvSpPr>
          <p:cNvPr id="159" name="CustomShape 1"/>
          <p:cNvSpPr/>
          <p:nvPr/>
        </p:nvSpPr>
        <p:spPr>
          <a:xfrm>
            <a:off x="1035360" y="634680"/>
            <a:ext cx="9072000" cy="36396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Calibri"/>
                <a:ea typeface="DejaVu Sans"/>
              </a:rPr>
              <a:t>Registros de imagens fotográficas desenvolvidos durante o transcurso da intervenção</a:t>
            </a:r>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1008000" y="611640"/>
            <a:ext cx="8098920" cy="1103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INTRODUÇÃO</a:t>
            </a:r>
            <a:endParaRPr/>
          </a:p>
        </p:txBody>
      </p:sp>
      <p:sp>
        <p:nvSpPr>
          <p:cNvPr id="86"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50000"/>
              </a:lnSpc>
            </a:pPr>
            <a:r>
              <a:rPr lang="en-US" sz="2400" strike="noStrike">
                <a:solidFill>
                  <a:srgbClr val="444444"/>
                </a:solidFill>
                <a:latin typeface="Arial"/>
                <a:ea typeface="Droid Sans Fallback"/>
              </a:rPr>
              <a:t>   </a:t>
            </a:r>
            <a:endParaRPr/>
          </a:p>
          <a:p>
            <a:pPr>
              <a:lnSpc>
                <a:spcPct val="150000"/>
              </a:lnSpc>
            </a:pPr>
            <a:r>
              <a:rPr lang="en-US" sz="2400" strike="noStrike">
                <a:solidFill>
                  <a:srgbClr val="444444"/>
                </a:solidFill>
                <a:latin typeface="Arial"/>
                <a:ea typeface="Droid Sans Fallback"/>
              </a:rPr>
              <a:t>    </a:t>
            </a:r>
            <a:r>
              <a:rPr lang="en-US" sz="2400" strike="noStrike">
                <a:solidFill>
                  <a:srgbClr val="000000"/>
                </a:solidFill>
                <a:latin typeface="Arial"/>
                <a:ea typeface="Droid Sans Fallback"/>
              </a:rPr>
              <a:t>O Câncer de colo uterino e mama é um problema de saúde pública mundial, especialmente nos países em desenvolvimento onde os programas de prevenção desta patologia têm menor abrangência. São os tumores mais frequentes na população feminina, atrás apenas pelas doenças do aparelho circulatório, é a quarta causa de morte de mulheres por câncer no Brasil (BRASIL, 2013).</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504000" y="280800"/>
            <a:ext cx="7018920" cy="12614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INTRODUÇÃO</a:t>
            </a:r>
            <a:endParaRPr/>
          </a:p>
        </p:txBody>
      </p:sp>
      <p:sp>
        <p:nvSpPr>
          <p:cNvPr id="88"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gn="just">
              <a:lnSpc>
                <a:spcPct val="100000"/>
              </a:lnSpc>
              <a:buSzPct val="45000"/>
              <a:buFont typeface="StarSymbol"/>
              <a:buChar char="l"/>
            </a:pPr>
            <a:r>
              <a:rPr lang="en-US" sz="2600" strike="noStrike">
                <a:solidFill>
                  <a:srgbClr val="000000"/>
                </a:solidFill>
                <a:latin typeface="ArialMT"/>
                <a:ea typeface="Droid Sans Fallback"/>
              </a:rPr>
              <a:t>A importância desta intervenção na minha área de abrangência é intentar melhorar o controle, monitoramento e rastreamento do câncer de colo de útero e mama.</a:t>
            </a:r>
            <a:endParaRPr/>
          </a:p>
          <a:p>
            <a:pPr algn="just">
              <a:lnSpc>
                <a:spcPct val="100000"/>
              </a:lnSpc>
            </a:pPr>
            <a:endParaRPr/>
          </a:p>
          <a:p>
            <a:pPr algn="just">
              <a:lnSpc>
                <a:spcPct val="100000"/>
              </a:lnSpc>
              <a:buSzPct val="45000"/>
              <a:buFont typeface="StarSymbol"/>
              <a:buChar char="l"/>
            </a:pPr>
            <a:r>
              <a:rPr lang="en-US" sz="2600" strike="noStrike">
                <a:solidFill>
                  <a:srgbClr val="000000"/>
                </a:solidFill>
                <a:latin typeface="ArialMT"/>
                <a:ea typeface="Droid Sans Fallback"/>
              </a:rPr>
              <a:t>O município de Natal, Estado do Rio Grande do Norte, é um município que necessita de muitas melhoras dentro do sistema de saúde, pois, todavia, a população não se sente atendida dentro de todas as suas necessidades básicas.</a:t>
            </a:r>
            <a:endParaRPr/>
          </a:p>
          <a:p>
            <a:pPr>
              <a:lnSpc>
                <a:spcPct val="100000"/>
              </a:lnSpc>
            </a:pPr>
            <a:endParaRPr/>
          </a:p>
        </p:txBody>
      </p:sp>
      <p:pic>
        <p:nvPicPr>
          <p:cNvPr id="89" name="Picture 2" descr=""/>
          <p:cNvPicPr/>
          <p:nvPr/>
        </p:nvPicPr>
        <p:blipFill>
          <a:blip r:embed="rId1"/>
          <a:stretch/>
        </p:blipFill>
        <p:spPr>
          <a:xfrm>
            <a:off x="8102520" y="755640"/>
            <a:ext cx="770400" cy="97992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80800"/>
            <a:ext cx="7018920" cy="12614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INTRODUÇÃO</a:t>
            </a:r>
            <a:endParaRPr/>
          </a:p>
        </p:txBody>
      </p:sp>
      <p:sp>
        <p:nvSpPr>
          <p:cNvPr id="91" name="CustomShape 2"/>
          <p:cNvSpPr/>
          <p:nvPr/>
        </p:nvSpPr>
        <p:spPr>
          <a:xfrm>
            <a:off x="432000" y="1800000"/>
            <a:ext cx="9070920" cy="4383360"/>
          </a:xfrm>
          <a:prstGeom prst="rect">
            <a:avLst/>
          </a:prstGeom>
          <a:noFill/>
          <a:ln>
            <a:noFill/>
          </a:ln>
        </p:spPr>
        <p:style>
          <a:lnRef idx="0"/>
          <a:fillRef idx="0"/>
          <a:effectRef idx="0"/>
          <a:fontRef idx="minor"/>
        </p:style>
        <p:txBody>
          <a:bodyPr lIns="0" rIns="0" tIns="0" bIns="0"/>
          <a:p>
            <a:pPr algn="just">
              <a:lnSpc>
                <a:spcPct val="100000"/>
              </a:lnSpc>
              <a:buSzPct val="45000"/>
              <a:buFont typeface="StarSymbol"/>
              <a:buChar char="l"/>
            </a:pPr>
            <a:r>
              <a:rPr lang="en-US" sz="2600" strike="noStrike">
                <a:solidFill>
                  <a:srgbClr val="000000"/>
                </a:solidFill>
                <a:latin typeface="Arial"/>
                <a:ea typeface="Droid Sans Fallback"/>
              </a:rPr>
              <a:t>Natal/RN tem uma população de 853929 (IBGE, 2010) habitantes, segundo os últimos dados do IBGE. Há 18 Unidades Básicas de Saúde (UBS), sendo três delas unidades mistas, 38 Unidades de Saúde da Família (USF), dois Centros de Especialidades Odontológicas (CEO), um Núcleo de Apoio em Saúde da Família (NASF), 11 hospitais gerais (1 público federal, 4 públicos estaduais, 1 público municipal, 1 filantrópico, 4 privados), 1 hospital de urgências e emergências, 1 hospital de Maternidade, 5 CAPS (centro de atenção psicossocial), 5 UPAS (unidade de pronto atendimento).</a:t>
            </a:r>
            <a:endParaRPr/>
          </a:p>
        </p:txBody>
      </p:sp>
      <p:pic>
        <p:nvPicPr>
          <p:cNvPr id="92" name="Picture 2" descr=""/>
          <p:cNvPicPr/>
          <p:nvPr/>
        </p:nvPicPr>
        <p:blipFill>
          <a:blip r:embed="rId1"/>
          <a:stretch/>
        </p:blipFill>
        <p:spPr>
          <a:xfrm>
            <a:off x="8102520" y="395640"/>
            <a:ext cx="770400" cy="97992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503640" y="540720"/>
            <a:ext cx="8640000" cy="1261440"/>
          </a:xfrm>
          <a:prstGeom prst="rect">
            <a:avLst/>
          </a:prstGeom>
          <a:noFill/>
          <a:ln>
            <a:noFill/>
          </a:ln>
        </p:spPr>
        <p:style>
          <a:lnRef idx="0"/>
          <a:fillRef idx="0"/>
          <a:effectRef idx="0"/>
          <a:fontRef idx="minor"/>
        </p:style>
        <p:txBody>
          <a:bodyPr lIns="0" rIns="0" tIns="0" bIns="0" anchor="ctr"/>
          <a:p>
            <a:r>
              <a:rPr b="1" lang="en-US" sz="4000" strike="noStrike">
                <a:solidFill>
                  <a:srgbClr val="000000"/>
                </a:solidFill>
                <a:latin typeface="Arial"/>
                <a:ea typeface="DejaVu Sans"/>
              </a:rPr>
              <a:t>INTRODUÇÃO</a:t>
            </a:r>
            <a:endParaRPr/>
          </a:p>
          <a:p>
            <a:pPr algn="ctr">
              <a:lnSpc>
                <a:spcPct val="150000"/>
              </a:lnSpc>
            </a:pPr>
            <a:r>
              <a:rPr i="1" lang="en-US" sz="2200" strike="noStrike">
                <a:solidFill>
                  <a:srgbClr val="00000a"/>
                </a:solidFill>
                <a:latin typeface="Arial"/>
                <a:ea typeface="DejaVu Sans"/>
              </a:rPr>
              <a:t>ESF José Sarney no contexto do Serviço</a:t>
            </a:r>
            <a:endParaRPr/>
          </a:p>
        </p:txBody>
      </p:sp>
      <p:sp>
        <p:nvSpPr>
          <p:cNvPr id="94" name="CustomShape 2"/>
          <p:cNvSpPr/>
          <p:nvPr/>
        </p:nvSpPr>
        <p:spPr>
          <a:xfrm>
            <a:off x="576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gn="just">
              <a:lnSpc>
                <a:spcPct val="100000"/>
              </a:lnSpc>
              <a:buSzPct val="45000"/>
              <a:buFont typeface="StarSymbol"/>
              <a:buChar char="l"/>
            </a:pPr>
            <a:r>
              <a:rPr lang="en-US" sz="2600" strike="noStrike">
                <a:solidFill>
                  <a:srgbClr val="000000"/>
                </a:solidFill>
                <a:latin typeface="Arial"/>
                <a:ea typeface="Droid Sans Fallback"/>
              </a:rPr>
              <a:t>Em relação à Unidade de Saúde, oferecemos cadastramento do SUS, bolsa família, planejamento familiar, pré-natal, puericultura e controles dos usuários diabéticos e hipertensos e demanda espontânea. O Serviço está composto por  duas equipes de saúde da família, onde cada equipe está formada por 1 médico, 1 enfermeira, 5 ACS, 2 técnicos de enfermagem e somente 1 dentista (para ambas equipes), oferecendo suporte para aproximadamente 10.000 usuários cadastrados.</a:t>
            </a:r>
            <a:endParaRPr/>
          </a:p>
          <a:p>
            <a:pPr>
              <a:lnSpc>
                <a:spcPct val="100000"/>
              </a:lnSpc>
            </a:pP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432000" y="335880"/>
            <a:ext cx="7162920" cy="1247040"/>
          </a:xfrm>
          <a:prstGeom prst="rect">
            <a:avLst/>
          </a:prstGeom>
          <a:noFill/>
          <a:ln>
            <a:noFill/>
          </a:ln>
        </p:spPr>
        <p:style>
          <a:lnRef idx="0"/>
          <a:fillRef idx="0"/>
          <a:effectRef idx="0"/>
          <a:fontRef idx="minor"/>
        </p:style>
        <p:txBody>
          <a:bodyPr lIns="0" rIns="0" tIns="0" bIns="0" anchor="ctr"/>
          <a:p>
            <a:pPr algn="ctr">
              <a:lnSpc>
                <a:spcPct val="150000"/>
              </a:lnSpc>
            </a:pPr>
            <a:r>
              <a:rPr b="1" lang="en-US" sz="4000" strike="noStrike">
                <a:solidFill>
                  <a:srgbClr val="000000"/>
                </a:solidFill>
                <a:latin typeface="Arial"/>
                <a:ea typeface="DejaVu Sans"/>
              </a:rPr>
              <a:t>INTRODUÇÃO</a:t>
            </a:r>
            <a:endParaRPr/>
          </a:p>
        </p:txBody>
      </p:sp>
      <p:sp>
        <p:nvSpPr>
          <p:cNvPr id="96" name="CustomShape 2"/>
          <p:cNvSpPr/>
          <p:nvPr/>
        </p:nvSpPr>
        <p:spPr>
          <a:xfrm>
            <a:off x="504000" y="1823760"/>
            <a:ext cx="9070920" cy="4383360"/>
          </a:xfrm>
          <a:prstGeom prst="rect">
            <a:avLst/>
          </a:prstGeom>
          <a:noFill/>
          <a:ln>
            <a:noFill/>
          </a:ln>
        </p:spPr>
        <p:style>
          <a:lnRef idx="0"/>
          <a:fillRef idx="0"/>
          <a:effectRef idx="0"/>
          <a:fontRef idx="minor"/>
        </p:style>
        <p:txBody>
          <a:bodyPr lIns="0" rIns="0" tIns="0" bIns="0"/>
          <a:p>
            <a:pPr>
              <a:lnSpc>
                <a:spcPct val="100000"/>
              </a:lnSpc>
            </a:pPr>
            <a:endParaRPr/>
          </a:p>
          <a:p>
            <a:pPr>
              <a:lnSpc>
                <a:spcPct val="100000"/>
              </a:lnSpc>
              <a:buSzPct val="45000"/>
              <a:buFont typeface="StarSymbol"/>
              <a:buChar char="l"/>
            </a:pPr>
            <a:r>
              <a:rPr lang="en-US" sz="2800" strike="noStrike">
                <a:solidFill>
                  <a:srgbClr val="000000"/>
                </a:solidFill>
                <a:latin typeface="ArialMT"/>
                <a:ea typeface="Droid Sans Fallback"/>
              </a:rPr>
              <a:t>A situação da ação programática na ESF antes da intervenção era crítica, pois não tinha nenhum sistema de cadastramento, nem nenhum tipo de controle e rastreamento para estas doenças, apresentando indicadores de cobertura e de qualidade equivalentes a 0%.</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504000" y="301320"/>
            <a:ext cx="9071640" cy="1261440"/>
          </a:xfrm>
          <a:prstGeom prst="rect">
            <a:avLst/>
          </a:prstGeom>
          <a:noFill/>
          <a:ln>
            <a:noFill/>
          </a:ln>
        </p:spPr>
        <p:style>
          <a:lnRef idx="0"/>
          <a:fillRef idx="0"/>
          <a:effectRef idx="0"/>
          <a:fontRef idx="minor"/>
        </p:style>
        <p:txBody>
          <a:bodyPr lIns="0" rIns="0" tIns="0" bIns="0" anchor="ctr"/>
          <a:p>
            <a:pPr algn="ctr">
              <a:lnSpc>
                <a:spcPct val="100000"/>
              </a:lnSpc>
            </a:pPr>
            <a:r>
              <a:rPr b="1" lang="en-US" sz="4000" strike="noStrike">
                <a:solidFill>
                  <a:srgbClr val="000000"/>
                </a:solidFill>
                <a:latin typeface="Arial"/>
                <a:ea typeface="Microsoft YaHei"/>
              </a:rPr>
              <a:t>DADOS ANTES DA INTERVENÇÃO</a:t>
            </a:r>
            <a:endParaRPr/>
          </a:p>
        </p:txBody>
      </p:sp>
      <p:sp>
        <p:nvSpPr>
          <p:cNvPr id="98" name="CustomShape 2"/>
          <p:cNvSpPr/>
          <p:nvPr/>
        </p:nvSpPr>
        <p:spPr>
          <a:xfrm>
            <a:off x="504000" y="1768680"/>
            <a:ext cx="907164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2400" strike="noStrike">
                <a:solidFill>
                  <a:srgbClr val="000000"/>
                </a:solidFill>
                <a:latin typeface="Arial"/>
                <a:ea typeface="Microsoft YaHei"/>
              </a:rPr>
              <a:t>Antes da intervenção, na unidade de saúde de José Sarney não tinha um sistema de registro específico para o cadastramento e rastreamento preventivo de câncer de colo de útero e mama. </a:t>
            </a:r>
            <a:endParaRPr/>
          </a:p>
          <a:p>
            <a:pPr>
              <a:lnSpc>
                <a:spcPct val="100000"/>
              </a:lnSpc>
              <a:buSzPct val="45000"/>
              <a:buFont typeface="StarSymbol"/>
              <a:buChar char="l"/>
            </a:pPr>
            <a:r>
              <a:rPr lang="en-US" sz="2400" strike="noStrike">
                <a:solidFill>
                  <a:srgbClr val="000000"/>
                </a:solidFill>
                <a:latin typeface="Arial"/>
                <a:ea typeface="Microsoft YaHei"/>
              </a:rPr>
              <a:t>Os índices de cadastramento e de qualidade destas ações preventivas eram equivalentes a 0% (zero).</a:t>
            </a:r>
            <a:endParaRPr/>
          </a:p>
          <a:p>
            <a:pPr>
              <a:lnSpc>
                <a:spcPct val="100000"/>
              </a:lnSpc>
              <a:buSzPct val="45000"/>
              <a:buFont typeface="StarSymbol"/>
              <a:buChar char="l"/>
            </a:pPr>
            <a:r>
              <a:rPr lang="en-US" sz="2400" strike="noStrike">
                <a:solidFill>
                  <a:srgbClr val="000000"/>
                </a:solidFill>
                <a:latin typeface="Arial"/>
                <a:ea typeface="Microsoft YaHei"/>
              </a:rPr>
              <a:t>Antes da intervenção quando uma usuária da área da abrangência da UBS de José Sarney queria fazer uma destes exames preventivos, esta tinha que fazer o exame em outra unidade, no entanto, isto solucionava parte do problema, mesmo realizando o exame a usuária não tinha um rastreamento contínuo como o SUS preconiza.</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