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70" r:id="rId2"/>
    <p:sldId id="287" r:id="rId3"/>
    <p:sldId id="269" r:id="rId4"/>
    <p:sldId id="257" r:id="rId5"/>
    <p:sldId id="258" r:id="rId6"/>
    <p:sldId id="259" r:id="rId7"/>
    <p:sldId id="261" r:id="rId8"/>
    <p:sldId id="266" r:id="rId9"/>
    <p:sldId id="268" r:id="rId10"/>
    <p:sldId id="262" r:id="rId11"/>
    <p:sldId id="271" r:id="rId12"/>
    <p:sldId id="274" r:id="rId13"/>
    <p:sldId id="272" r:id="rId14"/>
    <p:sldId id="276" r:id="rId15"/>
    <p:sldId id="273" r:id="rId16"/>
    <p:sldId id="277" r:id="rId17"/>
    <p:sldId id="278" r:id="rId18"/>
    <p:sldId id="279" r:id="rId19"/>
    <p:sldId id="281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Especializa&#231;&#227;o%20em%20Sa&#250;de%20da%20Familia\Planilha%20de%20coleta%20de%20dados%20definiti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941071882143764"/>
          <c:y val="0.26473245588826944"/>
          <c:w val="0.84757852849039061"/>
          <c:h val="0.637692587696611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8.4084084084084243E-2</c:v>
                </c:pt>
                <c:pt idx="1">
                  <c:v>0.19219219219219313</c:v>
                </c:pt>
                <c:pt idx="2">
                  <c:v>0.28228228228228325</c:v>
                </c:pt>
                <c:pt idx="3">
                  <c:v>0.36936936936937126</c:v>
                </c:pt>
              </c:numCache>
            </c:numRef>
          </c:val>
        </c:ser>
        <c:axId val="37050240"/>
        <c:axId val="37051776"/>
      </c:barChart>
      <c:catAx>
        <c:axId val="37050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051776"/>
        <c:crosses val="autoZero"/>
        <c:auto val="1"/>
        <c:lblAlgn val="ctr"/>
        <c:lblOffset val="100"/>
      </c:catAx>
      <c:valAx>
        <c:axId val="370517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050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886848"/>
        <c:axId val="65925504"/>
      </c:barChart>
      <c:catAx>
        <c:axId val="65886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25504"/>
        <c:crosses val="autoZero"/>
        <c:auto val="1"/>
        <c:lblAlgn val="ctr"/>
        <c:lblOffset val="100"/>
      </c:catAx>
      <c:valAx>
        <c:axId val="659255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86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0156778985622752"/>
          <c:y val="0.27476020042949184"/>
          <c:w val="0.86064543551489714"/>
          <c:h val="0.62396882207905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2.8037383177570201E-2</c:v>
                </c:pt>
                <c:pt idx="1">
                  <c:v>0.18691588785046831</c:v>
                </c:pt>
                <c:pt idx="2">
                  <c:v>0.27102803738317782</c:v>
                </c:pt>
                <c:pt idx="3">
                  <c:v>0.30841121495327173</c:v>
                </c:pt>
              </c:numCache>
            </c:numRef>
          </c:val>
        </c:ser>
        <c:axId val="64996480"/>
        <c:axId val="64998016"/>
      </c:barChart>
      <c:catAx>
        <c:axId val="64996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98016"/>
        <c:crosses val="autoZero"/>
        <c:auto val="1"/>
        <c:lblAlgn val="ctr"/>
        <c:lblOffset val="100"/>
      </c:catAx>
      <c:valAx>
        <c:axId val="649980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996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0.14285714285714338</c:v>
                </c:pt>
                <c:pt idx="1">
                  <c:v>6.25E-2</c:v>
                </c:pt>
                <c:pt idx="2">
                  <c:v>5.3191489361702107E-2</c:v>
                </c:pt>
                <c:pt idx="3">
                  <c:v>5.6910569105691054E-2</c:v>
                </c:pt>
              </c:numCache>
            </c:numRef>
          </c:val>
        </c:ser>
        <c:axId val="62785792"/>
        <c:axId val="62828544"/>
      </c:barChart>
      <c:catAx>
        <c:axId val="62785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828544"/>
        <c:crosses val="autoZero"/>
        <c:auto val="1"/>
        <c:lblAlgn val="ctr"/>
        <c:lblOffset val="100"/>
      </c:catAx>
      <c:valAx>
        <c:axId val="628285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85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>
        <c:manualLayout>
          <c:xMode val="edge"/>
          <c:yMode val="edge"/>
          <c:x val="0.14993354783424434"/>
          <c:y val="3.240739644386649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65009920"/>
        <c:axId val="65758336"/>
      </c:barChart>
      <c:catAx>
        <c:axId val="65009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58336"/>
        <c:crosses val="autoZero"/>
        <c:auto val="1"/>
        <c:lblAlgn val="ctr"/>
        <c:lblOffset val="100"/>
      </c:catAx>
      <c:valAx>
        <c:axId val="657583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009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65786624"/>
        <c:axId val="65788160"/>
      </c:barChart>
      <c:catAx>
        <c:axId val="657866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88160"/>
        <c:crosses val="autoZero"/>
        <c:auto val="1"/>
        <c:lblAlgn val="ctr"/>
        <c:lblOffset val="100"/>
      </c:catAx>
      <c:valAx>
        <c:axId val="657881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866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689472"/>
        <c:axId val="65691008"/>
      </c:barChart>
      <c:catAx>
        <c:axId val="65689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91008"/>
        <c:crosses val="autoZero"/>
        <c:auto val="1"/>
        <c:lblAlgn val="ctr"/>
        <c:lblOffset val="100"/>
      </c:catAx>
      <c:valAx>
        <c:axId val="656910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89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731584"/>
        <c:axId val="65803008"/>
      </c:barChart>
      <c:catAx>
        <c:axId val="65731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03008"/>
        <c:crosses val="autoZero"/>
        <c:auto val="1"/>
        <c:lblAlgn val="ctr"/>
        <c:lblOffset val="100"/>
      </c:catAx>
      <c:valAx>
        <c:axId val="658030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31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835392"/>
        <c:axId val="65836928"/>
      </c:barChart>
      <c:catAx>
        <c:axId val="65835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36928"/>
        <c:crosses val="autoZero"/>
        <c:auto val="1"/>
        <c:lblAlgn val="ctr"/>
        <c:lblOffset val="100"/>
      </c:catAx>
      <c:valAx>
        <c:axId val="658369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35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5869312"/>
        <c:axId val="65870848"/>
      </c:barChart>
      <c:catAx>
        <c:axId val="65869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70848"/>
        <c:crosses val="autoZero"/>
        <c:auto val="1"/>
        <c:lblAlgn val="ctr"/>
        <c:lblOffset val="100"/>
      </c:catAx>
      <c:valAx>
        <c:axId val="658708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869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40099-C87B-4964-8123-2917194BF1B5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8E701-27F4-483B-9165-25F2011B6A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8E701-27F4-483B-9165-25F2011B6AA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1E0316-9951-40AB-A785-57EA6FA85AC0}" type="datetimeFigureOut">
              <a:rPr lang="pt-BR" smtClean="0"/>
              <a:pPr/>
              <a:t>13/04/2014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F980AA-E9DE-4660-B700-D504C4D1E9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AVALIAÇÃO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</a:p>
          <a:p>
            <a:r>
              <a:rPr lang="pt-BR" dirty="0" smtClean="0"/>
              <a:t>Aumentar a cobertura do câncer de colo para 30% em 4 meses. Alcançamos 36.9%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284984"/>
          <a:ext cx="6408712" cy="311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004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Aumentar a cobertura de prevenção para o câncer de mama para 40%. Alcançamos 30.8%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755576" y="2780928"/>
          <a:ext cx="7488832" cy="359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Exames </a:t>
            </a:r>
            <a:r>
              <a:rPr lang="pt-BR" dirty="0" err="1" smtClean="0"/>
              <a:t>citopatológicos</a:t>
            </a:r>
            <a:r>
              <a:rPr lang="pt-BR" dirty="0" smtClean="0"/>
              <a:t> alterados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683568" y="2420888"/>
          <a:ext cx="72008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Mulheres com exames alterados e que não retornaram a US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2780928"/>
          <a:ext cx="6912768" cy="349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Busca ativa dos resultados alterados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755576" y="2492896"/>
          <a:ext cx="68407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Obter 95% de amostras satisfatórias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Chart 8"/>
          <p:cNvGraphicFramePr>
            <a:graphicFrameLocks/>
          </p:cNvGraphicFramePr>
          <p:nvPr/>
        </p:nvGraphicFramePr>
        <p:xfrm>
          <a:off x="683568" y="2420888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Registro adequado do CO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9"/>
          <p:cNvGraphicFramePr>
            <a:graphicFrameLocks/>
          </p:cNvGraphicFramePr>
          <p:nvPr/>
        </p:nvGraphicFramePr>
        <p:xfrm>
          <a:off x="467544" y="2492896"/>
          <a:ext cx="72008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Registro adequado das mamografia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10"/>
          <p:cNvGraphicFramePr>
            <a:graphicFrameLocks/>
          </p:cNvGraphicFramePr>
          <p:nvPr/>
        </p:nvGraphicFramePr>
        <p:xfrm>
          <a:off x="755576" y="2564904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Pesquisa de sinais de alerta para câncer de colo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Chart 11"/>
          <p:cNvGraphicFramePr>
            <a:graphicFrameLocks/>
          </p:cNvGraphicFramePr>
          <p:nvPr/>
        </p:nvGraphicFramePr>
        <p:xfrm>
          <a:off x="755576" y="2780928"/>
          <a:ext cx="7128792" cy="306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Orientação sobre DST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899592" y="2420888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Defesa de TCC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Qualificação da atenção à saúde da mulher em situação de rua</a:t>
            </a:r>
            <a:r>
              <a:rPr lang="pt-BR" dirty="0" smtClean="0"/>
              <a:t> na cidade de Curitiba - </a:t>
            </a:r>
            <a:r>
              <a:rPr lang="pt-BR" dirty="0" err="1" smtClean="0"/>
              <a:t>Pr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Roberto </a:t>
            </a:r>
            <a:r>
              <a:rPr lang="pt-BR" dirty="0" err="1" smtClean="0"/>
              <a:t>Rosenstein</a:t>
            </a:r>
            <a:r>
              <a:rPr lang="pt-BR" dirty="0" smtClean="0"/>
              <a:t> Junior</a:t>
            </a:r>
          </a:p>
          <a:p>
            <a:r>
              <a:rPr lang="pt-BR" dirty="0" err="1" smtClean="0"/>
              <a:t>Mariane</a:t>
            </a:r>
            <a:r>
              <a:rPr lang="pt-BR" dirty="0" smtClean="0"/>
              <a:t> </a:t>
            </a:r>
            <a:r>
              <a:rPr lang="pt-BR" dirty="0" err="1" smtClean="0"/>
              <a:t>Baltassare</a:t>
            </a:r>
            <a:r>
              <a:rPr lang="pt-BR" dirty="0" smtClean="0"/>
              <a:t> </a:t>
            </a:r>
            <a:r>
              <a:rPr lang="pt-BR" dirty="0" err="1" smtClean="0"/>
              <a:t>Laroque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r>
              <a:rPr lang="pt-BR" dirty="0" smtClean="0"/>
              <a:t>Melhoria no atendimento</a:t>
            </a:r>
          </a:p>
          <a:p>
            <a:r>
              <a:rPr lang="pt-BR" dirty="0" smtClean="0"/>
              <a:t>Humanização</a:t>
            </a:r>
          </a:p>
          <a:p>
            <a:r>
              <a:rPr lang="pt-BR" dirty="0" smtClean="0"/>
              <a:t>Cadastro/registro</a:t>
            </a:r>
          </a:p>
          <a:p>
            <a:r>
              <a:rPr lang="pt-BR" dirty="0" smtClean="0"/>
              <a:t>Aumentar a cobertura</a:t>
            </a:r>
          </a:p>
          <a:p>
            <a:r>
              <a:rPr lang="pt-BR" dirty="0" smtClean="0"/>
              <a:t>Capacitação da equipe</a:t>
            </a:r>
          </a:p>
          <a:p>
            <a:r>
              <a:rPr lang="pt-BR" dirty="0" smtClean="0"/>
              <a:t>Incomum na US</a:t>
            </a:r>
          </a:p>
          <a:p>
            <a:r>
              <a:rPr lang="pt-BR" dirty="0" smtClean="0"/>
              <a:t>Perfil das mulheres / números de mulheres em situação de Rua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projeto de intervenção se mostrou totalmente viável e hoje já faz parte das atividades diárias da US FAS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museo do olho em curiti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OBrigado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19672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MUSEU DO OLHO – CURITIBA - PR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Introdução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Curitiba</a:t>
            </a:r>
          </a:p>
          <a:p>
            <a:r>
              <a:rPr lang="pt-BR" sz="4000" dirty="0" smtClean="0"/>
              <a:t>1750000 habitantes</a:t>
            </a:r>
          </a:p>
          <a:p>
            <a:r>
              <a:rPr lang="pt-BR" sz="4000" dirty="0" smtClean="0"/>
              <a:t>109 Unidades de saúde</a:t>
            </a:r>
          </a:p>
          <a:p>
            <a:r>
              <a:rPr lang="pt-BR" sz="4000" dirty="0" smtClean="0"/>
              <a:t>56 US ESF.  2 CEO</a:t>
            </a:r>
          </a:p>
          <a:p>
            <a:r>
              <a:rPr lang="pt-BR" sz="4000" dirty="0" smtClean="0"/>
              <a:t>8 UPA</a:t>
            </a:r>
          </a:p>
          <a:p>
            <a:r>
              <a:rPr lang="pt-BR" sz="4000" dirty="0" smtClean="0"/>
              <a:t>9 Distritos sanitários</a:t>
            </a:r>
          </a:p>
          <a:p>
            <a:endParaRPr lang="pt-BR" sz="6600" dirty="0" smtClean="0"/>
          </a:p>
          <a:p>
            <a:endParaRPr lang="pt-BR" sz="6600" dirty="0" smtClean="0"/>
          </a:p>
          <a:p>
            <a:endParaRPr lang="pt-BR" sz="66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Características da população de Rua</a:t>
            </a:r>
          </a:p>
          <a:p>
            <a:r>
              <a:rPr lang="pt-BR" sz="3600" dirty="0" smtClean="0"/>
              <a:t>Justificativa: </a:t>
            </a:r>
          </a:p>
          <a:p>
            <a:r>
              <a:rPr lang="pt-BR" sz="3600" dirty="0" smtClean="0"/>
              <a:t>Projeto de </a:t>
            </a:r>
            <a:r>
              <a:rPr lang="pt-BR" sz="3600" dirty="0" smtClean="0"/>
              <a:t>intervenção: detecção precoce das lesões precursoras do câncer de colo de útero e de mama para mulheres em situação de Rua em Curitiba.</a:t>
            </a:r>
            <a:endParaRPr lang="pt-BR" sz="3600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265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82457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Aumentar a cobertura da detecção precoce das lesões precursoras do Câncer de colo de Útero e de Mama.</a:t>
            </a:r>
          </a:p>
          <a:p>
            <a:r>
              <a:rPr lang="pt-BR" dirty="0" smtClean="0"/>
              <a:t>Melhorar a adesão das pacientes</a:t>
            </a:r>
          </a:p>
          <a:p>
            <a:r>
              <a:rPr lang="pt-BR" dirty="0" smtClean="0"/>
              <a:t>Melhorar a qualidade do atendimento</a:t>
            </a:r>
          </a:p>
          <a:p>
            <a:r>
              <a:rPr lang="pt-BR" dirty="0" smtClean="0"/>
              <a:t>Melhorar o registro das informações</a:t>
            </a:r>
          </a:p>
          <a:p>
            <a:r>
              <a:rPr lang="pt-BR" dirty="0" smtClean="0"/>
              <a:t>Mapear as mulheres de risco para câncer de colo de útero e mama</a:t>
            </a:r>
          </a:p>
          <a:p>
            <a:r>
              <a:rPr lang="pt-BR" dirty="0" smtClean="0"/>
              <a:t>Promover a saúde das mulheres que são atendidas na US FAS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236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84784"/>
            <a:ext cx="7787208" cy="482457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Ampliar a a cobertura para o câncer de colo para 30% (25-64 as) e de mama para 40% (50 a 69 as)</a:t>
            </a:r>
            <a:endParaRPr lang="pt-BR" dirty="0"/>
          </a:p>
          <a:p>
            <a:r>
              <a:rPr lang="pt-BR" dirty="0" smtClean="0"/>
              <a:t>Buscar todas as mulheres com exames alterados</a:t>
            </a:r>
          </a:p>
          <a:p>
            <a:r>
              <a:rPr lang="pt-BR" dirty="0" smtClean="0"/>
              <a:t>Obter 95% de amostras satisfatórias CO</a:t>
            </a:r>
          </a:p>
          <a:p>
            <a:r>
              <a:rPr lang="pt-BR" dirty="0" smtClean="0"/>
              <a:t>Registro adequado</a:t>
            </a:r>
          </a:p>
          <a:p>
            <a:r>
              <a:rPr lang="pt-BR" dirty="0" smtClean="0"/>
              <a:t>Realizar avaliação de risco para CA de colo e mama em 100% das mulheres</a:t>
            </a:r>
          </a:p>
          <a:p>
            <a:r>
              <a:rPr lang="pt-BR" dirty="0" smtClean="0"/>
              <a:t>Orientar todas as mulheres sobre fatores de risco para Ca de colo e mama e DST 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137160" indent="0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59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equipe: humanização, registro,divulgação, coleta de material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Reunião com a comunidade: periodicidade e faixa etária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Avaliação diária de todos os resultados e busca ativa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Facilitar o acesso das mulheres aos resultados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Combate aos fatores passíveis de modificação/cessar tabagismo e prática de sexo seguro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425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RELATÓRIO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Sem área de abrangência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Dados acertados/dados superestimados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Melhoria no atendimento. Principal objetivo/aumentar a cobertura para Ca colo sim, 36,9%. Mama não, 30.8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Buscar 100% das mulheres com exames alterados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Obter 95% de amostras satisfatórias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0293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Convencer as mulheres a ingressar em um programa de prevenção.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Convencer a equipe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Controle social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92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2369</TotalTime>
  <Words>516</Words>
  <Application>Microsoft Office PowerPoint</Application>
  <PresentationFormat>Apresentação na tela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Viagem</vt:lpstr>
      <vt:lpstr>Slide 1</vt:lpstr>
      <vt:lpstr>Defesa de TCC</vt:lpstr>
      <vt:lpstr>Introdução</vt:lpstr>
      <vt:lpstr>Slide 4</vt:lpstr>
      <vt:lpstr>Objetivos</vt:lpstr>
      <vt:lpstr>METAS</vt:lpstr>
      <vt:lpstr>METODOLOGIA</vt:lpstr>
      <vt:lpstr>RELATÓRIO DA INTERVENÇÃO</vt:lpstr>
      <vt:lpstr>DIFICULDADES</vt:lpstr>
      <vt:lpstr>AVALIAÇÃO DA INTERVENÇÃO</vt:lpstr>
      <vt:lpstr>RESULTADOS</vt:lpstr>
      <vt:lpstr>RESULTADOS</vt:lpstr>
      <vt:lpstr>RESULTADOS</vt:lpstr>
      <vt:lpstr>RESULTADOS</vt:lpstr>
      <vt:lpstr>RESULTADOS</vt:lpstr>
      <vt:lpstr>resultado</vt:lpstr>
      <vt:lpstr>Resultado</vt:lpstr>
      <vt:lpstr>resultado</vt:lpstr>
      <vt:lpstr>Resultado</vt:lpstr>
      <vt:lpstr>Discussão</vt:lpstr>
      <vt:lpstr>discussão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curso/esf</dc:title>
  <dc:creator>User</dc:creator>
  <cp:lastModifiedBy>User</cp:lastModifiedBy>
  <cp:revision>107</cp:revision>
  <dcterms:created xsi:type="dcterms:W3CDTF">2013-09-03T00:36:58Z</dcterms:created>
  <dcterms:modified xsi:type="dcterms:W3CDTF">2014-04-13T23:49:29Z</dcterms:modified>
</cp:coreProperties>
</file>