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0" r:id="rId13"/>
    <p:sldId id="267" r:id="rId14"/>
    <p:sldId id="268" r:id="rId15"/>
    <p:sldId id="276" r:id="rId16"/>
    <p:sldId id="277" r:id="rId17"/>
    <p:sldId id="278" r:id="rId18"/>
    <p:sldId id="279" r:id="rId19"/>
    <p:sldId id="269" r:id="rId20"/>
    <p:sldId id="270" r:id="rId21"/>
    <p:sldId id="271" r:id="rId22"/>
    <p:sldId id="272" r:id="rId23"/>
    <p:sldId id="274" r:id="rId24"/>
    <p:sldId id="275" r:id="rId25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0.21428571428571427</c:v>
                </c:pt>
                <c:pt idx="1">
                  <c:v>0.30952380952380976</c:v>
                </c:pt>
                <c:pt idx="2">
                  <c:v>0.45238095238095255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165328"/>
        <c:axId val="282163760"/>
      </c:barChart>
      <c:catAx>
        <c:axId val="28216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2163760"/>
        <c:crosses val="autoZero"/>
        <c:auto val="1"/>
        <c:lblAlgn val="ctr"/>
        <c:lblOffset val="100"/>
        <c:noMultiLvlLbl val="0"/>
      </c:catAx>
      <c:valAx>
        <c:axId val="282163760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282165328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0.17333333333333342</c:v>
                </c:pt>
                <c:pt idx="1">
                  <c:v>0.2</c:v>
                </c:pt>
                <c:pt idx="2">
                  <c:v>0.22666666666666666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567192"/>
        <c:axId val="281568368"/>
      </c:barChart>
      <c:catAx>
        <c:axId val="281567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1568368"/>
        <c:crosses val="autoZero"/>
        <c:auto val="1"/>
        <c:lblAlgn val="ctr"/>
        <c:lblOffset val="100"/>
        <c:noMultiLvlLbl val="0"/>
      </c:catAx>
      <c:valAx>
        <c:axId val="281568368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281567192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113883355866783E-2"/>
          <c:y val="0.13626195984794395"/>
          <c:w val="0.8977467412506579"/>
          <c:h val="0.7165416873123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Indicadores!$S$9:$U$9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Indicadores!$S$10:$U$10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567976"/>
        <c:axId val="281561704"/>
      </c:barChart>
      <c:catAx>
        <c:axId val="281567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1561704"/>
        <c:crosses val="autoZero"/>
        <c:auto val="1"/>
        <c:lblAlgn val="ctr"/>
        <c:lblOffset val="100"/>
        <c:noMultiLvlLbl val="0"/>
      </c:catAx>
      <c:valAx>
        <c:axId val="281561704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281567976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00327760230026E-2"/>
          <c:y val="0.14351710613731936"/>
          <c:w val="0.8985527407702848"/>
          <c:h val="0.718258554833022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0.9555555555555556</c:v>
                </c:pt>
                <c:pt idx="1">
                  <c:v>0.96923076923076901</c:v>
                </c:pt>
                <c:pt idx="2">
                  <c:v>0.97894736842105268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563272"/>
        <c:axId val="281562096"/>
      </c:barChart>
      <c:catAx>
        <c:axId val="281563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1562096"/>
        <c:crosses val="autoZero"/>
        <c:auto val="1"/>
        <c:lblAlgn val="ctr"/>
        <c:lblOffset val="100"/>
        <c:noMultiLvlLbl val="0"/>
      </c:catAx>
      <c:valAx>
        <c:axId val="281562096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281563272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5B78-8539-44DC-8272-62B732611DE8}" type="datetimeFigureOut">
              <a:rPr lang="es-UY" smtClean="0"/>
              <a:pPr/>
              <a:t>14/09/2015</a:t>
            </a:fld>
            <a:endParaRPr lang="es-U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9E60-BF50-4D62-B96A-38C0B79ECAB8}" type="slidenum">
              <a:rPr lang="es-UY" smtClean="0"/>
              <a:pPr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97879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5B78-8539-44DC-8272-62B732611DE8}" type="datetimeFigureOut">
              <a:rPr lang="es-UY" smtClean="0"/>
              <a:pPr/>
              <a:t>14/09/2015</a:t>
            </a:fld>
            <a:endParaRPr lang="es-U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9E60-BF50-4D62-B96A-38C0B79ECAB8}" type="slidenum">
              <a:rPr lang="es-UY" smtClean="0"/>
              <a:pPr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08720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5B78-8539-44DC-8272-62B732611DE8}" type="datetimeFigureOut">
              <a:rPr lang="es-UY" smtClean="0"/>
              <a:pPr/>
              <a:t>14/09/2015</a:t>
            </a:fld>
            <a:endParaRPr lang="es-U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9E60-BF50-4D62-B96A-38C0B79ECAB8}" type="slidenum">
              <a:rPr lang="es-UY" smtClean="0"/>
              <a:pPr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70818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5B78-8539-44DC-8272-62B732611DE8}" type="datetimeFigureOut">
              <a:rPr lang="es-UY" smtClean="0"/>
              <a:pPr/>
              <a:t>14/09/2015</a:t>
            </a:fld>
            <a:endParaRPr lang="es-U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9E60-BF50-4D62-B96A-38C0B79ECAB8}" type="slidenum">
              <a:rPr lang="es-UY" smtClean="0"/>
              <a:pPr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73460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5B78-8539-44DC-8272-62B732611DE8}" type="datetimeFigureOut">
              <a:rPr lang="es-UY" smtClean="0"/>
              <a:pPr/>
              <a:t>14/09/2015</a:t>
            </a:fld>
            <a:endParaRPr lang="es-U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9E60-BF50-4D62-B96A-38C0B79ECAB8}" type="slidenum">
              <a:rPr lang="es-UY" smtClean="0"/>
              <a:pPr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95044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5B78-8539-44DC-8272-62B732611DE8}" type="datetimeFigureOut">
              <a:rPr lang="es-UY" smtClean="0"/>
              <a:pPr/>
              <a:t>14/09/2015</a:t>
            </a:fld>
            <a:endParaRPr lang="es-U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9E60-BF50-4D62-B96A-38C0B79ECAB8}" type="slidenum">
              <a:rPr lang="es-UY" smtClean="0"/>
              <a:pPr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47700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5B78-8539-44DC-8272-62B732611DE8}" type="datetimeFigureOut">
              <a:rPr lang="es-UY" smtClean="0"/>
              <a:pPr/>
              <a:t>14/09/2015</a:t>
            </a:fld>
            <a:endParaRPr lang="es-U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9E60-BF50-4D62-B96A-38C0B79ECAB8}" type="slidenum">
              <a:rPr lang="es-UY" smtClean="0"/>
              <a:pPr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25219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5B78-8539-44DC-8272-62B732611DE8}" type="datetimeFigureOut">
              <a:rPr lang="es-UY" smtClean="0"/>
              <a:pPr/>
              <a:t>14/09/2015</a:t>
            </a:fld>
            <a:endParaRPr lang="es-U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9E60-BF50-4D62-B96A-38C0B79ECAB8}" type="slidenum">
              <a:rPr lang="es-UY" smtClean="0"/>
              <a:pPr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5827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5B78-8539-44DC-8272-62B732611DE8}" type="datetimeFigureOut">
              <a:rPr lang="es-UY" smtClean="0"/>
              <a:pPr/>
              <a:t>14/09/2015</a:t>
            </a:fld>
            <a:endParaRPr lang="es-U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9E60-BF50-4D62-B96A-38C0B79ECAB8}" type="slidenum">
              <a:rPr lang="es-UY" smtClean="0"/>
              <a:pPr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8653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5B78-8539-44DC-8272-62B732611DE8}" type="datetimeFigureOut">
              <a:rPr lang="es-UY" smtClean="0"/>
              <a:pPr/>
              <a:t>14/09/2015</a:t>
            </a:fld>
            <a:endParaRPr lang="es-U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9E60-BF50-4D62-B96A-38C0B79ECAB8}" type="slidenum">
              <a:rPr lang="es-UY" smtClean="0"/>
              <a:pPr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636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5B78-8539-44DC-8272-62B732611DE8}" type="datetimeFigureOut">
              <a:rPr lang="es-UY" smtClean="0"/>
              <a:pPr/>
              <a:t>14/09/2015</a:t>
            </a:fld>
            <a:endParaRPr lang="es-U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9E60-BF50-4D62-B96A-38C0B79ECAB8}" type="slidenum">
              <a:rPr lang="es-UY" smtClean="0"/>
              <a:pPr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65052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65B78-8539-44DC-8272-62B732611DE8}" type="datetimeFigureOut">
              <a:rPr lang="es-UY" smtClean="0"/>
              <a:pPr/>
              <a:t>14/09/2015</a:t>
            </a:fld>
            <a:endParaRPr lang="es-U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49E60-BF50-4D62-B96A-38C0B79ECAB8}" type="slidenum">
              <a:rPr lang="es-UY" smtClean="0"/>
              <a:pPr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55333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619398"/>
            <a:ext cx="9144000" cy="165576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pt-BR" sz="2600" b="1" dirty="0">
                <a:solidFill>
                  <a:srgbClr val="4F81BD">
                    <a:lumMod val="75000"/>
                  </a:srgbClr>
                </a:solidFill>
              </a:rPr>
              <a:t>Melhoria da Atenção à Saúde da pessoa com Hipertensão Arterial e/ou com Diabetes  Mellitus na UBS </a:t>
            </a:r>
            <a:r>
              <a:rPr lang="pt-BR" sz="2600" b="1" dirty="0" smtClean="0">
                <a:solidFill>
                  <a:srgbClr val="4F81BD">
                    <a:lumMod val="75000"/>
                  </a:srgbClr>
                </a:solidFill>
              </a:rPr>
              <a:t>Branco Araújo, </a:t>
            </a:r>
            <a:r>
              <a:rPr lang="pt-BR" sz="2600" b="1" dirty="0">
                <a:solidFill>
                  <a:srgbClr val="4F81BD">
                    <a:lumMod val="75000"/>
                  </a:srgbClr>
                </a:solidFill>
              </a:rPr>
              <a:t>Arroio Grande/RS</a:t>
            </a:r>
            <a:endParaRPr lang="pt-BR" sz="2600" b="1" dirty="0">
              <a:solidFill>
                <a:prstClr val="black">
                  <a:tint val="75000"/>
                </a:prstClr>
              </a:solidFill>
            </a:endParaRPr>
          </a:p>
          <a:p>
            <a:endParaRPr lang="es-UY" dirty="0"/>
          </a:p>
        </p:txBody>
      </p:sp>
      <p:pic>
        <p:nvPicPr>
          <p:cNvPr id="4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726670" y="426439"/>
            <a:ext cx="1290444" cy="1214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7626" y="440293"/>
            <a:ext cx="1303849" cy="1000132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524000" y="357166"/>
            <a:ext cx="8572560" cy="19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540385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UNIVERSIDADE ABERTA DO SUS</a:t>
            </a: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/>
            </a:r>
            <a:b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</a:b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UNIVERSIDADE FEDERAL DE PELOTAS</a:t>
            </a: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/>
            </a:r>
            <a:b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</a:b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Especialização em Saúde da Família</a:t>
            </a: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/>
            </a:r>
            <a:b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</a:b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Modalidade a Distância</a:t>
            </a: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/>
            </a:r>
            <a:b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</a:b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Turma 8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718267" y="5537260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Especializado: </a:t>
            </a:r>
            <a:r>
              <a:rPr lang="pt-BR" sz="42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Robinson Samuel Moreira Antunez</a:t>
            </a:r>
            <a:endParaRPr kumimoji="0" lang="pt-BR" sz="4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Orientadora:</a:t>
            </a:r>
            <a:r>
              <a:rPr kumimoji="0" lang="pt-BR" sz="4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Niviane Genz</a:t>
            </a:r>
            <a:endParaRPr kumimoji="0" lang="pt-BR" sz="4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34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48934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t-BR" sz="54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Objetivos</a:t>
            </a:r>
            <a:br>
              <a:rPr lang="pt-BR" sz="54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pt-BR" sz="54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Metas e Resultados</a:t>
            </a:r>
            <a:br>
              <a:rPr lang="pt-BR" sz="54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</a:br>
            <a:endParaRPr lang="pt-BR" sz="5400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2055" y="1850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Objetivo 1 – Ampliar a cobertura a hipertensos e/ou diabéticos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3619" y="1506970"/>
            <a:ext cx="10515600" cy="12411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dirty="0"/>
              <a:t>Metas 1.1 e 1.2: </a:t>
            </a:r>
            <a:r>
              <a:rPr lang="pt-BR" dirty="0"/>
              <a:t>Cadastrar 100% dos hipertensos </a:t>
            </a:r>
            <a:r>
              <a:rPr lang="pt-BR" dirty="0" smtClean="0"/>
              <a:t>e/ou </a:t>
            </a:r>
            <a:r>
              <a:rPr lang="pt-BR" dirty="0"/>
              <a:t>diabéticos </a:t>
            </a:r>
            <a:r>
              <a:rPr lang="pt-BR" dirty="0" smtClean="0"/>
              <a:t>no </a:t>
            </a:r>
            <a:r>
              <a:rPr lang="pt-BR" dirty="0"/>
              <a:t>Programa de Atenção à Hipertensão Arterial Sistêmica e ao Diabetes Mellitus da </a:t>
            </a:r>
            <a:r>
              <a:rPr lang="pt-BR" dirty="0" smtClean="0"/>
              <a:t>área de abrangência da unidade </a:t>
            </a:r>
            <a:r>
              <a:rPr lang="pt-BR" dirty="0"/>
              <a:t>de saúde. 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065149"/>
              </p:ext>
            </p:extLst>
          </p:nvPr>
        </p:nvGraphicFramePr>
        <p:xfrm>
          <a:off x="678873" y="2632363"/>
          <a:ext cx="5126181" cy="3020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385505"/>
              </p:ext>
            </p:extLst>
          </p:nvPr>
        </p:nvGraphicFramePr>
        <p:xfrm>
          <a:off x="6234545" y="2689074"/>
          <a:ext cx="5070764" cy="2977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spaço Reservado para Texto 2"/>
          <p:cNvSpPr txBox="1">
            <a:spLocks/>
          </p:cNvSpPr>
          <p:nvPr/>
        </p:nvSpPr>
        <p:spPr>
          <a:xfrm>
            <a:off x="678873" y="5750523"/>
            <a:ext cx="5112327" cy="762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pt-B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pt-B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1: c</a:t>
            </a:r>
            <a:r>
              <a:rPr kumimoji="0" lang="pt-BR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obertura do programa de atenção ao</a:t>
            </a:r>
            <a:r>
              <a:rPr kumimoji="0" lang="pt-BR" sz="5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hipertenso na UBS ABC, Arroio Grande/RS, 2015.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6289962" y="5722815"/>
            <a:ext cx="5015347" cy="762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pt-B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pt-B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1: c</a:t>
            </a:r>
            <a:r>
              <a:rPr kumimoji="0" lang="pt-BR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obertura do programa de atenção ao</a:t>
            </a:r>
            <a:r>
              <a:rPr kumimoji="0" lang="pt-BR" sz="5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diabético</a:t>
            </a:r>
            <a:r>
              <a:rPr kumimoji="0" lang="pt-BR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 UBS </a:t>
            </a:r>
            <a:r>
              <a:rPr lang="pt-BR" sz="5600" dirty="0" smtClean="0"/>
              <a:t> ABC</a:t>
            </a:r>
            <a:r>
              <a:rPr kumimoji="0" lang="pt-BR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Arroio Grande/RS, 2015.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0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073" y="158576"/>
            <a:ext cx="11457709" cy="1325563"/>
          </a:xfrm>
        </p:spPr>
        <p:txBody>
          <a:bodyPr>
            <a:noAutofit/>
          </a:bodyPr>
          <a:lstStyle/>
          <a:p>
            <a:pPr algn="ctr"/>
            <a:r>
              <a:rPr lang="pt-BR" sz="40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Objetivo 2 – Melhorar a qualidade da atenção a hipertensos e/ou diabéticos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748145" y="2482380"/>
            <a:ext cx="10432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/>
            <a:r>
              <a:rPr lang="pt-BR" sz="2800" b="1" dirty="0" smtClean="0"/>
              <a:t>Metas 2.1 e 2.2: </a:t>
            </a:r>
            <a:r>
              <a:rPr lang="pt-BR" sz="2800" dirty="0" smtClean="0"/>
              <a:t>Realizar exame clínico apropriado em 100% dos hipertensos e/ou diabéticos.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488846" y="4530429"/>
            <a:ext cx="3352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</a:rPr>
              <a:t>Metas 100%</a:t>
            </a:r>
            <a:endParaRPr lang="pt-BR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073" y="158576"/>
            <a:ext cx="11457709" cy="1325563"/>
          </a:xfrm>
        </p:spPr>
        <p:txBody>
          <a:bodyPr>
            <a:noAutofit/>
          </a:bodyPr>
          <a:lstStyle/>
          <a:p>
            <a:pPr algn="ctr"/>
            <a:r>
              <a:rPr lang="pt-BR" sz="40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Objetivo 2 – Melhorar a qualidade da atenção a hipertensos e/ou diabéticos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9670"/>
            <a:ext cx="10515600" cy="11989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dirty="0"/>
              <a:t>Metas 2.3 e 2.4 </a:t>
            </a:r>
            <a:r>
              <a:rPr lang="pt-BR" dirty="0"/>
              <a:t>: Garantir a 100% dos hipertensos e/ou </a:t>
            </a:r>
            <a:r>
              <a:rPr lang="pt-BR" dirty="0" smtClean="0"/>
              <a:t>diabéticos </a:t>
            </a:r>
            <a:r>
              <a:rPr lang="pt-BR" dirty="0"/>
              <a:t>a realização de exames complementares em dia de acordo com o protocolo.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825767"/>
              </p:ext>
            </p:extLst>
          </p:nvPr>
        </p:nvGraphicFramePr>
        <p:xfrm>
          <a:off x="6391208" y="2646218"/>
          <a:ext cx="4844827" cy="3075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575810"/>
              </p:ext>
            </p:extLst>
          </p:nvPr>
        </p:nvGraphicFramePr>
        <p:xfrm>
          <a:off x="997527" y="2618509"/>
          <a:ext cx="4974368" cy="311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spaço Reservado para Texto 2"/>
          <p:cNvSpPr txBox="1">
            <a:spLocks/>
          </p:cNvSpPr>
          <p:nvPr/>
        </p:nvSpPr>
        <p:spPr>
          <a:xfrm>
            <a:off x="1066800" y="5847506"/>
            <a:ext cx="4959928" cy="762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pt-B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pt-B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3:  </a:t>
            </a:r>
            <a:r>
              <a:rPr kumimoji="0" lang="pt-BR" sz="5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proporção de hipertensos com exames complementares em dia de acordo com o protocolo,</a:t>
            </a:r>
            <a:r>
              <a:rPr kumimoji="0" lang="pt-BR" sz="5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 UBS ABC, Arroio Grande/RS, 2015</a:t>
            </a:r>
            <a:endParaRPr kumimoji="0" lang="pt-BR" sz="5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6345382" y="5847506"/>
            <a:ext cx="4959928" cy="762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pt-B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pt-B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4:  </a:t>
            </a:r>
            <a:r>
              <a:rPr kumimoji="0" lang="pt-BR" sz="5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proporção de diabéticos com exames complementares em dia de acordo com o protocolo,</a:t>
            </a:r>
            <a:r>
              <a:rPr kumimoji="0" lang="pt-BR" sz="5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 UBS ABC, Arroio Grande/RD, 2015</a:t>
            </a:r>
            <a:endParaRPr kumimoji="0" lang="pt-BR" sz="5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3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19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1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Objetivo 2 – Melhorar a qualidade da atenção a hipertensos e/ou </a:t>
            </a:r>
            <a:r>
              <a:rPr lang="pt-BR" sz="31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diabéticos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9764" y="1423616"/>
            <a:ext cx="10515600" cy="90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35534" y="1814944"/>
            <a:ext cx="11665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40385" algn="ctr"/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  </a:t>
            </a: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540385" algn="ctr"/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2.5 e 2.6: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Priorizar a prescrição de medicamentos da farmácia popular para 100% dos hipertensos e/ou diabéticos cadastrados na unidade de saúde.</a:t>
            </a:r>
          </a:p>
          <a:p>
            <a:pPr indent="540385" algn="ctr"/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 </a:t>
            </a:r>
          </a:p>
          <a:p>
            <a:pPr indent="540385" algn="ctr"/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2.7 e 2.8 :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Realizar avaliação da necessidade de atendimento odontológico em 100% dos hipertensos e/ou diabéticos. </a:t>
            </a:r>
          </a:p>
          <a:p>
            <a:pPr indent="540385" algn="ctr"/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447283" y="5029193"/>
            <a:ext cx="3352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</a:rPr>
              <a:t>Metas 100%</a:t>
            </a:r>
            <a:endParaRPr lang="pt-BR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39091" y="2413338"/>
            <a:ext cx="101415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 3.1: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Buscar 100% dos hipertensos faltosos às consultas na unidade de saúde conforme a periodicidade recomendada.</a:t>
            </a:r>
          </a:p>
          <a:p>
            <a:pPr indent="540385" algn="just">
              <a:spcAft>
                <a:spcPts val="0"/>
              </a:spcAft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 3.2: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Buscar 100% dos diabéticos faltosos às consultas na unidade de saúde conforme a periodicidade recomendada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pt-BR" b="1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27019" y="819835"/>
            <a:ext cx="9906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31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ea typeface="+mj-ea"/>
                <a:cs typeface="+mj-cs"/>
              </a:rPr>
              <a:t>Objetivo 3 – Melhorar a adesão de hipertensos e/ou diabéticos ao programa</a:t>
            </a:r>
            <a:endParaRPr lang="pt-BR" sz="3100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530409" y="5237012"/>
            <a:ext cx="3352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</a:rPr>
              <a:t>Metas 100%</a:t>
            </a:r>
            <a:endParaRPr lang="pt-BR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75855" y="2191619"/>
            <a:ext cx="1082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 4.1: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Manter ficha de acompanhamento de 100% dos hipertensos cadastrados na unidade de saúde.</a:t>
            </a:r>
          </a:p>
          <a:p>
            <a:pPr indent="540385" algn="just">
              <a:spcAft>
                <a:spcPts val="0"/>
              </a:spcAft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540385" algn="just">
              <a:spcAft>
                <a:spcPts val="0"/>
              </a:spcAft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 4.2: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Manter ficha de acompanhamento de 100% dos diabéticos cadastrados na unidade de saúde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859405" y="696830"/>
            <a:ext cx="10668305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31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ea typeface="+mj-ea"/>
                <a:cs typeface="+mj-cs"/>
              </a:rPr>
              <a:t>Objetivo 4 – Melhorar o registro das informações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530409" y="5237012"/>
            <a:ext cx="3352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</a:rPr>
              <a:t>Metas 100%</a:t>
            </a:r>
            <a:endParaRPr lang="pt-BR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30409" y="5237012"/>
            <a:ext cx="3352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</a:rPr>
              <a:t>Metas 100%</a:t>
            </a:r>
            <a:endParaRPr lang="pt-BR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36073" y="2274838"/>
            <a:ext cx="10321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 5.1: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Realizar estratificação do risco cardiovascular em 100% dos hipertensos cadastrados na unidade de saúde.</a:t>
            </a:r>
          </a:p>
          <a:p>
            <a:pPr indent="540385" algn="just">
              <a:spcAft>
                <a:spcPts val="0"/>
              </a:spcAft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lvl="0" indent="540385" algn="just"/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 5.2: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Realizar estratificação do risco cardiovascular em 100% dos diabéticos cadastrados na unidade de saúde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85455" y="750562"/>
            <a:ext cx="967047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31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ea typeface="+mj-ea"/>
                <a:cs typeface="+mj-cs"/>
              </a:rPr>
              <a:t>Objetivo 5 – Mapear  hipertensos e diabéticos de risco para doença cardiovascular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95745" y="1443841"/>
            <a:ext cx="10903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6.1 e 6.2: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Garantir orientação nutricional sobre alimentação saudável a 100% dos hipertensos e/ou diabéticos.</a:t>
            </a:r>
          </a:p>
          <a:p>
            <a:pPr indent="540385" algn="just">
              <a:spcAft>
                <a:spcPts val="0"/>
              </a:spcAft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6.3 e 6.4: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Garantir orientação em relação à prática regular de atividade física a 100% dos hipertensos e/ou diabéticos.</a:t>
            </a:r>
          </a:p>
          <a:p>
            <a:pPr indent="540385" algn="just">
              <a:spcAft>
                <a:spcPts val="0"/>
              </a:spcAft>
            </a:pPr>
            <a:endParaRPr lang="pt-BR" sz="2400" b="1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6.5 e 6.6: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Garantir orientação sobre os riscos do tabagismo a 100% dos hipertensos e/ou diabéticos.</a:t>
            </a:r>
          </a:p>
          <a:p>
            <a:pPr indent="540385" algn="just"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6.7 e 6.8: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Garantir orientação sobre higiene bucal a 100% dos hipertensos e/ou diabéticos.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86728" y="180109"/>
            <a:ext cx="1162775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31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ea typeface="+mj-ea"/>
                <a:cs typeface="+mj-cs"/>
              </a:rPr>
              <a:t>Objetivo 6 – Promover a saúde de hipertensos e diabéticos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55100" y="5708071"/>
            <a:ext cx="3352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</a:rPr>
              <a:t>Metas 100%</a:t>
            </a:r>
            <a:endParaRPr lang="pt-BR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7524" y="9080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3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Discussão</a:t>
            </a:r>
            <a:br>
              <a:rPr lang="pt-BR" sz="53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/>
            </a:r>
            <a:b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pt-BR" sz="40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 Importância da intervenção para a equipe </a:t>
            </a:r>
            <a:br>
              <a:rPr lang="pt-BR" sz="40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</a:br>
            <a:endParaRPr lang="pt-BR" sz="4000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655619"/>
            <a:ext cx="10515600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3200" dirty="0"/>
              <a:t>A intervenção mostrou a </a:t>
            </a:r>
            <a:r>
              <a:rPr lang="pt-BR" sz="3200" dirty="0" smtClean="0"/>
              <a:t>falta </a:t>
            </a:r>
            <a:r>
              <a:rPr lang="pt-BR" sz="3200" dirty="0"/>
              <a:t>de </a:t>
            </a:r>
            <a:r>
              <a:rPr lang="pt-BR" sz="3200" dirty="0" smtClean="0"/>
              <a:t>um equipe competente </a:t>
            </a:r>
            <a:r>
              <a:rPr lang="pt-BR" sz="3200" dirty="0"/>
              <a:t>para a realização do trabalho </a:t>
            </a:r>
            <a:r>
              <a:rPr lang="pt-BR" sz="3200" dirty="0" smtClean="0"/>
              <a:t>de uma </a:t>
            </a:r>
            <a:r>
              <a:rPr lang="pt-BR" sz="3200" dirty="0"/>
              <a:t>forma mais </a:t>
            </a:r>
            <a:r>
              <a:rPr lang="pt-BR" sz="3200" dirty="0" smtClean="0"/>
              <a:t>efetiva e organizada.</a:t>
            </a:r>
            <a:endParaRPr lang="pt-BR" sz="32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dirty="0" smtClean="0"/>
              <a:t>Melhoro o atendimento em todos os aspectos para a população.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dirty="0" smtClean="0"/>
              <a:t>Estimulo a o equipe para se atualizar constantemente para melhorar o conhecimento.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6792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INTRODUÇAO</a:t>
            </a:r>
            <a:endParaRPr lang="es-UY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A Hipertensão </a:t>
            </a:r>
            <a:r>
              <a:rPr lang="pt-BR" dirty="0"/>
              <a:t>arterial é uma doença </a:t>
            </a:r>
            <a:r>
              <a:rPr lang="pt-BR" dirty="0" smtClean="0"/>
              <a:t>crônica multifatorial </a:t>
            </a:r>
            <a:r>
              <a:rPr lang="pt-BR" dirty="0"/>
              <a:t>determinada por elevados níveis de pressão sanguínea nas </a:t>
            </a:r>
            <a:r>
              <a:rPr lang="pt-BR" dirty="0" smtClean="0"/>
              <a:t>artérias</a:t>
            </a:r>
            <a:r>
              <a:rPr lang="pt-BR" dirty="0"/>
              <a:t> </a:t>
            </a:r>
            <a:r>
              <a:rPr lang="pt-BR" dirty="0" smtClean="0"/>
              <a:t>(≥</a:t>
            </a:r>
            <a:r>
              <a:rPr lang="pt-BR" dirty="0"/>
              <a:t>140 x 90mmHg). </a:t>
            </a:r>
          </a:p>
          <a:p>
            <a:pPr marL="0" indent="0" algn="just">
              <a:buNone/>
            </a:pPr>
            <a:r>
              <a:rPr lang="pt-BR" dirty="0"/>
              <a:t>A hipertensão arterial é um dos principais </a:t>
            </a:r>
            <a:r>
              <a:rPr lang="pt-BR" dirty="0" smtClean="0"/>
              <a:t>fatores </a:t>
            </a:r>
            <a:r>
              <a:rPr lang="pt-BR" dirty="0"/>
              <a:t>de risco para a ocorrência do acidente vascular </a:t>
            </a:r>
            <a:r>
              <a:rPr lang="pt-BR" dirty="0" smtClean="0"/>
              <a:t>cerebral tromboembólico </a:t>
            </a:r>
            <a:r>
              <a:rPr lang="pt-BR" dirty="0"/>
              <a:t>ou hemorrágico, enfarte agudo do </a:t>
            </a:r>
            <a:r>
              <a:rPr lang="pt-BR" dirty="0" smtClean="0"/>
              <a:t>miocárdio, </a:t>
            </a:r>
            <a:r>
              <a:rPr lang="pt-BR" dirty="0"/>
              <a:t>dentre outras </a:t>
            </a:r>
            <a:r>
              <a:rPr lang="pt-BR" dirty="0" smtClean="0"/>
              <a:t>complicações.</a:t>
            </a:r>
          </a:p>
          <a:p>
            <a:pPr marL="0" indent="0" algn="just">
              <a:buNone/>
            </a:pPr>
            <a:r>
              <a:rPr lang="pt-BR" dirty="0"/>
              <a:t>Sua prevalência no Brasil varia entre 22% e 44% para adultos, mais de 50% para indivíduos entre 60 e 69 anos e 75% em indivíduos com mais de 70 anos.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5698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5480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Discussão</a:t>
            </a:r>
            <a:br>
              <a:rPr lang="pt-BR" sz="4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pt-BR" sz="4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5909" y="163400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sz="36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Importância da intervenção para o serviço </a:t>
            </a:r>
            <a:endParaRPr lang="pt-BR" sz="3600" dirty="0" smtClean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pt-BR" sz="3600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dirty="0"/>
              <a:t>Melhorou o </a:t>
            </a:r>
            <a:r>
              <a:rPr lang="pt-BR" sz="3200" dirty="0" smtClean="0"/>
              <a:t>acolhimento diário </a:t>
            </a:r>
            <a:r>
              <a:rPr lang="pt-BR" sz="3200" dirty="0"/>
              <a:t>e a qualidade de atenção dispensada aos usuários hipertensos e/ou diabéticos.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dirty="0"/>
              <a:t>Com a chegada de novos membros para a equipe </a:t>
            </a:r>
            <a:r>
              <a:rPr lang="pt-BR" sz="3200" dirty="0" smtClean="0"/>
              <a:t>ampliou-se  </a:t>
            </a:r>
            <a:r>
              <a:rPr lang="pt-BR" sz="3200" dirty="0"/>
              <a:t>a  </a:t>
            </a:r>
            <a:r>
              <a:rPr lang="pt-BR" sz="3200" dirty="0" smtClean="0"/>
              <a:t>capacidade atenção e de inserção dentro da  área </a:t>
            </a:r>
            <a:r>
              <a:rPr lang="pt-BR" sz="3200" dirty="0"/>
              <a:t>de abrangência.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1763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1834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Discussão</a:t>
            </a:r>
            <a:br>
              <a:rPr lang="pt-BR" sz="4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</a:br>
            <a:endParaRPr lang="pt-BR" sz="4800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001" y="1427452"/>
            <a:ext cx="10896600" cy="51097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36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Importância </a:t>
            </a:r>
            <a:r>
              <a:rPr lang="pt-BR" sz="36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da intervenção para a </a:t>
            </a:r>
            <a:r>
              <a:rPr lang="pt-BR" sz="36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comunidade</a:t>
            </a:r>
          </a:p>
          <a:p>
            <a:pPr marL="0" indent="0" algn="ctr">
              <a:buNone/>
            </a:pPr>
            <a:r>
              <a:rPr lang="pt-BR" sz="36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  <a:endParaRPr lang="pt-BR" sz="3600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dirty="0" smtClean="0"/>
              <a:t>Melhorou o estado </a:t>
            </a:r>
            <a:r>
              <a:rPr lang="pt-BR" sz="3200" dirty="0" err="1" smtClean="0"/>
              <a:t>psico-físico</a:t>
            </a:r>
            <a:r>
              <a:rPr lang="pt-BR" sz="3200" dirty="0" smtClean="0"/>
              <a:t> dos usuários do serviço.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dirty="0" smtClean="0"/>
              <a:t>Aumentou as atividades educativas para a comunidade melhorando modo e estilo de vida.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dirty="0" smtClean="0"/>
              <a:t>Formou uma estratégia  específica para Diabéticos e Hipertensos.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dirty="0" smtClean="0"/>
              <a:t>Conscientizou a sociedade sobre a importância da atenção primária em saúde.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1766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0066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Reflexão crítica sobre o processo pessoal de aprendizagem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</a:br>
            <a:endParaRPr lang="pt-BR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2727" y="2506662"/>
            <a:ext cx="11012765" cy="27026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4000" dirty="0" smtClean="0"/>
              <a:t>Ampliação do processo acadêmico.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4000" dirty="0" smtClean="0"/>
              <a:t>Crescimento pessoal em aspectos sociocultural.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4000" dirty="0" smtClean="0"/>
              <a:t>Atualização e reafirmação  de conhecimentos.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4000" dirty="0"/>
              <a:t>Organização do trabalho.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4000" dirty="0"/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849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4647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Referências </a:t>
            </a:r>
            <a:br>
              <a:rPr lang="pt-BR" sz="4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</a:br>
            <a:endParaRPr lang="pt-BR" sz="4800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BRASIL. Ministério da Saúde. Secretaria de Atenção à Saúde. Departamento de Atenção Básica. Estratégias para o cuidado da pessoa com doença crônica: </a:t>
            </a:r>
            <a:r>
              <a:rPr lang="pt-BR" sz="1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hipertensão arterial sistêmica</a:t>
            </a:r>
            <a:r>
              <a:rPr lang="pt-BR" sz="1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/ Ministério da Saúde, Secretaria de Atenção à Saúde, Departamento de Atenção Básica. – Brasília: Ministério da Saúde, 2013. 128 p.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pt-BR" sz="1400" dirty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pt-BR" sz="14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BRASIL. Ministério da Saúde. Secretaria de Atenção à Saúde. Departamento de Atenção Básica. Estratégias para o cuidado da pessoa com doença crônica: </a:t>
            </a:r>
            <a:r>
              <a:rPr lang="pt-BR" sz="1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diabetes mellitus </a:t>
            </a:r>
            <a:r>
              <a:rPr lang="pt-BR" sz="1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/ Ministério da Saúde, Secretaria de Atenção à Saúde, Departamento de Atenção Básica. – Brasília: Ministério da Saúde, 2013. 160 p.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pt-BR" sz="1400" dirty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pt-BR" sz="1400" dirty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SOCIEDADE BRASILEIRA DE CARDIOLOGIA. VI Diretrizes Brasileiras de Hipertensão</a:t>
            </a:r>
            <a:r>
              <a:rPr lang="pt-BR" sz="1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 Arquivos Brasileiros de Cardiologia</a:t>
            </a:r>
            <a:r>
              <a:rPr lang="pt-BR" sz="1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, São Paulo, v. 95, n. 1, p. 1-51, 2010. Suplemento 1.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pt-BR" sz="1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pt-BR" sz="1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ALFRADIQUE, Maria Elmira; BONOLO, Palmira de Fátima; DOURADO, Inês; LIMA-COSTA, Maria Fernanda; MACINKO, James; MENDONÇA, Claunara Schilling; et al. Internações por condições sensíveis à atenção primária: a construção da lista brasileira como ferramenta para medir o desempenho do sistema de saúde (Projeto ICSAP – Brasil). </a:t>
            </a:r>
            <a:r>
              <a:rPr lang="pt-BR" sz="1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Cadernos de Saúde Pública</a:t>
            </a:r>
            <a:r>
              <a:rPr lang="pt-BR" sz="1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, Rio de Janeiro, v. 25, n. 6, 2009.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77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532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96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OBRIGADO!</a:t>
            </a:r>
            <a:endParaRPr lang="pt-BR" sz="9600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1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dirty="0">
                <a:solidFill>
                  <a:srgbClr val="70AD47">
                    <a:lumMod val="50000"/>
                  </a:srgbClr>
                </a:solidFill>
                <a:latin typeface="Algerian" panose="04020705040A02060702" pitchFamily="82" charset="0"/>
              </a:rPr>
              <a:t>INTRODUÇAO</a:t>
            </a: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A Diabetes Mellitus é </a:t>
            </a:r>
            <a:r>
              <a:rPr lang="pt-BR" dirty="0"/>
              <a:t>uma </a:t>
            </a:r>
            <a:r>
              <a:rPr lang="pt-BR" dirty="0" smtClean="0"/>
              <a:t>doença endócrino-metabólica </a:t>
            </a:r>
            <a:r>
              <a:rPr lang="pt-BR" dirty="0"/>
              <a:t>caracterizada por um aumento anormal do açúcar ou glicose no </a:t>
            </a:r>
            <a:r>
              <a:rPr lang="pt-BR" dirty="0" smtClean="0"/>
              <a:t>sangue que também afeta o </a:t>
            </a:r>
            <a:r>
              <a:rPr lang="pt-BR" dirty="0"/>
              <a:t>metabolismo </a:t>
            </a:r>
            <a:r>
              <a:rPr lang="pt-BR" dirty="0" smtClean="0"/>
              <a:t>das </a:t>
            </a:r>
            <a:r>
              <a:rPr lang="pt-BR" dirty="0"/>
              <a:t>proteínas e </a:t>
            </a:r>
            <a:r>
              <a:rPr lang="pt-BR" dirty="0" smtClean="0"/>
              <a:t>gorduras.</a:t>
            </a:r>
          </a:p>
          <a:p>
            <a:pPr marL="0" indent="0" algn="just">
              <a:buNone/>
            </a:pPr>
            <a:r>
              <a:rPr lang="pt-BR" dirty="0"/>
              <a:t>Quando não tratada adequadamente, podem ocorrer complicações como ataque cardíaco, derrame cerebral, insuficiência renal, problemas na visão, amputação do pé e lesões de difícil cicatrização, dentre outras complicações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/>
              <a:t>A diabetes afeta cerca de 12% da população no </a:t>
            </a:r>
            <a:r>
              <a:rPr lang="pt-BR" dirty="0" smtClean="0"/>
              <a:t>Brasil (aproximadamente </a:t>
            </a:r>
            <a:r>
              <a:rPr lang="pt-BR" dirty="0"/>
              <a:t>22 milhões de </a:t>
            </a:r>
            <a:r>
              <a:rPr lang="pt-BR" dirty="0" smtClean="0"/>
              <a:t>pessoas).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13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1998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Caracterização do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município</a:t>
            </a: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Arroio Grande é um município brasileiro localizado na microrregião de Jaguarão, estado do Rio Grande do Sul. Sua população em 2012 foi estimada pelo IBGE (Instituto Brasileiro de Geografia e Estatística) em 18.368 habitantes</a:t>
            </a:r>
            <a:r>
              <a:rPr lang="pt-BR" dirty="0" smtClean="0"/>
              <a:t>, </a:t>
            </a:r>
            <a:r>
              <a:rPr lang="pt-BR" dirty="0"/>
              <a:t>distribuídos em 2.518 km² de área</a:t>
            </a:r>
            <a:r>
              <a:rPr lang="pt-BR" dirty="0" smtClean="0"/>
              <a:t>.</a:t>
            </a:r>
          </a:p>
          <a:p>
            <a:pPr algn="just">
              <a:buNone/>
            </a:pPr>
            <a:endParaRPr lang="pt-BR" dirty="0" smtClean="0"/>
          </a:p>
          <a:p>
            <a:r>
              <a:rPr lang="pt-BR" dirty="0"/>
              <a:t>A área urbana apresenta-se dividida em 7 bairros e a zona rural em 4 distritos. </a:t>
            </a:r>
          </a:p>
          <a:p>
            <a:endParaRPr lang="pt-BR" dirty="0"/>
          </a:p>
          <a:p>
            <a:r>
              <a:rPr lang="pt-BR" dirty="0"/>
              <a:t>A economia do município é baseada na agricultura. </a:t>
            </a:r>
          </a:p>
          <a:p>
            <a:endParaRPr lang="pt-BR" dirty="0"/>
          </a:p>
          <a:p>
            <a:r>
              <a:rPr lang="pt-BR" dirty="0"/>
              <a:t>O município possui 4 Unidades de Saúde.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13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690"/>
            <a:ext cx="5092504" cy="309296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2" y="365125"/>
            <a:ext cx="5023337" cy="30955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27937"/>
            <a:ext cx="5092504" cy="28276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071" y="3727937"/>
            <a:ext cx="5095728" cy="28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7827" t="42732" r="39080" b="15552"/>
          <a:stretch>
            <a:fillRect/>
          </a:stretch>
        </p:blipFill>
        <p:spPr bwMode="auto">
          <a:xfrm>
            <a:off x="3810000" y="1330036"/>
            <a:ext cx="4959927" cy="503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1385455" y="334880"/>
            <a:ext cx="99337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  <a:ea typeface="+mj-ea"/>
                <a:cs typeface="+mj-cs"/>
              </a:rPr>
              <a:t>Caracterização da unidade</a:t>
            </a:r>
            <a:endParaRPr lang="pt-BR" sz="4400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28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Situação da ação programática antes da intervenção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3200" dirty="0"/>
              <a:t>Serviço desorganizado;</a:t>
            </a:r>
          </a:p>
          <a:p>
            <a:endParaRPr lang="pt-B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3200" dirty="0"/>
              <a:t>Falta de registros específicos;</a:t>
            </a:r>
          </a:p>
          <a:p>
            <a:endParaRPr lang="pt-B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3200" dirty="0"/>
              <a:t>Equipe incompleta;</a:t>
            </a:r>
          </a:p>
          <a:p>
            <a:endParaRPr lang="pt-B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3200" dirty="0"/>
              <a:t>Usuários sem acompanhamento regular.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8530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2268" y="140613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OBJETIVO GERAL</a:t>
            </a:r>
            <a:br>
              <a:rPr lang="pt-BR" sz="4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pt-BR" sz="4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/>
            </a:r>
            <a:br>
              <a:rPr lang="pt-BR" sz="4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</a:br>
            <a:endParaRPr lang="pt-BR" sz="4800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0067" y="2506662"/>
            <a:ext cx="10515600" cy="23285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/>
              <a:t>Melhoria da Atenção à Saúde da pessoa com Hipertensão Arterial e/ou com Diabetes Mellitus na UBS </a:t>
            </a:r>
            <a:r>
              <a:rPr lang="pt-BR" sz="4000" b="1" dirty="0" smtClean="0"/>
              <a:t>Araújo Branco, </a:t>
            </a:r>
            <a:r>
              <a:rPr lang="pt-BR" sz="4000" b="1" dirty="0"/>
              <a:t>Arroio Grande/RS</a:t>
            </a:r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9096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Metodologia </a:t>
            </a:r>
            <a:br>
              <a:rPr lang="pt-BR" sz="4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</a:br>
            <a:endParaRPr lang="pt-BR" sz="4800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16135"/>
            <a:ext cx="10515600" cy="4729919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Análise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situacional: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pt-BR" dirty="0"/>
              <a:t>Análise do serviço na UBS São José, Arroio </a:t>
            </a:r>
            <a:r>
              <a:rPr lang="pt-BR" dirty="0" smtClean="0"/>
              <a:t>Grande/RS.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Protocolo do Ministério da Saúde (2013): </a:t>
            </a:r>
          </a:p>
          <a:p>
            <a:pPr marL="0" indent="0">
              <a:buNone/>
            </a:pPr>
            <a:r>
              <a:rPr lang="pt-BR" dirty="0" smtClean="0"/>
              <a:t>Ações </a:t>
            </a:r>
            <a:r>
              <a:rPr lang="pt-BR" dirty="0"/>
              <a:t>no </a:t>
            </a:r>
            <a:r>
              <a:rPr lang="pt-BR" dirty="0" smtClean="0"/>
              <a:t>eixos de </a:t>
            </a:r>
            <a:r>
              <a:rPr lang="pt-BR" dirty="0"/>
              <a:t>Monitoramento e Avaliação, Organização e Gestão do Serviço, Engajamento Público e Qualificação da Prática </a:t>
            </a:r>
            <a:r>
              <a:rPr lang="pt-BR" dirty="0" smtClean="0"/>
              <a:t>Clínica.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Público Alvo: </a:t>
            </a:r>
          </a:p>
          <a:p>
            <a:pPr marL="0" indent="0">
              <a:buNone/>
            </a:pPr>
            <a:r>
              <a:rPr lang="pt-BR" dirty="0" smtClean="0"/>
              <a:t>Hipertensos </a:t>
            </a:r>
            <a:r>
              <a:rPr lang="pt-BR" dirty="0"/>
              <a:t>e/ou diabéticos  pertencentes à área de </a:t>
            </a:r>
            <a:r>
              <a:rPr lang="pt-BR" dirty="0" smtClean="0"/>
              <a:t>cobertura.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Duração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: 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pt-BR" dirty="0"/>
              <a:t>12 </a:t>
            </a:r>
            <a:r>
              <a:rPr lang="pt-BR" dirty="0" smtClean="0"/>
              <a:t>semanas.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3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</TotalTime>
  <Words>1320</Words>
  <Application>Microsoft Office PowerPoint</Application>
  <PresentationFormat>Panorámica</PresentationFormat>
  <Paragraphs>124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Algerian</vt:lpstr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Presentación de PowerPoint</vt:lpstr>
      <vt:lpstr>INTRODUÇAO</vt:lpstr>
      <vt:lpstr>INTRODUÇAO</vt:lpstr>
      <vt:lpstr>Caracterização do município</vt:lpstr>
      <vt:lpstr>Presentación de PowerPoint</vt:lpstr>
      <vt:lpstr>Presentación de PowerPoint</vt:lpstr>
      <vt:lpstr>Situação da ação programática antes da intervenção </vt:lpstr>
      <vt:lpstr>OBJETIVO GERAL  </vt:lpstr>
      <vt:lpstr>Metodologia  </vt:lpstr>
      <vt:lpstr>Objetivos Metas e Resultados </vt:lpstr>
      <vt:lpstr>Objetivo 1 – Ampliar a cobertura a hipertensos e/ou diabéticos</vt:lpstr>
      <vt:lpstr>Objetivo 2 – Melhorar a qualidade da atenção a hipertensos e/ou diabéticos</vt:lpstr>
      <vt:lpstr>Objetivo 2 – Melhorar a qualidade da atenção a hipertensos e/ou diabéticos</vt:lpstr>
      <vt:lpstr>Objetivo 2 – Melhorar a qualidade da atenção a hipertensos e/ou diabéticos</vt:lpstr>
      <vt:lpstr>Presentación de PowerPoint</vt:lpstr>
      <vt:lpstr>Presentación de PowerPoint</vt:lpstr>
      <vt:lpstr>Presentación de PowerPoint</vt:lpstr>
      <vt:lpstr>Presentación de PowerPoint</vt:lpstr>
      <vt:lpstr>Discussão   Importância da intervenção para a equipe  </vt:lpstr>
      <vt:lpstr>Discussão  </vt:lpstr>
      <vt:lpstr>Discussão </vt:lpstr>
      <vt:lpstr>Reflexão crítica sobre o processo pessoal de aprendizagem </vt:lpstr>
      <vt:lpstr>Referências 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Robinson Moreira</dc:creator>
  <cp:lastModifiedBy>Robinson Moreira</cp:lastModifiedBy>
  <cp:revision>41</cp:revision>
  <dcterms:created xsi:type="dcterms:W3CDTF">2015-09-11T01:20:40Z</dcterms:created>
  <dcterms:modified xsi:type="dcterms:W3CDTF">2015-09-14T23:22:14Z</dcterms:modified>
</cp:coreProperties>
</file>