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304" r:id="rId4"/>
    <p:sldId id="303" r:id="rId5"/>
    <p:sldId id="305" r:id="rId6"/>
    <p:sldId id="306" r:id="rId7"/>
    <p:sldId id="258" r:id="rId8"/>
    <p:sldId id="307" r:id="rId9"/>
    <p:sldId id="259" r:id="rId10"/>
    <p:sldId id="308" r:id="rId11"/>
    <p:sldId id="309" r:id="rId12"/>
    <p:sldId id="266" r:id="rId13"/>
    <p:sldId id="267" r:id="rId14"/>
    <p:sldId id="269" r:id="rId15"/>
    <p:sldId id="270" r:id="rId16"/>
    <p:sldId id="272" r:id="rId17"/>
    <p:sldId id="273" r:id="rId18"/>
    <p:sldId id="275" r:id="rId19"/>
    <p:sldId id="276" r:id="rId20"/>
    <p:sldId id="278" r:id="rId21"/>
    <p:sldId id="279" r:id="rId22"/>
    <p:sldId id="281" r:id="rId23"/>
    <p:sldId id="282" r:id="rId24"/>
    <p:sldId id="284" r:id="rId25"/>
    <p:sldId id="285" r:id="rId26"/>
    <p:sldId id="287" r:id="rId27"/>
    <p:sldId id="288" r:id="rId28"/>
    <p:sldId id="290" r:id="rId29"/>
    <p:sldId id="291" r:id="rId30"/>
    <p:sldId id="293" r:id="rId31"/>
    <p:sldId id="294" r:id="rId32"/>
    <p:sldId id="296" r:id="rId33"/>
    <p:sldId id="297" r:id="rId34"/>
    <p:sldId id="299" r:id="rId35"/>
    <p:sldId id="300" r:id="rId36"/>
    <p:sldId id="262" r:id="rId37"/>
    <p:sldId id="263" r:id="rId38"/>
    <p:sldId id="310" r:id="rId39"/>
    <p:sldId id="264" r:id="rId4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750"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7B0AC8-CC3E-4776-B8D5-0F501F968E31}" type="datetimeFigureOut">
              <a:rPr lang="pt-BR" smtClean="0"/>
              <a:t>11/08/2015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3F897-2243-4F2C-BBFC-B65A913C3691}" type="slidenum">
              <a:rPr lang="pt-BR" smtClean="0"/>
              <a:t>‹nº›</a:t>
            </a:fld>
            <a:endParaRPr lang="pt-BR"/>
          </a:p>
        </p:txBody>
      </p:sp>
    </p:spTree>
    <p:extLst>
      <p:ext uri="{BB962C8B-B14F-4D97-AF65-F5344CB8AC3E}">
        <p14:creationId xmlns:p14="http://schemas.microsoft.com/office/powerpoint/2010/main" val="351815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763F897-2243-4F2C-BBFC-B65A913C3691}" type="slidenum">
              <a:rPr lang="pt-BR" smtClean="0"/>
              <a:t>6</a:t>
            </a:fld>
            <a:endParaRPr lang="pt-BR"/>
          </a:p>
        </p:txBody>
      </p:sp>
    </p:spTree>
    <p:extLst>
      <p:ext uri="{BB962C8B-B14F-4D97-AF65-F5344CB8AC3E}">
        <p14:creationId xmlns:p14="http://schemas.microsoft.com/office/powerpoint/2010/main" val="230264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t>11/08/2015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t>11/08/2015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t>11/08/2015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t>11/08/2015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t>11/08/2015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11/08/2015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11/08/2015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t>11/08/2015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7504" y="188640"/>
            <a:ext cx="8856984" cy="6624736"/>
          </a:xfrm>
        </p:spPr>
        <p:txBody>
          <a:bodyPr>
            <a:normAutofit lnSpcReduction="10000"/>
          </a:bodyPr>
          <a:lstStyle/>
          <a:p>
            <a:r>
              <a:rPr lang="pt-BR" sz="1900" dirty="0" smtClean="0">
                <a:solidFill>
                  <a:schemeClr val="tx1"/>
                </a:solidFill>
                <a:latin typeface="Arial" panose="020B0604020202020204" pitchFamily="34" charset="0"/>
                <a:cs typeface="Arial" panose="020B0604020202020204" pitchFamily="34" charset="0"/>
              </a:rPr>
              <a:t>Trabalho de Universidade </a:t>
            </a:r>
            <a:r>
              <a:rPr lang="pt-BR" sz="1900" dirty="0">
                <a:solidFill>
                  <a:schemeClr val="tx1"/>
                </a:solidFill>
                <a:latin typeface="Arial" pitchFamily="34" charset="0"/>
                <a:cs typeface="Arial" pitchFamily="34" charset="0"/>
              </a:rPr>
              <a:t>Aberta do SUS – UNASUS</a:t>
            </a:r>
            <a:br>
              <a:rPr lang="pt-BR" sz="1900" dirty="0">
                <a:solidFill>
                  <a:schemeClr val="tx1"/>
                </a:solidFill>
                <a:latin typeface="Arial" pitchFamily="34" charset="0"/>
                <a:cs typeface="Arial" pitchFamily="34" charset="0"/>
              </a:rPr>
            </a:br>
            <a:r>
              <a:rPr lang="pt-BR" sz="1900" dirty="0">
                <a:solidFill>
                  <a:schemeClr val="tx1"/>
                </a:solidFill>
                <a:latin typeface="Arial" pitchFamily="34" charset="0"/>
                <a:cs typeface="Arial" pitchFamily="34" charset="0"/>
              </a:rPr>
              <a:t>Universidade Federal de Pelotas</a:t>
            </a:r>
            <a:br>
              <a:rPr lang="pt-BR" sz="1900" dirty="0">
                <a:solidFill>
                  <a:schemeClr val="tx1"/>
                </a:solidFill>
                <a:latin typeface="Arial" pitchFamily="34" charset="0"/>
                <a:cs typeface="Arial" pitchFamily="34" charset="0"/>
              </a:rPr>
            </a:br>
            <a:r>
              <a:rPr lang="pt-BR" sz="1900" dirty="0">
                <a:solidFill>
                  <a:schemeClr val="tx1"/>
                </a:solidFill>
                <a:latin typeface="Arial" pitchFamily="34" charset="0"/>
                <a:cs typeface="Arial" pitchFamily="34" charset="0"/>
              </a:rPr>
              <a:t>Especialização em Saúde da Família</a:t>
            </a:r>
            <a:br>
              <a:rPr lang="pt-BR" sz="1900" dirty="0">
                <a:solidFill>
                  <a:schemeClr val="tx1"/>
                </a:solidFill>
                <a:latin typeface="Arial" pitchFamily="34" charset="0"/>
                <a:cs typeface="Arial" pitchFamily="34" charset="0"/>
              </a:rPr>
            </a:br>
            <a:r>
              <a:rPr lang="pt-BR" sz="1900" dirty="0">
                <a:solidFill>
                  <a:schemeClr val="tx1"/>
                </a:solidFill>
                <a:latin typeface="Arial" pitchFamily="34" charset="0"/>
                <a:cs typeface="Arial" pitchFamily="34" charset="0"/>
              </a:rPr>
              <a:t>Modalidade à Distância</a:t>
            </a:r>
          </a:p>
          <a:p>
            <a:r>
              <a:rPr lang="pt-BR" sz="1900" dirty="0">
                <a:solidFill>
                  <a:schemeClr val="tx1"/>
                </a:solidFill>
                <a:latin typeface="Arial" pitchFamily="34" charset="0"/>
                <a:cs typeface="Arial" pitchFamily="34" charset="0"/>
              </a:rPr>
              <a:t>Programa Mais Médicos para o Brasil</a:t>
            </a:r>
          </a:p>
          <a:p>
            <a:r>
              <a:rPr lang="pt-BR" sz="1900" dirty="0">
                <a:solidFill>
                  <a:schemeClr val="tx1"/>
                </a:solidFill>
                <a:latin typeface="Arial" pitchFamily="34" charset="0"/>
                <a:cs typeface="Arial" pitchFamily="34" charset="0"/>
              </a:rPr>
              <a:t>Turma </a:t>
            </a:r>
            <a:r>
              <a:rPr lang="pt-BR" sz="1900" dirty="0" smtClean="0">
                <a:solidFill>
                  <a:schemeClr val="tx1"/>
                </a:solidFill>
                <a:latin typeface="Arial" pitchFamily="34" charset="0"/>
                <a:cs typeface="Arial" pitchFamily="34" charset="0"/>
              </a:rPr>
              <a:t>8</a:t>
            </a:r>
            <a:endParaRPr lang="pt-BR" sz="1900" dirty="0">
              <a:solidFill>
                <a:schemeClr val="tx1"/>
              </a:solidFill>
              <a:latin typeface="Arial" pitchFamily="34" charset="0"/>
              <a:cs typeface="Arial" pitchFamily="34" charset="0"/>
            </a:endParaRPr>
          </a:p>
          <a:p>
            <a:r>
              <a:rPr lang="pt-BR" sz="2400" dirty="0" smtClean="0">
                <a:solidFill>
                  <a:schemeClr val="tx1"/>
                </a:solidFill>
                <a:latin typeface="Arial" panose="020B0604020202020204" pitchFamily="34" charset="0"/>
                <a:cs typeface="Arial" panose="020B0604020202020204" pitchFamily="34" charset="0"/>
              </a:rPr>
              <a:t> Trabalho de Conclusão </a:t>
            </a:r>
            <a:r>
              <a:rPr lang="pt-BR" sz="2400" dirty="0">
                <a:solidFill>
                  <a:schemeClr val="tx1"/>
                </a:solidFill>
                <a:latin typeface="Arial" panose="020B0604020202020204" pitchFamily="34" charset="0"/>
                <a:cs typeface="Arial" panose="020B0604020202020204" pitchFamily="34" charset="0"/>
              </a:rPr>
              <a:t>de </a:t>
            </a:r>
            <a:r>
              <a:rPr lang="pt-BR" sz="2400" dirty="0" smtClean="0">
                <a:solidFill>
                  <a:schemeClr val="tx1"/>
                </a:solidFill>
                <a:latin typeface="Arial" panose="020B0604020202020204" pitchFamily="34" charset="0"/>
                <a:cs typeface="Arial" panose="020B0604020202020204" pitchFamily="34" charset="0"/>
              </a:rPr>
              <a:t>Curso</a:t>
            </a:r>
          </a:p>
          <a:p>
            <a:endParaRPr lang="pt-BR" sz="2400" dirty="0" smtClean="0">
              <a:solidFill>
                <a:schemeClr val="tx1"/>
              </a:solidFill>
              <a:latin typeface="Arial" panose="020B0604020202020204" pitchFamily="34" charset="0"/>
              <a:cs typeface="Arial" panose="020B0604020202020204" pitchFamily="34" charset="0"/>
            </a:endParaRPr>
          </a:p>
          <a:p>
            <a:r>
              <a:rPr lang="pt-BR" sz="2400" dirty="0" smtClean="0">
                <a:solidFill>
                  <a:schemeClr val="tx1"/>
                </a:solidFill>
                <a:latin typeface="Arial" panose="020B0604020202020204" pitchFamily="34" charset="0"/>
                <a:cs typeface="Arial" panose="020B0604020202020204" pitchFamily="34" charset="0"/>
              </a:rPr>
              <a:t>Melhoria </a:t>
            </a:r>
            <a:r>
              <a:rPr lang="pt-BR" sz="2400" dirty="0">
                <a:solidFill>
                  <a:schemeClr val="tx1"/>
                </a:solidFill>
                <a:latin typeface="Arial" panose="020B0604020202020204" pitchFamily="34" charset="0"/>
                <a:cs typeface="Arial" panose="020B0604020202020204" pitchFamily="34" charset="0"/>
              </a:rPr>
              <a:t>da Atenção aos Hipertensos e/ou Diabéticos UBS Nossa Senhora de Saúde e Nossa Senhora Aparecida, Cotiporã / </a:t>
            </a:r>
            <a:r>
              <a:rPr lang="pt-BR" sz="2400" dirty="0" smtClean="0">
                <a:solidFill>
                  <a:schemeClr val="tx1"/>
                </a:solidFill>
                <a:latin typeface="Arial" panose="020B0604020202020204" pitchFamily="34" charset="0"/>
                <a:cs typeface="Arial" panose="020B0604020202020204" pitchFamily="34" charset="0"/>
              </a:rPr>
              <a:t>RS</a:t>
            </a:r>
          </a:p>
          <a:p>
            <a:endParaRPr lang="pt-BR" sz="2400" dirty="0" smtClean="0">
              <a:solidFill>
                <a:schemeClr val="tx1"/>
              </a:solidFill>
              <a:latin typeface="Arial" panose="020B0604020202020204" pitchFamily="34" charset="0"/>
              <a:cs typeface="Arial" panose="020B0604020202020204" pitchFamily="34" charset="0"/>
            </a:endParaRPr>
          </a:p>
          <a:p>
            <a:pPr algn="l"/>
            <a:r>
              <a:rPr lang="pt-BR" sz="2400" dirty="0" smtClean="0">
                <a:solidFill>
                  <a:schemeClr val="tx1"/>
                </a:solidFill>
                <a:latin typeface="Arial" panose="020B0604020202020204" pitchFamily="34" charset="0"/>
                <a:cs typeface="Arial" panose="020B0604020202020204" pitchFamily="34" charset="0"/>
              </a:rPr>
              <a:t>                Autor: Dr. Rodolfo </a:t>
            </a:r>
            <a:r>
              <a:rPr lang="pt-BR" sz="2400" dirty="0">
                <a:solidFill>
                  <a:schemeClr val="tx1"/>
                </a:solidFill>
                <a:latin typeface="Arial" panose="020B0604020202020204" pitchFamily="34" charset="0"/>
                <a:cs typeface="Arial" panose="020B0604020202020204" pitchFamily="34" charset="0"/>
              </a:rPr>
              <a:t>Reyes </a:t>
            </a:r>
            <a:r>
              <a:rPr lang="pt-BR" sz="2400" dirty="0" smtClean="0">
                <a:solidFill>
                  <a:schemeClr val="tx1"/>
                </a:solidFill>
                <a:latin typeface="Arial" panose="020B0604020202020204" pitchFamily="34" charset="0"/>
                <a:cs typeface="Arial" panose="020B0604020202020204" pitchFamily="34" charset="0"/>
              </a:rPr>
              <a:t>Cruz</a:t>
            </a:r>
          </a:p>
          <a:p>
            <a:pPr algn="l"/>
            <a:endParaRPr lang="pt-BR" sz="2400" dirty="0" smtClean="0">
              <a:solidFill>
                <a:schemeClr val="tx1"/>
              </a:solidFill>
              <a:latin typeface="Arial" panose="020B0604020202020204" pitchFamily="34" charset="0"/>
              <a:cs typeface="Arial" panose="020B0604020202020204" pitchFamily="34" charset="0"/>
            </a:endParaRPr>
          </a:p>
          <a:p>
            <a:r>
              <a:rPr lang="pt-BR" sz="2400" dirty="0" smtClean="0">
                <a:solidFill>
                  <a:schemeClr val="tx1"/>
                </a:solidFill>
                <a:latin typeface="Arial" panose="020B0604020202020204" pitchFamily="34" charset="0"/>
                <a:cs typeface="Arial" panose="020B0604020202020204" pitchFamily="34" charset="0"/>
              </a:rPr>
              <a:t>Orientador: Dr. Mateus Casanova Dos Santos</a:t>
            </a:r>
          </a:p>
          <a:p>
            <a:endParaRPr lang="pt-BR" sz="2400" dirty="0">
              <a:solidFill>
                <a:schemeClr val="tx1"/>
              </a:solidFill>
              <a:latin typeface="Arial" panose="020B0604020202020204" pitchFamily="34" charset="0"/>
              <a:cs typeface="Arial" panose="020B0604020202020204" pitchFamily="34" charset="0"/>
            </a:endParaRPr>
          </a:p>
          <a:p>
            <a:r>
              <a:rPr lang="pt-BR" sz="2400" dirty="0" smtClean="0">
                <a:solidFill>
                  <a:schemeClr val="tx1"/>
                </a:solidFill>
                <a:latin typeface="Arial" panose="020B0604020202020204" pitchFamily="34" charset="0"/>
                <a:cs typeface="Arial" panose="020B0604020202020204" pitchFamily="34" charset="0"/>
              </a:rPr>
              <a:t>2015</a:t>
            </a:r>
          </a:p>
          <a:p>
            <a:endParaRPr lang="pt-BR" sz="2400" dirty="0">
              <a:latin typeface="Arial" panose="020B0604020202020204" pitchFamily="34" charset="0"/>
              <a:cs typeface="Arial" panose="020B0604020202020204" pitchFamily="34" charset="0"/>
            </a:endParaRPr>
          </a:p>
        </p:txBody>
      </p:sp>
      <p:pic>
        <p:nvPicPr>
          <p:cNvPr id="4" name="Imagem 1"/>
          <p:cNvPicPr>
            <a:picLocks noChangeAspect="1" noChangeArrowheads="1"/>
          </p:cNvPicPr>
          <p:nvPr/>
        </p:nvPicPr>
        <p:blipFill>
          <a:blip r:embed="rId2"/>
          <a:srcRect/>
          <a:stretch>
            <a:fillRect/>
          </a:stretch>
        </p:blipFill>
        <p:spPr bwMode="auto">
          <a:xfrm>
            <a:off x="611560" y="908720"/>
            <a:ext cx="781050" cy="847725"/>
          </a:xfrm>
          <a:prstGeom prst="rect">
            <a:avLst/>
          </a:prstGeom>
          <a:noFill/>
          <a:ln w="9525">
            <a:noFill/>
            <a:miter lim="800000"/>
            <a:headEnd/>
            <a:tailEnd/>
          </a:ln>
        </p:spPr>
      </p:pic>
      <p:pic>
        <p:nvPicPr>
          <p:cNvPr id="5" name="Picture 7"/>
          <p:cNvPicPr>
            <a:picLocks noChangeAspect="1" noChangeArrowheads="1"/>
          </p:cNvPicPr>
          <p:nvPr/>
        </p:nvPicPr>
        <p:blipFill>
          <a:blip r:embed="rId3"/>
          <a:srcRect/>
          <a:stretch>
            <a:fillRect/>
          </a:stretch>
        </p:blipFill>
        <p:spPr bwMode="auto">
          <a:xfrm>
            <a:off x="5796136" y="5733256"/>
            <a:ext cx="2847975" cy="542925"/>
          </a:xfrm>
          <a:prstGeom prst="rect">
            <a:avLst/>
          </a:prstGeom>
          <a:noFill/>
          <a:ln w="9525">
            <a:noFill/>
            <a:miter lim="800000"/>
            <a:headEnd/>
            <a:tailEnd/>
          </a:ln>
          <a:effectLst/>
        </p:spPr>
      </p:pic>
      <p:pic>
        <p:nvPicPr>
          <p:cNvPr id="6" name="Picture 7"/>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7469361" y="964283"/>
            <a:ext cx="1174750" cy="792162"/>
          </a:xfrm>
          <a:prstGeom prst="rect">
            <a:avLst/>
          </a:prstGeom>
          <a:noFill/>
          <a:ln w="9525">
            <a:noFill/>
            <a:miter lim="800000"/>
            <a:headEnd/>
            <a:tailEnd/>
          </a:ln>
        </p:spPr>
      </p:pic>
    </p:spTree>
    <p:extLst>
      <p:ext uri="{BB962C8B-B14F-4D97-AF65-F5344CB8AC3E}">
        <p14:creationId xmlns:p14="http://schemas.microsoft.com/office/powerpoint/2010/main" val="64912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500"/>
                            </p:stCondLst>
                            <p:childTnLst>
                              <p:par>
                                <p:cTn id="9" presetID="26" presetClass="emph" presetSubtype="0" fill="hold" nodeType="afterEffect">
                                  <p:stCondLst>
                                    <p:cond delay="0"/>
                                  </p:stCondLst>
                                  <p:childTnLst>
                                    <p:animEffect transition="out" filter="fade">
                                      <p:cBhvr>
                                        <p:cTn id="10" dur="2000" tmFilter="0, 0; .2, .5; .8, .5; 1, 0"/>
                                        <p:tgtEl>
                                          <p:spTgt spid="6"/>
                                        </p:tgtEl>
                                      </p:cBhvr>
                                    </p:animEffect>
                                    <p:animScale>
                                      <p:cBhvr>
                                        <p:cTn id="11"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7504" y="188640"/>
            <a:ext cx="8856984" cy="6552728"/>
          </a:xfrm>
        </p:spPr>
        <p:txBody>
          <a:bodyPr>
            <a:normAutofit/>
          </a:bodyPr>
          <a:lstStyle/>
          <a:p>
            <a:r>
              <a:rPr lang="pt-BR" sz="2400" dirty="0" smtClean="0">
                <a:solidFill>
                  <a:schemeClr val="tx1"/>
                </a:solidFill>
                <a:latin typeface="Arial" panose="020B0604020202020204" pitchFamily="34" charset="0"/>
                <a:cs typeface="Arial" panose="020B0604020202020204" pitchFamily="34" charset="0"/>
              </a:rPr>
              <a:t>CONTINUAÇÃO</a:t>
            </a:r>
          </a:p>
          <a:p>
            <a:endParaRPr lang="pt-BR" dirty="0">
              <a:solidFill>
                <a:schemeClr val="tx1"/>
              </a:solidFill>
            </a:endParaRPr>
          </a:p>
          <a:p>
            <a:pPr marL="457200" indent="-457200" algn="l">
              <a:buFont typeface="Wingdings" panose="05000000000000000000" pitchFamily="2" charset="2"/>
              <a:buChar char="Ø"/>
            </a:pPr>
            <a:r>
              <a:rPr lang="pt-BR" sz="2400" dirty="0" smtClean="0">
                <a:solidFill>
                  <a:schemeClr val="tx1"/>
                </a:solidFill>
                <a:latin typeface="Arial" panose="020B0604020202020204" pitchFamily="34" charset="0"/>
                <a:cs typeface="Arial" panose="020B0604020202020204" pitchFamily="34" charset="0"/>
              </a:rPr>
              <a:t>Atualizados </a:t>
            </a:r>
            <a:r>
              <a:rPr lang="pt-BR" sz="2400" dirty="0">
                <a:solidFill>
                  <a:schemeClr val="tx1"/>
                </a:solidFill>
                <a:latin typeface="Arial" panose="020B0604020202020204" pitchFamily="34" charset="0"/>
                <a:cs typeface="Arial" panose="020B0604020202020204" pitchFamily="34" charset="0"/>
              </a:rPr>
              <a:t>os prontuários eletrônicos e as fichas espelho disponíveis </a:t>
            </a:r>
            <a:r>
              <a:rPr lang="pt-BR" sz="2400" dirty="0" smtClean="0">
                <a:solidFill>
                  <a:schemeClr val="tx1"/>
                </a:solidFill>
                <a:latin typeface="Arial" panose="020B0604020202020204" pitchFamily="34" charset="0"/>
                <a:cs typeface="Arial" panose="020B0604020202020204" pitchFamily="34" charset="0"/>
              </a:rPr>
              <a:t>.</a:t>
            </a:r>
          </a:p>
          <a:p>
            <a:pPr algn="l"/>
            <a:endParaRPr lang="pt-BR" sz="2400" dirty="0" smtClean="0">
              <a:solidFill>
                <a:schemeClr val="tx1"/>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lang="pt-BR" sz="2400" dirty="0" smtClean="0">
                <a:solidFill>
                  <a:schemeClr val="tx1"/>
                </a:solidFill>
                <a:latin typeface="Arial" panose="020B0604020202020204" pitchFamily="34" charset="0"/>
                <a:cs typeface="Arial" panose="020B0604020202020204" pitchFamily="34" charset="0"/>
              </a:rPr>
              <a:t>Atividades </a:t>
            </a:r>
            <a:r>
              <a:rPr lang="pt-BR" sz="2400" dirty="0">
                <a:solidFill>
                  <a:schemeClr val="tx1"/>
                </a:solidFill>
                <a:latin typeface="Arial" panose="020B0604020202020204" pitchFamily="34" charset="0"/>
                <a:cs typeface="Arial" panose="020B0604020202020204" pitchFamily="34" charset="0"/>
              </a:rPr>
              <a:t>de promoção da saúde n</a:t>
            </a:r>
            <a:r>
              <a:rPr lang="pt-BR" sz="2400" dirty="0" smtClean="0">
                <a:solidFill>
                  <a:schemeClr val="tx1"/>
                </a:solidFill>
                <a:latin typeface="Arial" panose="020B0604020202020204" pitchFamily="34" charset="0"/>
                <a:cs typeface="Arial" panose="020B0604020202020204" pitchFamily="34" charset="0"/>
              </a:rPr>
              <a:t>as comunidades de HAS </a:t>
            </a:r>
            <a:r>
              <a:rPr lang="pt-BR" sz="2400" dirty="0">
                <a:solidFill>
                  <a:schemeClr val="tx1"/>
                </a:solidFill>
                <a:latin typeface="Arial" panose="020B0604020202020204" pitchFamily="34" charset="0"/>
                <a:cs typeface="Arial" panose="020B0604020202020204" pitchFamily="34" charset="0"/>
              </a:rPr>
              <a:t>e DM, </a:t>
            </a:r>
            <a:r>
              <a:rPr lang="pt-BR" sz="2400" dirty="0" smtClean="0">
                <a:solidFill>
                  <a:schemeClr val="tx1"/>
                </a:solidFill>
                <a:latin typeface="Arial" panose="020B0604020202020204" pitchFamily="34" charset="0"/>
                <a:cs typeface="Arial" panose="020B0604020202020204" pitchFamily="34" charset="0"/>
              </a:rPr>
              <a:t>e </a:t>
            </a:r>
            <a:r>
              <a:rPr lang="pt-BR" sz="2400" dirty="0">
                <a:solidFill>
                  <a:schemeClr val="tx1"/>
                </a:solidFill>
                <a:latin typeface="Arial" panose="020B0604020202020204" pitchFamily="34" charset="0"/>
                <a:cs typeface="Arial" panose="020B0604020202020204" pitchFamily="34" charset="0"/>
              </a:rPr>
              <a:t>divulgadas pela radio local. </a:t>
            </a:r>
            <a:endParaRPr lang="pt-BR" sz="2400" dirty="0" smtClean="0">
              <a:solidFill>
                <a:schemeClr val="tx1"/>
              </a:solidFill>
              <a:latin typeface="Arial" panose="020B0604020202020204" pitchFamily="34" charset="0"/>
              <a:cs typeface="Arial" panose="020B0604020202020204" pitchFamily="34" charset="0"/>
            </a:endParaRPr>
          </a:p>
          <a:p>
            <a:pPr algn="l"/>
            <a:endParaRPr lang="pt-BR" sz="2400" dirty="0">
              <a:solidFill>
                <a:schemeClr val="tx1"/>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lang="pt-BR" sz="2400" dirty="0" smtClean="0">
                <a:solidFill>
                  <a:schemeClr val="tx1"/>
                </a:solidFill>
                <a:latin typeface="Arial" panose="020B0604020202020204" pitchFamily="34" charset="0"/>
                <a:cs typeface="Arial" panose="020B0604020202020204" pitchFamily="34" charset="0"/>
              </a:rPr>
              <a:t>Realizadas </a:t>
            </a:r>
            <a:r>
              <a:rPr lang="pt-BR" sz="2400" dirty="0">
                <a:solidFill>
                  <a:schemeClr val="tx1"/>
                </a:solidFill>
                <a:latin typeface="Arial" panose="020B0604020202020204" pitchFamily="34" charset="0"/>
                <a:cs typeface="Arial" panose="020B0604020202020204" pitchFamily="34" charset="0"/>
              </a:rPr>
              <a:t>capacitações (palestras de hipertensão arterial sistêmica e diabetes mellitus nas reuniões de trabalho da equipe</a:t>
            </a:r>
            <a:r>
              <a:rPr lang="pt-BR" sz="2400" dirty="0" smtClean="0">
                <a:solidFill>
                  <a:schemeClr val="tx1"/>
                </a:solidFill>
                <a:latin typeface="Arial" panose="020B0604020202020204" pitchFamily="34" charset="0"/>
                <a:cs typeface="Arial" panose="020B0604020202020204" pitchFamily="34" charset="0"/>
              </a:rPr>
              <a:t>). </a:t>
            </a:r>
            <a:endParaRPr lang="pt-BR" sz="2400" dirty="0">
              <a:latin typeface="Arial" panose="020B0604020202020204" pitchFamily="34" charset="0"/>
              <a:cs typeface="Arial" panose="020B0604020202020204" pitchFamily="34" charset="0"/>
            </a:endParaRPr>
          </a:p>
          <a:p>
            <a:pPr algn="l"/>
            <a:endParaRPr lang="pt-B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6021288"/>
            <a:ext cx="8864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563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90066"/>
          </a:xfrm>
        </p:spPr>
        <p:txBody>
          <a:bodyPr>
            <a:normAutofit fontScale="90000"/>
          </a:bodyPr>
          <a:lstStyle/>
          <a:p>
            <a:r>
              <a:rPr lang="pt-BR" dirty="0" smtClean="0"/>
              <a:t>Logística</a:t>
            </a:r>
            <a:endParaRPr lang="pt-BR" dirty="0"/>
          </a:p>
        </p:txBody>
      </p:sp>
      <p:sp>
        <p:nvSpPr>
          <p:cNvPr id="3" name="Espaço Reservado para Conteúdo 2"/>
          <p:cNvSpPr>
            <a:spLocks noGrp="1"/>
          </p:cNvSpPr>
          <p:nvPr>
            <p:ph idx="1"/>
          </p:nvPr>
        </p:nvSpPr>
        <p:spPr>
          <a:xfrm>
            <a:off x="107504" y="1124744"/>
            <a:ext cx="8856984" cy="5616624"/>
          </a:xfrm>
        </p:spPr>
        <p:txBody>
          <a:bodyPr>
            <a:normAutofit/>
          </a:bodyPr>
          <a:lstStyle/>
          <a:p>
            <a:pPr marL="0" indent="0" algn="just">
              <a:buNone/>
            </a:pPr>
            <a:r>
              <a:rPr lang="pt-BR" sz="2400" dirty="0" smtClean="0">
                <a:latin typeface="Arial" panose="020B0604020202020204" pitchFamily="34" charset="0"/>
                <a:cs typeface="Arial" panose="020B0604020202020204" pitchFamily="34" charset="0"/>
              </a:rPr>
              <a:t>Foi adotado </a:t>
            </a:r>
            <a:r>
              <a:rPr lang="pt-BR" sz="2400" dirty="0">
                <a:latin typeface="Arial" panose="020B0604020202020204" pitchFamily="34" charset="0"/>
                <a:cs typeface="Arial" panose="020B0604020202020204" pitchFamily="34" charset="0"/>
              </a:rPr>
              <a:t>o Caderno de Atenção Básica do Ministério de Saúde número 37 de Hipertensão Arterial e número 36 de Diabetes Mellitus, do ano 2013 (BRASIL, 2013a; 2013b), prontuário </a:t>
            </a:r>
            <a:r>
              <a:rPr lang="pt-BR" sz="2400" dirty="0" smtClean="0">
                <a:latin typeface="Arial" panose="020B0604020202020204" pitchFamily="34" charset="0"/>
                <a:cs typeface="Arial" panose="020B0604020202020204" pitchFamily="34" charset="0"/>
              </a:rPr>
              <a:t>eletrônico, </a:t>
            </a:r>
            <a:r>
              <a:rPr lang="pt-BR" sz="2400" dirty="0">
                <a:latin typeface="Arial" panose="020B0604020202020204" pitchFamily="34" charset="0"/>
                <a:cs typeface="Arial" panose="020B0604020202020204" pitchFamily="34" charset="0"/>
              </a:rPr>
              <a:t>ficha-espelho disponível pelo curso de especialização em Saúde da Família da UFPel, </a:t>
            </a:r>
            <a:r>
              <a:rPr lang="pt-BR" sz="2400" dirty="0" smtClean="0">
                <a:latin typeface="Arial" panose="020B0604020202020204" pitchFamily="34" charset="0"/>
                <a:cs typeface="Arial" panose="020B0604020202020204" pitchFamily="34" charset="0"/>
              </a:rPr>
              <a:t>planilha </a:t>
            </a:r>
            <a:r>
              <a:rPr lang="pt-BR" sz="2400" dirty="0">
                <a:latin typeface="Arial" panose="020B0604020202020204" pitchFamily="34" charset="0"/>
                <a:cs typeface="Arial" panose="020B0604020202020204" pitchFamily="34" charset="0"/>
              </a:rPr>
              <a:t>de monitoramento, </a:t>
            </a:r>
            <a:r>
              <a:rPr lang="pt-BR" sz="2400" dirty="0" smtClean="0">
                <a:latin typeface="Arial" panose="020B0604020202020204" pitchFamily="34" charset="0"/>
                <a:cs typeface="Arial" panose="020B0604020202020204" pitchFamily="34" charset="0"/>
              </a:rPr>
              <a:t>cadastrados </a:t>
            </a:r>
            <a:r>
              <a:rPr lang="pt-BR" sz="2400" dirty="0">
                <a:latin typeface="Arial" panose="020B0604020202020204" pitchFamily="34" charset="0"/>
                <a:cs typeface="Arial" panose="020B0604020202020204" pitchFamily="34" charset="0"/>
              </a:rPr>
              <a:t>todos aqueles pacientes de mais </a:t>
            </a:r>
            <a:r>
              <a:rPr lang="pt-BR" sz="2400" dirty="0" smtClean="0">
                <a:latin typeface="Arial" panose="020B0604020202020204" pitchFamily="34" charset="0"/>
                <a:cs typeface="Arial" panose="020B0604020202020204" pitchFamily="34" charset="0"/>
              </a:rPr>
              <a:t>de 18 </a:t>
            </a:r>
            <a:r>
              <a:rPr lang="pt-BR" sz="2400" dirty="0">
                <a:latin typeface="Arial" panose="020B0604020202020204" pitchFamily="34" charset="0"/>
                <a:cs typeface="Arial" panose="020B0604020202020204" pitchFamily="34" charset="0"/>
              </a:rPr>
              <a:t>anos de idade que sofrem destas doenças, </a:t>
            </a:r>
            <a:r>
              <a:rPr lang="pt-BR" sz="2400" dirty="0" smtClean="0">
                <a:latin typeface="Arial" panose="020B0604020202020204" pitchFamily="34" charset="0"/>
                <a:cs typeface="Arial" panose="020B0604020202020204" pitchFamily="34" charset="0"/>
              </a:rPr>
              <a:t>os ACS identificarão pacientes </a:t>
            </a:r>
            <a:r>
              <a:rPr lang="pt-BR" sz="2400" dirty="0">
                <a:latin typeface="Arial" panose="020B0604020202020204" pitchFamily="34" charset="0"/>
                <a:cs typeface="Arial" panose="020B0604020202020204" pitchFamily="34" charset="0"/>
              </a:rPr>
              <a:t>acamados que não conseguem se deslocar até a UBS </a:t>
            </a:r>
            <a:r>
              <a:rPr lang="pt-BR" sz="2400" dirty="0" smtClean="0">
                <a:latin typeface="Arial" panose="020B0604020202020204" pitchFamily="34" charset="0"/>
                <a:cs typeface="Arial" panose="020B0604020202020204" pitchFamily="34" charset="0"/>
              </a:rPr>
              <a:t>e avaliado nas visita </a:t>
            </a:r>
            <a:r>
              <a:rPr lang="pt-BR" sz="2400" dirty="0">
                <a:latin typeface="Arial" panose="020B0604020202020204" pitchFamily="34" charset="0"/>
                <a:cs typeface="Arial" panose="020B0604020202020204" pitchFamily="34" charset="0"/>
              </a:rPr>
              <a:t>domiciliar pela </a:t>
            </a:r>
            <a:r>
              <a:rPr lang="pt-BR" sz="2400" dirty="0" smtClean="0">
                <a:latin typeface="Arial" panose="020B0604020202020204" pitchFamily="34" charset="0"/>
                <a:cs typeface="Arial" panose="020B0604020202020204" pitchFamily="34" charset="0"/>
              </a:rPr>
              <a:t>enfermeira </a:t>
            </a:r>
            <a:r>
              <a:rPr lang="pt-BR" sz="2400" dirty="0">
                <a:latin typeface="Arial" panose="020B0604020202020204" pitchFamily="34" charset="0"/>
                <a:cs typeface="Arial" panose="020B0604020202020204" pitchFamily="34" charset="0"/>
              </a:rPr>
              <a:t>e </a:t>
            </a:r>
            <a:r>
              <a:rPr lang="pt-BR" sz="2400" dirty="0" smtClean="0">
                <a:latin typeface="Arial" panose="020B0604020202020204" pitchFamily="34" charset="0"/>
                <a:cs typeface="Arial" panose="020B0604020202020204" pitchFamily="34" charset="0"/>
              </a:rPr>
              <a:t>médico </a:t>
            </a:r>
            <a:r>
              <a:rPr lang="pt-BR" sz="2400" dirty="0">
                <a:latin typeface="Arial" panose="020B0604020202020204" pitchFamily="34" charset="0"/>
                <a:cs typeface="Arial" panose="020B0604020202020204" pitchFamily="34" charset="0"/>
              </a:rPr>
              <a:t>da </a:t>
            </a:r>
            <a:r>
              <a:rPr lang="pt-BR" sz="2400" dirty="0" smtClean="0">
                <a:latin typeface="Arial" panose="020B0604020202020204" pitchFamily="34" charset="0"/>
                <a:cs typeface="Arial" panose="020B0604020202020204" pitchFamily="34" charset="0"/>
              </a:rPr>
              <a:t>equipe</a:t>
            </a:r>
          </a:p>
          <a:p>
            <a:pPr marL="0" indent="0" algn="just">
              <a:buNone/>
            </a:pPr>
            <a:endParaRPr lang="pt-BR" sz="24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6238999"/>
            <a:ext cx="886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602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9512" y="116632"/>
            <a:ext cx="8856984" cy="6624736"/>
          </a:xfrm>
        </p:spPr>
        <p:txBody>
          <a:bodyPr>
            <a:normAutofit/>
          </a:bodyPr>
          <a:lstStyle/>
          <a:p>
            <a:pPr algn="l"/>
            <a:r>
              <a:rPr lang="pt-BR" sz="2000" dirty="0" smtClean="0">
                <a:latin typeface="Arial" panose="020B0604020202020204" pitchFamily="34" charset="0"/>
                <a:cs typeface="Arial" panose="020B0604020202020204" pitchFamily="34" charset="0"/>
              </a:rPr>
              <a:t>Figura 1</a:t>
            </a:r>
            <a:endParaRPr lang="pt-BR" sz="2000" dirty="0">
              <a:latin typeface="Arial" panose="020B0604020202020204" pitchFamily="34" charset="0"/>
              <a:cs typeface="Arial" panose="020B0604020202020204" pitchFamily="34" charset="0"/>
            </a:endParaRPr>
          </a:p>
          <a:p>
            <a:pPr algn="l"/>
            <a:endParaRPr lang="pt-BR" dirty="0" smtClean="0"/>
          </a:p>
          <a:p>
            <a:pPr algn="l"/>
            <a:endParaRPr lang="pt-BR" dirty="0"/>
          </a:p>
          <a:p>
            <a:pPr algn="l"/>
            <a:endParaRPr lang="pt-BR" dirty="0" smtClean="0"/>
          </a:p>
          <a:p>
            <a:pPr algn="l"/>
            <a:endParaRPr lang="pt-BR" dirty="0"/>
          </a:p>
          <a:p>
            <a:pPr algn="l"/>
            <a:endParaRPr lang="pt-BR" dirty="0" smtClean="0"/>
          </a:p>
          <a:p>
            <a:pPr algn="just"/>
            <a:endParaRPr lang="pt-BR" sz="2400" dirty="0" smtClean="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Obj</a:t>
            </a:r>
            <a:r>
              <a:rPr lang="pt-BR" sz="2400" dirty="0">
                <a:latin typeface="Arial" panose="020B0604020202020204" pitchFamily="34" charset="0"/>
                <a:cs typeface="Arial" panose="020B0604020202020204" pitchFamily="34" charset="0"/>
              </a:rPr>
              <a:t>: 1 (meta </a:t>
            </a:r>
            <a:r>
              <a:rPr lang="pt-BR" sz="2400" dirty="0" smtClean="0">
                <a:latin typeface="Arial" panose="020B0604020202020204" pitchFamily="34" charset="0"/>
                <a:cs typeface="Arial" panose="020B0604020202020204" pitchFamily="34" charset="0"/>
              </a:rPr>
              <a:t>1.1),Cobertura </a:t>
            </a:r>
            <a:r>
              <a:rPr lang="pt-BR" sz="2400" dirty="0">
                <a:latin typeface="Arial" panose="020B0604020202020204" pitchFamily="34" charset="0"/>
                <a:cs typeface="Arial" panose="020B0604020202020204" pitchFamily="34" charset="0"/>
              </a:rPr>
              <a:t>do programa de atenção ao hipertenso na </a:t>
            </a:r>
            <a:r>
              <a:rPr lang="pt-BR" sz="2400" dirty="0" smtClean="0">
                <a:latin typeface="Arial" panose="020B0604020202020204" pitchFamily="34" charset="0"/>
                <a:cs typeface="Arial" panose="020B0604020202020204" pitchFamily="34" charset="0"/>
              </a:rPr>
              <a:t>UBS</a:t>
            </a:r>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obteve-se </a:t>
            </a:r>
            <a:r>
              <a:rPr lang="pt-BR" sz="2400" dirty="0">
                <a:latin typeface="Arial" panose="020B0604020202020204" pitchFamily="34" charset="0"/>
                <a:cs typeface="Arial" panose="020B0604020202020204" pitchFamily="34" charset="0"/>
              </a:rPr>
              <a:t>no mês 1 da intervenção 39,8% (237), no mês 2 46,6% (278), no mês 3 85,9% (512) e no mês 4 96,5% (575)</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648"/>
            <a:ext cx="6768752"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98" y="6093296"/>
            <a:ext cx="8864600" cy="76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943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9700" y="188640"/>
            <a:ext cx="8864600" cy="6516290"/>
          </a:xfrm>
        </p:spPr>
        <p:txBody>
          <a:bodyPr>
            <a:normAutofit/>
          </a:bodyPr>
          <a:lstStyle/>
          <a:p>
            <a:pPr algn="l"/>
            <a:r>
              <a:rPr lang="pt-BR" sz="2000" dirty="0">
                <a:latin typeface="Arial" panose="020B0604020202020204" pitchFamily="34" charset="0"/>
                <a:cs typeface="Arial" panose="020B0604020202020204" pitchFamily="34" charset="0"/>
              </a:rPr>
              <a:t>Figura </a:t>
            </a:r>
            <a:r>
              <a:rPr lang="pt-BR" sz="2000" dirty="0" smtClean="0">
                <a:latin typeface="Arial" panose="020B0604020202020204" pitchFamily="34" charset="0"/>
                <a:cs typeface="Arial" panose="020B0604020202020204" pitchFamily="34" charset="0"/>
              </a:rPr>
              <a:t>2</a:t>
            </a:r>
            <a:r>
              <a:rPr lang="pt-BR" dirty="0" smtClean="0"/>
              <a:t> </a:t>
            </a:r>
          </a:p>
          <a:p>
            <a:pPr algn="l"/>
            <a:endParaRPr lang="pt-BR" dirty="0"/>
          </a:p>
          <a:p>
            <a:pPr algn="l"/>
            <a:endParaRPr lang="pt-BR" dirty="0" smtClean="0"/>
          </a:p>
          <a:p>
            <a:pPr algn="l"/>
            <a:endParaRPr lang="pt-BR" dirty="0"/>
          </a:p>
          <a:p>
            <a:pPr algn="l"/>
            <a:endParaRPr lang="pt-BR" dirty="0" smtClean="0"/>
          </a:p>
          <a:p>
            <a:pPr algn="l"/>
            <a:endParaRPr lang="pt-BR" dirty="0"/>
          </a:p>
          <a:p>
            <a:pPr algn="just"/>
            <a:r>
              <a:rPr lang="pt-BR" sz="2400" dirty="0" smtClean="0">
                <a:latin typeface="Arial" panose="020B0604020202020204" pitchFamily="34" charset="0"/>
                <a:cs typeface="Arial" panose="020B0604020202020204" pitchFamily="34" charset="0"/>
              </a:rPr>
              <a:t>Obj: 1 ( meta 1.2), Cobertura </a:t>
            </a:r>
            <a:r>
              <a:rPr lang="pt-BR" sz="2400" dirty="0">
                <a:latin typeface="Arial" panose="020B0604020202020204" pitchFamily="34" charset="0"/>
                <a:cs typeface="Arial" panose="020B0604020202020204" pitchFamily="34" charset="0"/>
              </a:rPr>
              <a:t>do programa de atenção ao diabético na </a:t>
            </a:r>
            <a:r>
              <a:rPr lang="pt-BR" sz="2400" dirty="0" smtClean="0">
                <a:latin typeface="Arial" panose="020B0604020202020204" pitchFamily="34" charset="0"/>
                <a:cs typeface="Arial" panose="020B0604020202020204" pitchFamily="34" charset="0"/>
              </a:rPr>
              <a:t>UBS: no </a:t>
            </a:r>
            <a:r>
              <a:rPr lang="pt-BR" sz="2400" dirty="0">
                <a:latin typeface="Arial" panose="020B0604020202020204" pitchFamily="34" charset="0"/>
                <a:cs typeface="Arial" panose="020B0604020202020204" pitchFamily="34" charset="0"/>
              </a:rPr>
              <a:t>mês 1 desenvolveu-se 34% (50), no mês 2 36,7% (54),  no mês 3 </a:t>
            </a:r>
            <a:r>
              <a:rPr lang="pt-BR" sz="2400" dirty="0" smtClean="0">
                <a:latin typeface="Arial" panose="020B0604020202020204" pitchFamily="34" charset="0"/>
                <a:cs typeface="Arial" panose="020B0604020202020204" pitchFamily="34" charset="0"/>
              </a:rPr>
              <a:t>63,3% </a:t>
            </a:r>
            <a:r>
              <a:rPr lang="pt-BR" sz="2400" dirty="0">
                <a:latin typeface="Arial" panose="020B0604020202020204" pitchFamily="34" charset="0"/>
                <a:cs typeface="Arial" panose="020B0604020202020204" pitchFamily="34" charset="0"/>
              </a:rPr>
              <a:t>(60) e no mês 4 </a:t>
            </a:r>
            <a:r>
              <a:rPr lang="pt-BR" sz="2400" dirty="0" smtClean="0">
                <a:latin typeface="Arial" panose="020B0604020202020204" pitchFamily="34" charset="0"/>
                <a:cs typeface="Arial" panose="020B0604020202020204" pitchFamily="34" charset="0"/>
              </a:rPr>
              <a:t>68,7% </a:t>
            </a:r>
            <a:r>
              <a:rPr lang="pt-BR" sz="2400" dirty="0">
                <a:latin typeface="Arial" panose="020B0604020202020204" pitchFamily="34" charset="0"/>
                <a:cs typeface="Arial" panose="020B0604020202020204" pitchFamily="34" charset="0"/>
              </a:rPr>
              <a:t>(80).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8640"/>
            <a:ext cx="662473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5949280"/>
            <a:ext cx="88646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69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7504" y="188640"/>
            <a:ext cx="8928992" cy="6552728"/>
          </a:xfrm>
        </p:spPr>
        <p:txBody>
          <a:bodyPr>
            <a:normAutofit/>
          </a:bodyPr>
          <a:lstStyle/>
          <a:p>
            <a:pPr algn="l"/>
            <a:r>
              <a:rPr lang="pt-BR" sz="2000" dirty="0">
                <a:latin typeface="Arial" panose="020B0604020202020204" pitchFamily="34" charset="0"/>
                <a:cs typeface="Arial" panose="020B0604020202020204" pitchFamily="34" charset="0"/>
              </a:rPr>
              <a:t>Figura </a:t>
            </a:r>
            <a:r>
              <a:rPr lang="pt-BR" sz="2000" dirty="0" smtClean="0">
                <a:latin typeface="Arial" panose="020B0604020202020204" pitchFamily="34" charset="0"/>
                <a:cs typeface="Arial" panose="020B0604020202020204" pitchFamily="34" charset="0"/>
              </a:rPr>
              <a:t>3 </a:t>
            </a:r>
          </a:p>
          <a:p>
            <a:pPr algn="l"/>
            <a:endParaRPr lang="pt-BR" dirty="0"/>
          </a:p>
          <a:p>
            <a:pPr algn="l"/>
            <a:endParaRPr lang="pt-BR" dirty="0" smtClean="0"/>
          </a:p>
          <a:p>
            <a:pPr algn="l"/>
            <a:endParaRPr lang="pt-BR" dirty="0"/>
          </a:p>
          <a:p>
            <a:pPr algn="l"/>
            <a:endParaRPr lang="pt-BR" dirty="0" smtClean="0"/>
          </a:p>
          <a:p>
            <a:pPr algn="l"/>
            <a:endParaRPr lang="pt-BR" dirty="0"/>
          </a:p>
          <a:p>
            <a:pPr algn="just"/>
            <a:endParaRPr lang="pt-BR" sz="2400" dirty="0" smtClean="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Obj:2 (meta 2.1): Proporção </a:t>
            </a:r>
            <a:r>
              <a:rPr lang="pt-BR" sz="2400" dirty="0">
                <a:latin typeface="Arial" panose="020B0604020202020204" pitchFamily="34" charset="0"/>
                <a:cs typeface="Arial" panose="020B0604020202020204" pitchFamily="34" charset="0"/>
              </a:rPr>
              <a:t>de hipertensos com o exame clínico em dia de acordo com o protocolo no mês 1 obteve-se 75,5% (179), no mês 2 78,4% (218), no mês 3 78,7% (403) e no mês 4 80,9% (465</a:t>
            </a:r>
            <a:r>
              <a:rPr lang="pt-BR" sz="2400" dirty="0" smtClean="0">
                <a:latin typeface="Arial" panose="020B0604020202020204" pitchFamily="34" charset="0"/>
                <a:cs typeface="Arial" panose="020B0604020202020204" pitchFamily="34" charset="0"/>
              </a:rPr>
              <a:t>).</a:t>
            </a:r>
            <a:endParaRPr lang="pt-BR" sz="24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8640"/>
            <a:ext cx="648072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5949280"/>
            <a:ext cx="88646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672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7504" y="188640"/>
            <a:ext cx="8928992" cy="6552728"/>
          </a:xfrm>
        </p:spPr>
        <p:txBody>
          <a:bodyPr/>
          <a:lstStyle/>
          <a:p>
            <a:pPr algn="l"/>
            <a:r>
              <a:rPr lang="pt-BR" sz="2000" dirty="0" smtClean="0">
                <a:latin typeface="Arial" panose="020B0604020202020204" pitchFamily="34" charset="0"/>
                <a:cs typeface="Arial" panose="020B0604020202020204" pitchFamily="34" charset="0"/>
              </a:rPr>
              <a:t>Figura 4</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just"/>
            <a:r>
              <a:rPr lang="pt-BR" sz="2400" dirty="0" smtClean="0">
                <a:latin typeface="Arial" panose="020B0604020202020204" pitchFamily="34" charset="0"/>
                <a:cs typeface="Arial" panose="020B0604020202020204" pitchFamily="34" charset="0"/>
              </a:rPr>
              <a:t>Obj: 2 (meta 2.2): Proporção </a:t>
            </a:r>
            <a:r>
              <a:rPr lang="pt-BR" sz="2400" dirty="0">
                <a:latin typeface="Arial" panose="020B0604020202020204" pitchFamily="34" charset="0"/>
                <a:cs typeface="Arial" panose="020B0604020202020204" pitchFamily="34" charset="0"/>
              </a:rPr>
              <a:t>de diabéticos com o exame clínico em dia de acordo com o protocolo, no mês 1, obteve-se 86% (43), no mês 2 87% (47), no mês 3 81,7% (76) e no mês 4 83,2% (84).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88640"/>
            <a:ext cx="640871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08" y="6044379"/>
            <a:ext cx="88646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421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7504" y="116632"/>
            <a:ext cx="8928992" cy="6741368"/>
          </a:xfrm>
        </p:spPr>
        <p:txBody>
          <a:bodyPr>
            <a:normAutofit/>
          </a:bodyPr>
          <a:lstStyle/>
          <a:p>
            <a:pPr algn="l"/>
            <a:r>
              <a:rPr lang="pt-BR" sz="2400" dirty="0" smtClean="0">
                <a:latin typeface="Arial" panose="020B0604020202020204" pitchFamily="34" charset="0"/>
                <a:cs typeface="Arial" panose="020B0604020202020204" pitchFamily="34" charset="0"/>
              </a:rPr>
              <a:t>Figura 5</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just"/>
            <a:r>
              <a:rPr lang="pt-BR" sz="2400" dirty="0" smtClean="0">
                <a:solidFill>
                  <a:schemeClr val="tx1"/>
                </a:solidFill>
                <a:latin typeface="Arial" panose="020B0604020202020204" pitchFamily="34" charset="0"/>
                <a:cs typeface="Arial" panose="020B0604020202020204" pitchFamily="34" charset="0"/>
              </a:rPr>
              <a:t>Obj 2 ( meta 2.3): Proporção </a:t>
            </a:r>
            <a:r>
              <a:rPr lang="pt-BR" sz="2400" dirty="0">
                <a:solidFill>
                  <a:schemeClr val="tx1"/>
                </a:solidFill>
                <a:latin typeface="Arial" panose="020B0604020202020204" pitchFamily="34" charset="0"/>
                <a:cs typeface="Arial" panose="020B0604020202020204" pitchFamily="34" charset="0"/>
              </a:rPr>
              <a:t>de hipertensos com exames complementares em dia de acordo com o </a:t>
            </a:r>
            <a:r>
              <a:rPr lang="pt-BR" sz="2400" dirty="0" smtClean="0">
                <a:solidFill>
                  <a:schemeClr val="tx1"/>
                </a:solidFill>
                <a:latin typeface="Arial" panose="020B0604020202020204" pitchFamily="34" charset="0"/>
                <a:cs typeface="Arial" panose="020B0604020202020204" pitchFamily="34" charset="0"/>
              </a:rPr>
              <a:t>protocolo, Mês 1: 70,9</a:t>
            </a:r>
            <a:r>
              <a:rPr lang="pt-BR" sz="2400" dirty="0">
                <a:solidFill>
                  <a:schemeClr val="tx1"/>
                </a:solidFill>
                <a:latin typeface="Arial" panose="020B0604020202020204" pitchFamily="34" charset="0"/>
                <a:cs typeface="Arial" panose="020B0604020202020204" pitchFamily="34" charset="0"/>
              </a:rPr>
              <a:t>% (168), no mês 2 74,5% (207), no mês 3 76,2% (390) e no mês 4 78,3% (450).</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0648"/>
            <a:ext cx="669674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51" y="5949280"/>
            <a:ext cx="8864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086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9512" y="188640"/>
            <a:ext cx="8784976" cy="6408712"/>
          </a:xfrm>
        </p:spPr>
        <p:txBody>
          <a:bodyPr>
            <a:normAutofit/>
          </a:bodyPr>
          <a:lstStyle/>
          <a:p>
            <a:pPr algn="l"/>
            <a:r>
              <a:rPr lang="pt-BR" dirty="0" smtClean="0"/>
              <a:t>Figura 6</a:t>
            </a:r>
          </a:p>
          <a:p>
            <a:pPr algn="l"/>
            <a:endParaRPr lang="pt-BR" dirty="0"/>
          </a:p>
          <a:p>
            <a:pPr algn="l"/>
            <a:endParaRPr lang="pt-BR" dirty="0" smtClean="0"/>
          </a:p>
          <a:p>
            <a:pPr algn="l"/>
            <a:endParaRPr lang="pt-BR" dirty="0"/>
          </a:p>
          <a:p>
            <a:pPr algn="l"/>
            <a:endParaRPr lang="pt-BR" dirty="0" smtClean="0"/>
          </a:p>
          <a:p>
            <a:pPr algn="l"/>
            <a:endParaRPr lang="pt-BR" dirty="0"/>
          </a:p>
          <a:p>
            <a:pPr algn="just"/>
            <a:r>
              <a:rPr lang="pt-BR" sz="2600" dirty="0" smtClean="0">
                <a:solidFill>
                  <a:schemeClr val="tx1"/>
                </a:solidFill>
                <a:latin typeface="Arial" panose="020B0604020202020204" pitchFamily="34" charset="0"/>
                <a:cs typeface="Arial" panose="020B0604020202020204" pitchFamily="34" charset="0"/>
              </a:rPr>
              <a:t>Obj: 2 ( meta 2.4): Proporção </a:t>
            </a:r>
            <a:r>
              <a:rPr lang="pt-BR" sz="2600" dirty="0">
                <a:solidFill>
                  <a:schemeClr val="tx1"/>
                </a:solidFill>
                <a:latin typeface="Arial" panose="020B0604020202020204" pitchFamily="34" charset="0"/>
                <a:cs typeface="Arial" panose="020B0604020202020204" pitchFamily="34" charset="0"/>
              </a:rPr>
              <a:t>de diabéticos com exames complementares em dia de acordo com o protocolo observou-se, respectivamente nos </a:t>
            </a:r>
            <a:r>
              <a:rPr lang="pt-BR" sz="2600" dirty="0" smtClean="0">
                <a:solidFill>
                  <a:schemeClr val="tx1"/>
                </a:solidFill>
                <a:latin typeface="Arial" panose="020B0604020202020204" pitchFamily="34" charset="0"/>
                <a:cs typeface="Arial" panose="020B0604020202020204" pitchFamily="34" charset="0"/>
              </a:rPr>
              <a:t>mês </a:t>
            </a:r>
            <a:r>
              <a:rPr lang="pt-BR" sz="2600" dirty="0">
                <a:solidFill>
                  <a:schemeClr val="tx1"/>
                </a:solidFill>
                <a:latin typeface="Arial" panose="020B0604020202020204" pitchFamily="34" charset="0"/>
                <a:cs typeface="Arial" panose="020B0604020202020204" pitchFamily="34" charset="0"/>
              </a:rPr>
              <a:t>1, </a:t>
            </a:r>
            <a:r>
              <a:rPr lang="pt-BR" sz="2600" dirty="0" smtClean="0">
                <a:solidFill>
                  <a:schemeClr val="tx1"/>
                </a:solidFill>
                <a:latin typeface="Arial" panose="020B0604020202020204" pitchFamily="34" charset="0"/>
                <a:cs typeface="Arial" panose="020B0604020202020204" pitchFamily="34" charset="0"/>
              </a:rPr>
              <a:t>82</a:t>
            </a:r>
            <a:r>
              <a:rPr lang="pt-BR" sz="2600" dirty="0">
                <a:solidFill>
                  <a:schemeClr val="tx1"/>
                </a:solidFill>
                <a:latin typeface="Arial" panose="020B0604020202020204" pitchFamily="34" charset="0"/>
                <a:cs typeface="Arial" panose="020B0604020202020204" pitchFamily="34" charset="0"/>
              </a:rPr>
              <a:t>% (41</a:t>
            </a:r>
            <a:r>
              <a:rPr lang="pt-BR" sz="2600" dirty="0" smtClean="0">
                <a:solidFill>
                  <a:schemeClr val="tx1"/>
                </a:solidFill>
                <a:latin typeface="Arial" panose="020B0604020202020204" pitchFamily="34" charset="0"/>
                <a:cs typeface="Arial" panose="020B0604020202020204" pitchFamily="34" charset="0"/>
              </a:rPr>
              <a:t>), no mês 2 83,3</a:t>
            </a:r>
            <a:r>
              <a:rPr lang="pt-BR" sz="2600" dirty="0">
                <a:solidFill>
                  <a:schemeClr val="tx1"/>
                </a:solidFill>
                <a:latin typeface="Arial" panose="020B0604020202020204" pitchFamily="34" charset="0"/>
                <a:cs typeface="Arial" panose="020B0604020202020204" pitchFamily="34" charset="0"/>
              </a:rPr>
              <a:t>% (45), </a:t>
            </a:r>
            <a:r>
              <a:rPr lang="pt-BR" sz="2600" dirty="0" smtClean="0">
                <a:solidFill>
                  <a:schemeClr val="tx1"/>
                </a:solidFill>
                <a:latin typeface="Arial" panose="020B0604020202020204" pitchFamily="34" charset="0"/>
                <a:cs typeface="Arial" panose="020B0604020202020204" pitchFamily="34" charset="0"/>
              </a:rPr>
              <a:t>no mês 3 79,6</a:t>
            </a:r>
            <a:r>
              <a:rPr lang="pt-BR" sz="2600" dirty="0">
                <a:solidFill>
                  <a:schemeClr val="tx1"/>
                </a:solidFill>
                <a:latin typeface="Arial" panose="020B0604020202020204" pitchFamily="34" charset="0"/>
                <a:cs typeface="Arial" panose="020B0604020202020204" pitchFamily="34" charset="0"/>
              </a:rPr>
              <a:t>% (74) e </a:t>
            </a:r>
            <a:r>
              <a:rPr lang="pt-BR" sz="2600" dirty="0" smtClean="0">
                <a:solidFill>
                  <a:schemeClr val="tx1"/>
                </a:solidFill>
                <a:latin typeface="Arial" panose="020B0604020202020204" pitchFamily="34" charset="0"/>
                <a:cs typeface="Arial" panose="020B0604020202020204" pitchFamily="34" charset="0"/>
              </a:rPr>
              <a:t>no mês 4 81,2</a:t>
            </a:r>
            <a:r>
              <a:rPr lang="pt-BR" sz="2600" dirty="0">
                <a:solidFill>
                  <a:schemeClr val="tx1"/>
                </a:solidFill>
                <a:latin typeface="Arial" panose="020B0604020202020204" pitchFamily="34" charset="0"/>
                <a:cs typeface="Arial" panose="020B0604020202020204" pitchFamily="34" charset="0"/>
              </a:rPr>
              <a:t>% (82).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88640"/>
            <a:ext cx="612068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6634"/>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55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7504" y="188640"/>
            <a:ext cx="8928992" cy="6624736"/>
          </a:xfrm>
        </p:spPr>
        <p:txBody>
          <a:bodyPr>
            <a:normAutofit/>
          </a:bodyPr>
          <a:lstStyle/>
          <a:p>
            <a:pPr algn="l"/>
            <a:r>
              <a:rPr lang="pt-BR" sz="2000" dirty="0" smtClean="0">
                <a:solidFill>
                  <a:schemeClr val="tx1"/>
                </a:solidFill>
                <a:latin typeface="Arial" panose="020B0604020202020204" pitchFamily="34" charset="0"/>
                <a:cs typeface="Arial" panose="020B0604020202020204" pitchFamily="34" charset="0"/>
              </a:rPr>
              <a:t>Figura 7</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just"/>
            <a:r>
              <a:rPr lang="pt-BR" sz="2400" dirty="0" smtClean="0">
                <a:solidFill>
                  <a:schemeClr val="tx1"/>
                </a:solidFill>
                <a:latin typeface="Arial" panose="020B0604020202020204" pitchFamily="34" charset="0"/>
                <a:cs typeface="Arial" panose="020B0604020202020204" pitchFamily="34" charset="0"/>
              </a:rPr>
              <a:t>Obj: 2 ( meta 2.5): Proporção </a:t>
            </a:r>
            <a:r>
              <a:rPr lang="pt-BR" sz="2400" dirty="0">
                <a:solidFill>
                  <a:schemeClr val="tx1"/>
                </a:solidFill>
                <a:latin typeface="Arial" panose="020B0604020202020204" pitchFamily="34" charset="0"/>
                <a:cs typeface="Arial" panose="020B0604020202020204" pitchFamily="34" charset="0"/>
              </a:rPr>
              <a:t>de hipertensos com prescrição de medicamentos da Farmácia Popular/</a:t>
            </a:r>
            <a:r>
              <a:rPr lang="pt-BR" sz="2400" dirty="0" err="1">
                <a:solidFill>
                  <a:schemeClr val="tx1"/>
                </a:solidFill>
                <a:latin typeface="Arial" panose="020B0604020202020204" pitchFamily="34" charset="0"/>
                <a:cs typeface="Arial" panose="020B0604020202020204" pitchFamily="34" charset="0"/>
              </a:rPr>
              <a:t>Hiperdia</a:t>
            </a:r>
            <a:r>
              <a:rPr lang="pt-BR" sz="2400" dirty="0">
                <a:solidFill>
                  <a:schemeClr val="tx1"/>
                </a:solidFill>
                <a:latin typeface="Arial" panose="020B0604020202020204" pitchFamily="34" charset="0"/>
                <a:cs typeface="Arial" panose="020B0604020202020204" pitchFamily="34" charset="0"/>
              </a:rPr>
              <a:t> priorizada, obteve-se </a:t>
            </a:r>
            <a:r>
              <a:rPr lang="pt-BR" sz="2400" dirty="0" smtClean="0">
                <a:solidFill>
                  <a:schemeClr val="tx1"/>
                </a:solidFill>
                <a:latin typeface="Arial" panose="020B0604020202020204" pitchFamily="34" charset="0"/>
                <a:cs typeface="Arial" panose="020B0604020202020204" pitchFamily="34" charset="0"/>
              </a:rPr>
              <a:t>no mês 1 95,3</a:t>
            </a:r>
            <a:r>
              <a:rPr lang="pt-BR" sz="2400" dirty="0">
                <a:solidFill>
                  <a:schemeClr val="tx1"/>
                </a:solidFill>
                <a:latin typeface="Arial" panose="020B0604020202020204" pitchFamily="34" charset="0"/>
                <a:cs typeface="Arial" panose="020B0604020202020204" pitchFamily="34" charset="0"/>
              </a:rPr>
              <a:t>% (222), </a:t>
            </a:r>
            <a:r>
              <a:rPr lang="pt-BR" sz="2400" dirty="0" smtClean="0">
                <a:solidFill>
                  <a:schemeClr val="tx1"/>
                </a:solidFill>
                <a:latin typeface="Arial" panose="020B0604020202020204" pitchFamily="34" charset="0"/>
                <a:cs typeface="Arial" panose="020B0604020202020204" pitchFamily="34" charset="0"/>
              </a:rPr>
              <a:t>no mês 2 95,6</a:t>
            </a:r>
            <a:r>
              <a:rPr lang="pt-BR" sz="2400" dirty="0">
                <a:solidFill>
                  <a:schemeClr val="tx1"/>
                </a:solidFill>
                <a:latin typeface="Arial" panose="020B0604020202020204" pitchFamily="34" charset="0"/>
                <a:cs typeface="Arial" panose="020B0604020202020204" pitchFamily="34" charset="0"/>
              </a:rPr>
              <a:t>% (262), </a:t>
            </a:r>
            <a:r>
              <a:rPr lang="pt-BR" sz="2400" dirty="0" smtClean="0">
                <a:solidFill>
                  <a:schemeClr val="tx1"/>
                </a:solidFill>
                <a:latin typeface="Arial" panose="020B0604020202020204" pitchFamily="34" charset="0"/>
                <a:cs typeface="Arial" panose="020B0604020202020204" pitchFamily="34" charset="0"/>
              </a:rPr>
              <a:t>no mês 3 94,1</a:t>
            </a:r>
            <a:r>
              <a:rPr lang="pt-BR" sz="2400" dirty="0">
                <a:solidFill>
                  <a:schemeClr val="tx1"/>
                </a:solidFill>
                <a:latin typeface="Arial" panose="020B0604020202020204" pitchFamily="34" charset="0"/>
                <a:cs typeface="Arial" panose="020B0604020202020204" pitchFamily="34" charset="0"/>
              </a:rPr>
              <a:t>% (478) e </a:t>
            </a:r>
            <a:r>
              <a:rPr lang="pt-BR" sz="2400" dirty="0" smtClean="0">
                <a:solidFill>
                  <a:schemeClr val="tx1"/>
                </a:solidFill>
                <a:latin typeface="Arial" panose="020B0604020202020204" pitchFamily="34" charset="0"/>
                <a:cs typeface="Arial" panose="020B0604020202020204" pitchFamily="34" charset="0"/>
              </a:rPr>
              <a:t>no mês 4 93,3</a:t>
            </a:r>
            <a:r>
              <a:rPr lang="pt-BR" sz="2400" dirty="0">
                <a:solidFill>
                  <a:schemeClr val="tx1"/>
                </a:solidFill>
                <a:latin typeface="Arial" panose="020B0604020202020204" pitchFamily="34" charset="0"/>
                <a:cs typeface="Arial" panose="020B0604020202020204" pitchFamily="34" charset="0"/>
              </a:rPr>
              <a:t>% (533</a:t>
            </a:r>
            <a:r>
              <a:rPr lang="pt-BR" sz="2400" dirty="0" smtClean="0">
                <a:solidFill>
                  <a:schemeClr val="tx1"/>
                </a:solidFill>
                <a:latin typeface="Arial" panose="020B0604020202020204" pitchFamily="34" charset="0"/>
                <a:cs typeface="Arial" panose="020B0604020202020204" pitchFamily="34" charset="0"/>
              </a:rPr>
              <a:t>). </a:t>
            </a:r>
            <a:endParaRPr lang="pt-BR" sz="2400" dirty="0">
              <a:solidFill>
                <a:schemeClr val="tx1"/>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0649"/>
            <a:ext cx="6336704"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31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7504" y="260648"/>
            <a:ext cx="8928992" cy="6480720"/>
          </a:xfrm>
        </p:spPr>
        <p:txBody>
          <a:bodyPr>
            <a:normAutofit/>
          </a:bodyPr>
          <a:lstStyle/>
          <a:p>
            <a:pPr algn="l"/>
            <a:r>
              <a:rPr lang="pt-BR" sz="2000" dirty="0" smtClean="0">
                <a:solidFill>
                  <a:schemeClr val="tx1"/>
                </a:solidFill>
                <a:latin typeface="Arial" panose="020B0604020202020204" pitchFamily="34" charset="0"/>
                <a:cs typeface="Arial" panose="020B0604020202020204" pitchFamily="34" charset="0"/>
              </a:rPr>
              <a:t>Figura 8</a:t>
            </a:r>
          </a:p>
          <a:p>
            <a:pPr algn="l"/>
            <a:endParaRPr lang="pt-BR" dirty="0"/>
          </a:p>
          <a:p>
            <a:pPr algn="l"/>
            <a:endParaRPr lang="pt-BR" dirty="0" smtClean="0"/>
          </a:p>
          <a:p>
            <a:pPr algn="l"/>
            <a:endParaRPr lang="pt-BR" dirty="0"/>
          </a:p>
          <a:p>
            <a:pPr algn="l"/>
            <a:endParaRPr lang="pt-BR" dirty="0" smtClean="0"/>
          </a:p>
          <a:p>
            <a:pPr algn="l"/>
            <a:endParaRPr lang="pt-BR" dirty="0"/>
          </a:p>
          <a:p>
            <a:pPr algn="just"/>
            <a:endParaRPr lang="pt-BR" sz="2400" dirty="0" smtClean="0">
              <a:solidFill>
                <a:schemeClr val="tx1"/>
              </a:solidFill>
              <a:latin typeface="Arial" panose="020B0604020202020204" pitchFamily="34" charset="0"/>
              <a:cs typeface="Arial" panose="020B0604020202020204" pitchFamily="34" charset="0"/>
            </a:endParaRPr>
          </a:p>
          <a:p>
            <a:pPr algn="just"/>
            <a:r>
              <a:rPr lang="pt-BR" sz="2400" dirty="0" smtClean="0">
                <a:solidFill>
                  <a:schemeClr val="tx1"/>
                </a:solidFill>
                <a:latin typeface="Arial" panose="020B0604020202020204" pitchFamily="34" charset="0"/>
                <a:cs typeface="Arial" panose="020B0604020202020204" pitchFamily="34" charset="0"/>
              </a:rPr>
              <a:t>Obj: 2 ( meta 2.6): </a:t>
            </a:r>
            <a:r>
              <a:rPr lang="pt-BR" sz="2400" dirty="0">
                <a:solidFill>
                  <a:schemeClr val="tx1"/>
                </a:solidFill>
                <a:latin typeface="Arial" panose="020B0604020202020204" pitchFamily="34" charset="0"/>
                <a:cs typeface="Arial" panose="020B0604020202020204" pitchFamily="34" charset="0"/>
              </a:rPr>
              <a:t>Proporção de diabéticos com prescrição de medicamentos da Farmácia Popular/</a:t>
            </a:r>
            <a:r>
              <a:rPr lang="pt-BR" sz="2400" dirty="0" err="1">
                <a:solidFill>
                  <a:schemeClr val="tx1"/>
                </a:solidFill>
                <a:latin typeface="Arial" panose="020B0604020202020204" pitchFamily="34" charset="0"/>
                <a:cs typeface="Arial" panose="020B0604020202020204" pitchFamily="34" charset="0"/>
              </a:rPr>
              <a:t>Hiperdia</a:t>
            </a:r>
            <a:r>
              <a:rPr lang="pt-BR" sz="2400" dirty="0">
                <a:solidFill>
                  <a:schemeClr val="tx1"/>
                </a:solidFill>
                <a:latin typeface="Arial" panose="020B0604020202020204" pitchFamily="34" charset="0"/>
                <a:cs typeface="Arial" panose="020B0604020202020204" pitchFamily="34" charset="0"/>
              </a:rPr>
              <a:t> </a:t>
            </a:r>
            <a:r>
              <a:rPr lang="pt-BR" sz="2400" dirty="0" smtClean="0">
                <a:solidFill>
                  <a:schemeClr val="tx1"/>
                </a:solidFill>
                <a:latin typeface="Arial" panose="020B0604020202020204" pitchFamily="34" charset="0"/>
                <a:cs typeface="Arial" panose="020B0604020202020204" pitchFamily="34" charset="0"/>
              </a:rPr>
              <a:t>priorizada</a:t>
            </a:r>
            <a:r>
              <a:rPr lang="pt-BR" sz="2400" dirty="0">
                <a:solidFill>
                  <a:schemeClr val="tx1"/>
                </a:solidFill>
                <a:latin typeface="Arial" panose="020B0604020202020204" pitchFamily="34" charset="0"/>
                <a:cs typeface="Arial" panose="020B0604020202020204" pitchFamily="34" charset="0"/>
              </a:rPr>
              <a:t>, consolidou-se </a:t>
            </a:r>
            <a:r>
              <a:rPr lang="pt-BR" sz="2400" dirty="0" smtClean="0">
                <a:solidFill>
                  <a:schemeClr val="tx1"/>
                </a:solidFill>
                <a:latin typeface="Arial" panose="020B0604020202020204" pitchFamily="34" charset="0"/>
                <a:cs typeface="Arial" panose="020B0604020202020204" pitchFamily="34" charset="0"/>
              </a:rPr>
              <a:t>no mês 1 92</a:t>
            </a:r>
            <a:r>
              <a:rPr lang="pt-BR" sz="2400" dirty="0">
                <a:solidFill>
                  <a:schemeClr val="tx1"/>
                </a:solidFill>
                <a:latin typeface="Arial" panose="020B0604020202020204" pitchFamily="34" charset="0"/>
                <a:cs typeface="Arial" panose="020B0604020202020204" pitchFamily="34" charset="0"/>
              </a:rPr>
              <a:t>% (46), </a:t>
            </a:r>
            <a:r>
              <a:rPr lang="pt-BR" sz="2400" dirty="0" smtClean="0">
                <a:solidFill>
                  <a:schemeClr val="tx1"/>
                </a:solidFill>
                <a:latin typeface="Arial" panose="020B0604020202020204" pitchFamily="34" charset="0"/>
                <a:cs typeface="Arial" panose="020B0604020202020204" pitchFamily="34" charset="0"/>
              </a:rPr>
              <a:t>no mês 2 92,6</a:t>
            </a:r>
            <a:r>
              <a:rPr lang="pt-BR" sz="2400" dirty="0">
                <a:solidFill>
                  <a:schemeClr val="tx1"/>
                </a:solidFill>
                <a:latin typeface="Arial" panose="020B0604020202020204" pitchFamily="34" charset="0"/>
                <a:cs typeface="Arial" panose="020B0604020202020204" pitchFamily="34" charset="0"/>
              </a:rPr>
              <a:t>% (50), </a:t>
            </a:r>
            <a:r>
              <a:rPr lang="pt-BR" sz="2400" dirty="0" smtClean="0">
                <a:solidFill>
                  <a:schemeClr val="tx1"/>
                </a:solidFill>
                <a:latin typeface="Arial" panose="020B0604020202020204" pitchFamily="34" charset="0"/>
                <a:cs typeface="Arial" panose="020B0604020202020204" pitchFamily="34" charset="0"/>
              </a:rPr>
              <a:t>no mês 3 93,5</a:t>
            </a:r>
            <a:r>
              <a:rPr lang="pt-BR" sz="2400" dirty="0">
                <a:solidFill>
                  <a:schemeClr val="tx1"/>
                </a:solidFill>
                <a:latin typeface="Arial" panose="020B0604020202020204" pitchFamily="34" charset="0"/>
                <a:cs typeface="Arial" panose="020B0604020202020204" pitchFamily="34" charset="0"/>
              </a:rPr>
              <a:t>% (87) </a:t>
            </a:r>
            <a:r>
              <a:rPr lang="pt-BR" sz="2400" dirty="0" smtClean="0">
                <a:solidFill>
                  <a:schemeClr val="tx1"/>
                </a:solidFill>
                <a:latin typeface="Arial" panose="020B0604020202020204" pitchFamily="34" charset="0"/>
                <a:cs typeface="Arial" panose="020B0604020202020204" pitchFamily="34" charset="0"/>
              </a:rPr>
              <a:t>e no mês 4 </a:t>
            </a:r>
            <a:r>
              <a:rPr lang="pt-BR" sz="2400" dirty="0">
                <a:solidFill>
                  <a:schemeClr val="tx1"/>
                </a:solidFill>
                <a:latin typeface="Arial" panose="020B0604020202020204" pitchFamily="34" charset="0"/>
                <a:cs typeface="Arial" panose="020B0604020202020204" pitchFamily="34" charset="0"/>
              </a:rPr>
              <a:t>94,1% (95</a:t>
            </a:r>
            <a:r>
              <a:rPr lang="pt-BR" sz="2400" dirty="0" smtClean="0">
                <a:solidFill>
                  <a:schemeClr val="tx1"/>
                </a:solidFill>
                <a:latin typeface="Arial" panose="020B0604020202020204" pitchFamily="34" charset="0"/>
                <a:cs typeface="Arial" panose="020B0604020202020204" pitchFamily="34" charset="0"/>
              </a:rPr>
              <a:t>). </a:t>
            </a:r>
            <a:endParaRPr lang="pt-BR" sz="2400" dirty="0">
              <a:solidFill>
                <a:schemeClr val="tx1"/>
              </a:solidFill>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32657"/>
            <a:ext cx="6120680" cy="331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3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9512" y="188640"/>
            <a:ext cx="8784976" cy="6480720"/>
          </a:xfrm>
        </p:spPr>
        <p:txBody>
          <a:bodyPr>
            <a:normAutofit/>
          </a:bodyPr>
          <a:lstStyle/>
          <a:p>
            <a:r>
              <a:rPr lang="pt-BR" b="1" u="sng" dirty="0" smtClean="0">
                <a:solidFill>
                  <a:schemeClr val="tx1"/>
                </a:solidFill>
              </a:rPr>
              <a:t>Introdução</a:t>
            </a:r>
          </a:p>
          <a:p>
            <a:pPr algn="just">
              <a:lnSpc>
                <a:spcPct val="150000"/>
              </a:lnSpc>
            </a:pPr>
            <a:r>
              <a:rPr lang="pt-BR" sz="2400" dirty="0" smtClean="0">
                <a:solidFill>
                  <a:schemeClr val="tx1"/>
                </a:solidFill>
                <a:latin typeface="Arial" panose="020B0604020202020204" pitchFamily="34" charset="0"/>
                <a:cs typeface="Arial" panose="020B0604020202020204" pitchFamily="34" charset="0"/>
              </a:rPr>
              <a:t>A </a:t>
            </a:r>
            <a:r>
              <a:rPr lang="pt-BR" sz="2400" dirty="0">
                <a:solidFill>
                  <a:schemeClr val="tx1"/>
                </a:solidFill>
                <a:latin typeface="Arial" panose="020B0604020202020204" pitchFamily="34" charset="0"/>
                <a:cs typeface="Arial" panose="020B0604020202020204" pitchFamily="34" charset="0"/>
              </a:rPr>
              <a:t>hipertensão arterial sistêmica (HAS) é um dos mais relevantes problemas de saúde pública do país, com prevalência entre 22,3% a 43,9%, com mais de 50% entre 60 e 69 anos e 75% acima de 70 </a:t>
            </a:r>
            <a:r>
              <a:rPr lang="pt-BR" sz="2400" dirty="0" smtClean="0">
                <a:solidFill>
                  <a:schemeClr val="tx1"/>
                </a:solidFill>
                <a:latin typeface="Arial" panose="020B0604020202020204" pitchFamily="34" charset="0"/>
                <a:cs typeface="Arial" panose="020B0604020202020204" pitchFamily="34" charset="0"/>
              </a:rPr>
              <a:t>anos. A </a:t>
            </a:r>
            <a:r>
              <a:rPr lang="pt-BR" sz="2400" dirty="0">
                <a:solidFill>
                  <a:schemeClr val="tx1"/>
                </a:solidFill>
                <a:latin typeface="Arial" panose="020B0604020202020204" pitchFamily="34" charset="0"/>
                <a:cs typeface="Arial" panose="020B0604020202020204" pitchFamily="34" charset="0"/>
              </a:rPr>
              <a:t>diabetes mellitus (DM) é um grupo de doenças metabólicas caracterizadas por </a:t>
            </a:r>
            <a:r>
              <a:rPr lang="pt-BR" sz="2400" dirty="0" smtClean="0">
                <a:solidFill>
                  <a:schemeClr val="tx1"/>
                </a:solidFill>
                <a:latin typeface="Arial" panose="020B0604020202020204" pitchFamily="34" charset="0"/>
                <a:cs typeface="Arial" panose="020B0604020202020204" pitchFamily="34" charset="0"/>
              </a:rPr>
              <a:t>hiperglicemia, estas doenças estão </a:t>
            </a:r>
            <a:r>
              <a:rPr lang="pt-BR" sz="2400" dirty="0">
                <a:solidFill>
                  <a:schemeClr val="tx1"/>
                </a:solidFill>
                <a:latin typeface="Arial" panose="020B0604020202020204" pitchFamily="34" charset="0"/>
                <a:cs typeface="Arial" panose="020B0604020202020204" pitchFamily="34" charset="0"/>
              </a:rPr>
              <a:t>associadas a </a:t>
            </a:r>
            <a:r>
              <a:rPr lang="pt-BR" sz="2400" dirty="0" smtClean="0">
                <a:solidFill>
                  <a:schemeClr val="tx1"/>
                </a:solidFill>
                <a:latin typeface="Arial" panose="020B0604020202020204" pitchFamily="34" charset="0"/>
                <a:cs typeface="Arial" panose="020B0604020202020204" pitchFamily="34" charset="0"/>
              </a:rPr>
              <a:t>complicações: disfunções </a:t>
            </a:r>
            <a:r>
              <a:rPr lang="pt-BR" sz="2400" dirty="0">
                <a:solidFill>
                  <a:schemeClr val="tx1"/>
                </a:solidFill>
                <a:latin typeface="Arial" panose="020B0604020202020204" pitchFamily="34" charset="0"/>
                <a:cs typeface="Arial" panose="020B0604020202020204" pitchFamily="34" charset="0"/>
              </a:rPr>
              <a:t>e insuficiência de vários órgãos, especialmente olhos, rins, nervos, cérebro, coração e vasos </a:t>
            </a:r>
            <a:r>
              <a:rPr lang="pt-BR" sz="2400" dirty="0" smtClean="0">
                <a:solidFill>
                  <a:schemeClr val="tx1"/>
                </a:solidFill>
                <a:latin typeface="Arial" panose="020B0604020202020204" pitchFamily="34" charset="0"/>
                <a:cs typeface="Arial" panose="020B0604020202020204" pitchFamily="34" charset="0"/>
              </a:rPr>
              <a:t>sanguíneos. </a:t>
            </a:r>
          </a:p>
          <a:p>
            <a:pPr algn="l">
              <a:lnSpc>
                <a:spcPct val="150000"/>
              </a:lnSpc>
            </a:pPr>
            <a:r>
              <a:rPr lang="pt-BR" sz="2400" dirty="0" smtClean="0">
                <a:latin typeface="Arial" panose="020B0604020202020204" pitchFamily="34" charset="0"/>
                <a:cs typeface="Arial" panose="020B0604020202020204" pitchFamily="34" charset="0"/>
              </a:rPr>
              <a:t> </a:t>
            </a:r>
            <a:endParaRPr lang="pt-BR" sz="2400" dirty="0">
              <a:latin typeface="Arial" panose="020B0604020202020204" pitchFamily="34" charset="0"/>
              <a:cs typeface="Arial" panose="020B0604020202020204" pitchFamily="34" charset="0"/>
            </a:endParaRPr>
          </a:p>
        </p:txBody>
      </p:sp>
      <p:pic>
        <p:nvPicPr>
          <p:cNvPr id="4" name="Picture 1"/>
          <p:cNvPicPr>
            <a:picLocks noChangeAspect="1" noChangeArrowheads="1"/>
          </p:cNvPicPr>
          <p:nvPr/>
        </p:nvPicPr>
        <p:blipFill>
          <a:blip r:embed="rId2"/>
          <a:srcRect/>
          <a:stretch>
            <a:fillRect/>
          </a:stretch>
        </p:blipFill>
        <p:spPr bwMode="auto">
          <a:xfrm>
            <a:off x="396967" y="5877272"/>
            <a:ext cx="8277225" cy="590550"/>
          </a:xfrm>
          <a:prstGeom prst="rect">
            <a:avLst/>
          </a:prstGeom>
          <a:noFill/>
          <a:ln w="9525">
            <a:noFill/>
            <a:miter lim="800000"/>
            <a:headEnd/>
            <a:tailEnd/>
          </a:ln>
          <a:effectLst/>
        </p:spPr>
      </p:pic>
    </p:spTree>
    <p:extLst>
      <p:ext uri="{BB962C8B-B14F-4D97-AF65-F5344CB8AC3E}">
        <p14:creationId xmlns:p14="http://schemas.microsoft.com/office/powerpoint/2010/main" val="4256371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9512" y="260648"/>
            <a:ext cx="8712968" cy="6480720"/>
          </a:xfrm>
        </p:spPr>
        <p:txBody>
          <a:bodyPr/>
          <a:lstStyle/>
          <a:p>
            <a:pPr algn="l"/>
            <a:r>
              <a:rPr lang="pt-BR" sz="2000" dirty="0" smtClean="0">
                <a:solidFill>
                  <a:schemeClr val="tx1"/>
                </a:solidFill>
                <a:latin typeface="Arial" panose="020B0604020202020204" pitchFamily="34" charset="0"/>
                <a:cs typeface="Arial" panose="020B0604020202020204" pitchFamily="34" charset="0"/>
              </a:rPr>
              <a:t>Figura 9</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just"/>
            <a:r>
              <a:rPr lang="pt-BR" sz="2400" dirty="0" smtClean="0">
                <a:solidFill>
                  <a:schemeClr val="tx1"/>
                </a:solidFill>
                <a:latin typeface="Arial" panose="020B0604020202020204" pitchFamily="34" charset="0"/>
                <a:cs typeface="Arial" panose="020B0604020202020204" pitchFamily="34" charset="0"/>
              </a:rPr>
              <a:t>Obj: </a:t>
            </a:r>
            <a:r>
              <a:rPr lang="es-419" sz="2400" dirty="0" smtClean="0">
                <a:solidFill>
                  <a:schemeClr val="tx1"/>
                </a:solidFill>
                <a:latin typeface="Arial" panose="020B0604020202020204" pitchFamily="34" charset="0"/>
                <a:cs typeface="Arial" panose="020B0604020202020204" pitchFamily="34" charset="0"/>
              </a:rPr>
              <a:t>2</a:t>
            </a:r>
            <a:r>
              <a:rPr lang="pt-BR" sz="2400" dirty="0" smtClean="0">
                <a:solidFill>
                  <a:schemeClr val="tx1"/>
                </a:solidFill>
                <a:latin typeface="Arial" panose="020B0604020202020204" pitchFamily="34" charset="0"/>
                <a:cs typeface="Arial" panose="020B0604020202020204" pitchFamily="34" charset="0"/>
              </a:rPr>
              <a:t> </a:t>
            </a:r>
            <a:r>
              <a:rPr lang="pt-BR" sz="2400" dirty="0" smtClean="0">
                <a:solidFill>
                  <a:schemeClr val="tx1"/>
                </a:solidFill>
                <a:latin typeface="Arial" panose="020B0604020202020204" pitchFamily="34" charset="0"/>
                <a:cs typeface="Arial" panose="020B0604020202020204" pitchFamily="34" charset="0"/>
              </a:rPr>
              <a:t>( meta </a:t>
            </a:r>
            <a:r>
              <a:rPr lang="es-419" sz="2400" dirty="0" smtClean="0">
                <a:solidFill>
                  <a:schemeClr val="tx1"/>
                </a:solidFill>
                <a:latin typeface="Arial" panose="020B0604020202020204" pitchFamily="34" charset="0"/>
                <a:cs typeface="Arial" panose="020B0604020202020204" pitchFamily="34" charset="0"/>
              </a:rPr>
              <a:t>2</a:t>
            </a:r>
            <a:r>
              <a:rPr lang="pt-BR" sz="2400" dirty="0" smtClean="0">
                <a:solidFill>
                  <a:schemeClr val="tx1"/>
                </a:solidFill>
                <a:latin typeface="Arial" panose="020B0604020202020204" pitchFamily="34" charset="0"/>
                <a:cs typeface="Arial" panose="020B0604020202020204" pitchFamily="34" charset="0"/>
              </a:rPr>
              <a:t>.</a:t>
            </a:r>
            <a:r>
              <a:rPr lang="es-419" sz="2400" dirty="0" smtClean="0">
                <a:solidFill>
                  <a:schemeClr val="tx1"/>
                </a:solidFill>
                <a:latin typeface="Arial" panose="020B0604020202020204" pitchFamily="34" charset="0"/>
                <a:cs typeface="Arial" panose="020B0604020202020204" pitchFamily="34" charset="0"/>
              </a:rPr>
              <a:t>7</a:t>
            </a:r>
            <a:r>
              <a:rPr lang="pt-BR" sz="2400" dirty="0" smtClean="0">
                <a:solidFill>
                  <a:schemeClr val="tx1"/>
                </a:solidFill>
                <a:latin typeface="Arial" panose="020B0604020202020204" pitchFamily="34" charset="0"/>
                <a:cs typeface="Arial" panose="020B0604020202020204" pitchFamily="34" charset="0"/>
              </a:rPr>
              <a:t>): </a:t>
            </a:r>
            <a:r>
              <a:rPr lang="pt-BR" sz="2400" dirty="0">
                <a:solidFill>
                  <a:schemeClr val="tx1"/>
                </a:solidFill>
                <a:latin typeface="Arial" panose="020B0604020202020204" pitchFamily="34" charset="0"/>
                <a:cs typeface="Arial" panose="020B0604020202020204" pitchFamily="34" charset="0"/>
              </a:rPr>
              <a:t>Proporção de hipertensos com avaliação da necessidade de atendimento </a:t>
            </a:r>
            <a:r>
              <a:rPr lang="pt-BR" sz="2400" dirty="0" smtClean="0">
                <a:solidFill>
                  <a:schemeClr val="tx1"/>
                </a:solidFill>
                <a:latin typeface="Arial" panose="020B0604020202020204" pitchFamily="34" charset="0"/>
                <a:cs typeface="Arial" panose="020B0604020202020204" pitchFamily="34" charset="0"/>
              </a:rPr>
              <a:t>odontológico</a:t>
            </a:r>
            <a:r>
              <a:rPr lang="pt-BR" sz="2400" dirty="0">
                <a:solidFill>
                  <a:schemeClr val="tx1"/>
                </a:solidFill>
                <a:latin typeface="Arial" panose="020B0604020202020204" pitchFamily="34" charset="0"/>
                <a:cs typeface="Arial" panose="020B0604020202020204" pitchFamily="34" charset="0"/>
              </a:rPr>
              <a:t>, no mês 1 desenvolveu-se 67,1% (159), no mês 2 66,2% (184), no mês 3 51,8% (265) e no mês 4 49,9% (287).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4664"/>
            <a:ext cx="626469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871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116632"/>
            <a:ext cx="9036496" cy="6696744"/>
          </a:xfrm>
        </p:spPr>
        <p:txBody>
          <a:bodyPr/>
          <a:lstStyle/>
          <a:p>
            <a:pPr algn="l"/>
            <a:r>
              <a:rPr lang="pt-BR" sz="2400" dirty="0" smtClean="0">
                <a:solidFill>
                  <a:schemeClr val="tx1"/>
                </a:solidFill>
                <a:latin typeface="Arial" panose="020B0604020202020204" pitchFamily="34" charset="0"/>
                <a:cs typeface="Arial" panose="020B0604020202020204" pitchFamily="34" charset="0"/>
              </a:rPr>
              <a:t>Figura 10</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l"/>
            <a:endParaRPr lang="pt-BR" sz="2400" dirty="0" smtClean="0">
              <a:solidFill>
                <a:schemeClr val="tx1"/>
              </a:solidFill>
              <a:latin typeface="Arial" panose="020B0604020202020204" pitchFamily="34" charset="0"/>
              <a:cs typeface="Arial" panose="020B0604020202020204" pitchFamily="34" charset="0"/>
            </a:endParaRPr>
          </a:p>
          <a:p>
            <a:pPr algn="l"/>
            <a:r>
              <a:rPr lang="pt-BR" sz="2400" dirty="0" smtClean="0">
                <a:solidFill>
                  <a:schemeClr val="tx1"/>
                </a:solidFill>
                <a:latin typeface="Arial" panose="020B0604020202020204" pitchFamily="34" charset="0"/>
                <a:cs typeface="Arial" panose="020B0604020202020204" pitchFamily="34" charset="0"/>
              </a:rPr>
              <a:t>Obj </a:t>
            </a:r>
            <a:r>
              <a:rPr lang="es-419" sz="2400" dirty="0" smtClean="0">
                <a:solidFill>
                  <a:schemeClr val="tx1"/>
                </a:solidFill>
                <a:latin typeface="Arial" panose="020B0604020202020204" pitchFamily="34" charset="0"/>
                <a:cs typeface="Arial" panose="020B0604020202020204" pitchFamily="34" charset="0"/>
              </a:rPr>
              <a:t>2</a:t>
            </a:r>
            <a:r>
              <a:rPr lang="pt-BR" sz="2400" dirty="0" smtClean="0">
                <a:solidFill>
                  <a:schemeClr val="tx1"/>
                </a:solidFill>
                <a:latin typeface="Arial" panose="020B0604020202020204" pitchFamily="34" charset="0"/>
                <a:cs typeface="Arial" panose="020B0604020202020204" pitchFamily="34" charset="0"/>
              </a:rPr>
              <a:t> </a:t>
            </a:r>
            <a:r>
              <a:rPr lang="pt-BR" sz="2400" dirty="0" smtClean="0">
                <a:solidFill>
                  <a:schemeClr val="tx1"/>
                </a:solidFill>
                <a:latin typeface="Arial" panose="020B0604020202020204" pitchFamily="34" charset="0"/>
                <a:cs typeface="Arial" panose="020B0604020202020204" pitchFamily="34" charset="0"/>
              </a:rPr>
              <a:t>( meta </a:t>
            </a:r>
            <a:r>
              <a:rPr lang="es-419" sz="2400" dirty="0" smtClean="0">
                <a:solidFill>
                  <a:schemeClr val="tx1"/>
                </a:solidFill>
                <a:latin typeface="Arial" panose="020B0604020202020204" pitchFamily="34" charset="0"/>
                <a:cs typeface="Arial" panose="020B0604020202020204" pitchFamily="34" charset="0"/>
              </a:rPr>
              <a:t>2</a:t>
            </a:r>
            <a:r>
              <a:rPr lang="pt-BR" sz="2400" dirty="0" smtClean="0">
                <a:solidFill>
                  <a:schemeClr val="tx1"/>
                </a:solidFill>
                <a:latin typeface="Arial" panose="020B0604020202020204" pitchFamily="34" charset="0"/>
                <a:cs typeface="Arial" panose="020B0604020202020204" pitchFamily="34" charset="0"/>
              </a:rPr>
              <a:t>.</a:t>
            </a:r>
            <a:r>
              <a:rPr lang="es-419" sz="2400" dirty="0" smtClean="0">
                <a:solidFill>
                  <a:schemeClr val="tx1"/>
                </a:solidFill>
                <a:latin typeface="Arial" panose="020B0604020202020204" pitchFamily="34" charset="0"/>
                <a:cs typeface="Arial" panose="020B0604020202020204" pitchFamily="34" charset="0"/>
              </a:rPr>
              <a:t>8</a:t>
            </a:r>
            <a:r>
              <a:rPr lang="pt-BR" sz="2400" dirty="0" smtClean="0">
                <a:solidFill>
                  <a:schemeClr val="tx1"/>
                </a:solidFill>
                <a:latin typeface="Arial" panose="020B0604020202020204" pitchFamily="34" charset="0"/>
                <a:cs typeface="Arial" panose="020B0604020202020204" pitchFamily="34" charset="0"/>
              </a:rPr>
              <a:t>): </a:t>
            </a:r>
            <a:r>
              <a:rPr lang="pt-BR" sz="2400" dirty="0" smtClean="0">
                <a:solidFill>
                  <a:schemeClr val="tx1"/>
                </a:solidFill>
                <a:latin typeface="Arial" panose="020B0604020202020204" pitchFamily="34" charset="0"/>
                <a:cs typeface="Arial" panose="020B0604020202020204" pitchFamily="34" charset="0"/>
              </a:rPr>
              <a:t>Proporção </a:t>
            </a:r>
            <a:r>
              <a:rPr lang="pt-BR" sz="2400" dirty="0">
                <a:solidFill>
                  <a:schemeClr val="tx1"/>
                </a:solidFill>
                <a:latin typeface="Arial" panose="020B0604020202020204" pitchFamily="34" charset="0"/>
                <a:cs typeface="Arial" panose="020B0604020202020204" pitchFamily="34" charset="0"/>
              </a:rPr>
              <a:t>de diabéticos com avaliação da necessidade de atendimento </a:t>
            </a:r>
            <a:r>
              <a:rPr lang="pt-BR" sz="2400" dirty="0" smtClean="0">
                <a:solidFill>
                  <a:schemeClr val="tx1"/>
                </a:solidFill>
                <a:latin typeface="Arial" panose="020B0604020202020204" pitchFamily="34" charset="0"/>
                <a:cs typeface="Arial" panose="020B0604020202020204" pitchFamily="34" charset="0"/>
              </a:rPr>
              <a:t>odontológico</a:t>
            </a:r>
            <a:r>
              <a:rPr lang="pt-BR" sz="2400" dirty="0">
                <a:solidFill>
                  <a:schemeClr val="tx1"/>
                </a:solidFill>
                <a:latin typeface="Arial" panose="020B0604020202020204" pitchFamily="34" charset="0"/>
                <a:cs typeface="Arial" panose="020B0604020202020204" pitchFamily="34" charset="0"/>
              </a:rPr>
              <a:t>, consolidou-se no mês 1 em 64% (32), no mês 2 61,1% (33), no mês 3 61,3% (57) e no mês 4 56,4% (57</a:t>
            </a:r>
            <a:r>
              <a:rPr lang="pt-BR" sz="2400" dirty="0" smtClean="0">
                <a:solidFill>
                  <a:schemeClr val="tx1"/>
                </a:solidFill>
                <a:latin typeface="Arial" panose="020B0604020202020204" pitchFamily="34" charset="0"/>
                <a:cs typeface="Arial" panose="020B0604020202020204" pitchFamily="34" charset="0"/>
              </a:rPr>
              <a:t>).</a:t>
            </a:r>
            <a:endParaRPr lang="pt-BR" sz="2400" dirty="0">
              <a:solidFill>
                <a:schemeClr val="tx1"/>
              </a:solidFill>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9" y="188640"/>
            <a:ext cx="669674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3791"/>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505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116632"/>
            <a:ext cx="9144000" cy="6552728"/>
          </a:xfrm>
        </p:spPr>
        <p:txBody>
          <a:bodyPr/>
          <a:lstStyle/>
          <a:p>
            <a:pPr algn="l"/>
            <a:r>
              <a:rPr lang="pt-BR" sz="2000" dirty="0" smtClean="0">
                <a:solidFill>
                  <a:schemeClr val="tx1"/>
                </a:solidFill>
                <a:latin typeface="Arial" panose="020B0604020202020204" pitchFamily="34" charset="0"/>
                <a:cs typeface="Arial" panose="020B0604020202020204" pitchFamily="34" charset="0"/>
              </a:rPr>
              <a:t>Figura 11</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l"/>
            <a:endParaRPr lang="pt-BR" sz="2400" dirty="0" smtClean="0">
              <a:solidFill>
                <a:schemeClr val="tx1"/>
              </a:solidFill>
              <a:latin typeface="Arial" panose="020B0604020202020204" pitchFamily="34" charset="0"/>
              <a:cs typeface="Arial" panose="020B0604020202020204" pitchFamily="34" charset="0"/>
            </a:endParaRPr>
          </a:p>
          <a:p>
            <a:pPr algn="just"/>
            <a:r>
              <a:rPr lang="pt-BR" sz="2400" dirty="0" smtClean="0">
                <a:solidFill>
                  <a:schemeClr val="tx1"/>
                </a:solidFill>
                <a:latin typeface="Arial" panose="020B0604020202020204" pitchFamily="34" charset="0"/>
                <a:cs typeface="Arial" panose="020B0604020202020204" pitchFamily="34" charset="0"/>
              </a:rPr>
              <a:t>Obj </a:t>
            </a:r>
            <a:r>
              <a:rPr lang="es-419" sz="2400" dirty="0" smtClean="0">
                <a:solidFill>
                  <a:schemeClr val="tx1"/>
                </a:solidFill>
                <a:latin typeface="Arial" panose="020B0604020202020204" pitchFamily="34" charset="0"/>
                <a:cs typeface="Arial" panose="020B0604020202020204" pitchFamily="34" charset="0"/>
              </a:rPr>
              <a:t>3</a:t>
            </a:r>
            <a:r>
              <a:rPr lang="pt-BR" sz="2400" dirty="0" smtClean="0">
                <a:solidFill>
                  <a:schemeClr val="tx1"/>
                </a:solidFill>
                <a:latin typeface="Arial" panose="020B0604020202020204" pitchFamily="34" charset="0"/>
                <a:cs typeface="Arial" panose="020B0604020202020204" pitchFamily="34" charset="0"/>
              </a:rPr>
              <a:t> </a:t>
            </a:r>
            <a:r>
              <a:rPr lang="pt-BR" sz="2400" dirty="0" smtClean="0">
                <a:solidFill>
                  <a:schemeClr val="tx1"/>
                </a:solidFill>
                <a:latin typeface="Arial" panose="020B0604020202020204" pitchFamily="34" charset="0"/>
                <a:cs typeface="Arial" panose="020B0604020202020204" pitchFamily="34" charset="0"/>
              </a:rPr>
              <a:t>( meta </a:t>
            </a:r>
            <a:r>
              <a:rPr lang="es-419" sz="2400" dirty="0" smtClean="0">
                <a:solidFill>
                  <a:schemeClr val="tx1"/>
                </a:solidFill>
                <a:latin typeface="Arial" panose="020B0604020202020204" pitchFamily="34" charset="0"/>
                <a:cs typeface="Arial" panose="020B0604020202020204" pitchFamily="34" charset="0"/>
              </a:rPr>
              <a:t>3</a:t>
            </a:r>
            <a:r>
              <a:rPr lang="pt-BR" sz="2400" dirty="0" smtClean="0">
                <a:solidFill>
                  <a:schemeClr val="tx1"/>
                </a:solidFill>
                <a:latin typeface="Arial" panose="020B0604020202020204" pitchFamily="34" charset="0"/>
                <a:cs typeface="Arial" panose="020B0604020202020204" pitchFamily="34" charset="0"/>
              </a:rPr>
              <a:t>.1</a:t>
            </a:r>
            <a:r>
              <a:rPr lang="pt-BR" sz="2400" dirty="0" smtClean="0">
                <a:solidFill>
                  <a:schemeClr val="tx1"/>
                </a:solidFill>
                <a:latin typeface="Arial" panose="020B0604020202020204" pitchFamily="34" charset="0"/>
                <a:cs typeface="Arial" panose="020B0604020202020204" pitchFamily="34" charset="0"/>
              </a:rPr>
              <a:t>): </a:t>
            </a:r>
            <a:r>
              <a:rPr lang="pt-BR" sz="2400" dirty="0">
                <a:solidFill>
                  <a:schemeClr val="tx1"/>
                </a:solidFill>
                <a:latin typeface="Arial" panose="020B0604020202020204" pitchFamily="34" charset="0"/>
                <a:cs typeface="Arial" panose="020B0604020202020204" pitchFamily="34" charset="0"/>
              </a:rPr>
              <a:t>Proporção de hipertensos faltosos às consultas com busca </a:t>
            </a:r>
            <a:r>
              <a:rPr lang="pt-BR" sz="2400" dirty="0" smtClean="0">
                <a:solidFill>
                  <a:schemeClr val="tx1"/>
                </a:solidFill>
                <a:latin typeface="Arial" panose="020B0604020202020204" pitchFamily="34" charset="0"/>
                <a:cs typeface="Arial" panose="020B0604020202020204" pitchFamily="34" charset="0"/>
              </a:rPr>
              <a:t>ativa</a:t>
            </a:r>
            <a:r>
              <a:rPr lang="pt-BR" sz="2400" dirty="0">
                <a:solidFill>
                  <a:schemeClr val="tx1"/>
                </a:solidFill>
                <a:latin typeface="Arial" panose="020B0604020202020204" pitchFamily="34" charset="0"/>
                <a:cs typeface="Arial" panose="020B0604020202020204" pitchFamily="34" charset="0"/>
              </a:rPr>
              <a:t>, no mês 1 96,3% (78), no mês 97,6% (83), no mês 3 98,9% (172) e no mês 4 97,9% (189). </a:t>
            </a:r>
          </a:p>
          <a:p>
            <a:pPr algn="l"/>
            <a:endParaRPr lang="pt-BR" dirty="0"/>
          </a:p>
          <a:p>
            <a:pPr algn="l"/>
            <a:endParaRPr lang="pt-B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1" y="260648"/>
            <a:ext cx="655272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3901"/>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456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0"/>
            <a:ext cx="9144000" cy="6858000"/>
          </a:xfrm>
        </p:spPr>
        <p:txBody>
          <a:bodyPr>
            <a:normAutofit/>
          </a:bodyPr>
          <a:lstStyle/>
          <a:p>
            <a:pPr algn="l"/>
            <a:r>
              <a:rPr lang="pt-BR" sz="2000" dirty="0" smtClean="0">
                <a:solidFill>
                  <a:schemeClr val="tx1"/>
                </a:solidFill>
                <a:latin typeface="Arial" panose="020B0604020202020204" pitchFamily="34" charset="0"/>
                <a:cs typeface="Arial" panose="020B0604020202020204" pitchFamily="34" charset="0"/>
              </a:rPr>
              <a:t>Figura 12</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l"/>
            <a:endParaRPr lang="pt-BR" dirty="0"/>
          </a:p>
          <a:p>
            <a:pPr algn="l"/>
            <a:r>
              <a:rPr lang="pt-BR" sz="2400" dirty="0" smtClean="0">
                <a:solidFill>
                  <a:schemeClr val="tx1"/>
                </a:solidFill>
                <a:latin typeface="Arial" panose="020B0604020202020204" pitchFamily="34" charset="0"/>
                <a:cs typeface="Arial" panose="020B0604020202020204" pitchFamily="34" charset="0"/>
              </a:rPr>
              <a:t>Obj </a:t>
            </a:r>
            <a:r>
              <a:rPr lang="es-419" sz="2400" dirty="0" smtClean="0">
                <a:solidFill>
                  <a:schemeClr val="tx1"/>
                </a:solidFill>
                <a:latin typeface="Arial" panose="020B0604020202020204" pitchFamily="34" charset="0"/>
                <a:cs typeface="Arial" panose="020B0604020202020204" pitchFamily="34" charset="0"/>
              </a:rPr>
              <a:t>3</a:t>
            </a:r>
            <a:r>
              <a:rPr lang="pt-BR" sz="2400" dirty="0" smtClean="0">
                <a:solidFill>
                  <a:schemeClr val="tx1"/>
                </a:solidFill>
                <a:latin typeface="Arial" panose="020B0604020202020204" pitchFamily="34" charset="0"/>
                <a:cs typeface="Arial" panose="020B0604020202020204" pitchFamily="34" charset="0"/>
              </a:rPr>
              <a:t> </a:t>
            </a:r>
            <a:r>
              <a:rPr lang="pt-BR" sz="2400" dirty="0" smtClean="0">
                <a:solidFill>
                  <a:schemeClr val="tx1"/>
                </a:solidFill>
                <a:latin typeface="Arial" panose="020B0604020202020204" pitchFamily="34" charset="0"/>
                <a:cs typeface="Arial" panose="020B0604020202020204" pitchFamily="34" charset="0"/>
              </a:rPr>
              <a:t>( meta </a:t>
            </a:r>
            <a:r>
              <a:rPr lang="es-419" sz="2400" dirty="0" smtClean="0">
                <a:solidFill>
                  <a:schemeClr val="tx1"/>
                </a:solidFill>
                <a:latin typeface="Arial" panose="020B0604020202020204" pitchFamily="34" charset="0"/>
                <a:cs typeface="Arial" panose="020B0604020202020204" pitchFamily="34" charset="0"/>
              </a:rPr>
              <a:t>3</a:t>
            </a:r>
            <a:r>
              <a:rPr lang="pt-BR" sz="2400" dirty="0" smtClean="0">
                <a:solidFill>
                  <a:schemeClr val="tx1"/>
                </a:solidFill>
                <a:latin typeface="Arial" panose="020B0604020202020204" pitchFamily="34" charset="0"/>
                <a:cs typeface="Arial" panose="020B0604020202020204" pitchFamily="34" charset="0"/>
              </a:rPr>
              <a:t>.2</a:t>
            </a:r>
            <a:r>
              <a:rPr lang="pt-BR" sz="2400" dirty="0" smtClean="0">
                <a:solidFill>
                  <a:schemeClr val="tx1"/>
                </a:solidFill>
                <a:latin typeface="Arial" panose="020B0604020202020204" pitchFamily="34" charset="0"/>
                <a:cs typeface="Arial" panose="020B0604020202020204" pitchFamily="34" charset="0"/>
              </a:rPr>
              <a:t>): </a:t>
            </a:r>
            <a:r>
              <a:rPr lang="pt-BR" sz="2400" dirty="0">
                <a:solidFill>
                  <a:schemeClr val="tx1"/>
                </a:solidFill>
                <a:latin typeface="Arial" panose="020B0604020202020204" pitchFamily="34" charset="0"/>
                <a:cs typeface="Arial" panose="020B0604020202020204" pitchFamily="34" charset="0"/>
              </a:rPr>
              <a:t>Proporção de diabéticos faltosos às consultas com busca </a:t>
            </a:r>
            <a:r>
              <a:rPr lang="pt-BR" sz="2400" dirty="0" smtClean="0">
                <a:solidFill>
                  <a:schemeClr val="tx1"/>
                </a:solidFill>
                <a:latin typeface="Arial" panose="020B0604020202020204" pitchFamily="34" charset="0"/>
                <a:cs typeface="Arial" panose="020B0604020202020204" pitchFamily="34" charset="0"/>
              </a:rPr>
              <a:t>ativa</a:t>
            </a:r>
            <a:r>
              <a:rPr lang="pt-BR" sz="2400" dirty="0">
                <a:solidFill>
                  <a:schemeClr val="tx1"/>
                </a:solidFill>
                <a:latin typeface="Arial" panose="020B0604020202020204" pitchFamily="34" charset="0"/>
                <a:cs typeface="Arial" panose="020B0604020202020204" pitchFamily="34" charset="0"/>
              </a:rPr>
              <a:t>, no mês 1 93,8% (15), no mês 2 93,8% (15), no mês 3 </a:t>
            </a:r>
            <a:r>
              <a:rPr lang="pt-BR" sz="2400" dirty="0" smtClean="0">
                <a:solidFill>
                  <a:schemeClr val="tx1"/>
                </a:solidFill>
                <a:latin typeface="Arial" panose="020B0604020202020204" pitchFamily="34" charset="0"/>
                <a:cs typeface="Arial" panose="020B0604020202020204" pitchFamily="34" charset="0"/>
              </a:rPr>
              <a:t>97, 0 % </a:t>
            </a:r>
            <a:r>
              <a:rPr lang="pt-BR" sz="2400" dirty="0">
                <a:solidFill>
                  <a:schemeClr val="tx1"/>
                </a:solidFill>
                <a:latin typeface="Arial" panose="020B0604020202020204" pitchFamily="34" charset="0"/>
                <a:cs typeface="Arial" panose="020B0604020202020204" pitchFamily="34" charset="0"/>
              </a:rPr>
              <a:t>(32), no mês 4 97,1% (33). </a:t>
            </a:r>
          </a:p>
          <a:p>
            <a:pPr algn="l"/>
            <a:endParaRPr lang="pt-BR" dirty="0"/>
          </a:p>
          <a:p>
            <a:pPr algn="l"/>
            <a:endParaRPr lang="pt-B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260649"/>
            <a:ext cx="6336703"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55833"/>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212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44624"/>
            <a:ext cx="9144000" cy="6813376"/>
          </a:xfrm>
        </p:spPr>
        <p:txBody>
          <a:bodyPr/>
          <a:lstStyle/>
          <a:p>
            <a:pPr algn="l"/>
            <a:r>
              <a:rPr lang="pt-BR" sz="2000" dirty="0">
                <a:solidFill>
                  <a:schemeClr val="tx1"/>
                </a:solidFill>
                <a:latin typeface="Arial" panose="020B0604020202020204" pitchFamily="34" charset="0"/>
                <a:cs typeface="Arial" panose="020B0604020202020204" pitchFamily="34" charset="0"/>
              </a:rPr>
              <a:t>F</a:t>
            </a:r>
            <a:r>
              <a:rPr lang="pt-BR" sz="2000" dirty="0" smtClean="0">
                <a:solidFill>
                  <a:schemeClr val="tx1"/>
                </a:solidFill>
                <a:latin typeface="Arial" panose="020B0604020202020204" pitchFamily="34" charset="0"/>
                <a:cs typeface="Arial" panose="020B0604020202020204" pitchFamily="34" charset="0"/>
              </a:rPr>
              <a:t>igura 13</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a:p>
          <a:p>
            <a:pPr algn="just"/>
            <a:r>
              <a:rPr lang="pt-BR" sz="2400" dirty="0" smtClean="0">
                <a:solidFill>
                  <a:schemeClr val="tx1"/>
                </a:solidFill>
                <a:latin typeface="Arial" panose="020B0604020202020204" pitchFamily="34" charset="0"/>
                <a:cs typeface="Arial" panose="020B0604020202020204" pitchFamily="34" charset="0"/>
              </a:rPr>
              <a:t>Obj</a:t>
            </a:r>
            <a:r>
              <a:rPr lang="es-419" sz="2400" dirty="0" smtClean="0">
                <a:solidFill>
                  <a:schemeClr val="tx1"/>
                </a:solidFill>
                <a:latin typeface="Arial" panose="020B0604020202020204" pitchFamily="34" charset="0"/>
                <a:cs typeface="Arial" panose="020B0604020202020204" pitchFamily="34" charset="0"/>
              </a:rPr>
              <a:t> 4</a:t>
            </a:r>
            <a:r>
              <a:rPr lang="pt-BR" sz="2400" dirty="0" smtClean="0">
                <a:solidFill>
                  <a:schemeClr val="tx1"/>
                </a:solidFill>
                <a:latin typeface="Arial" panose="020B0604020202020204" pitchFamily="34" charset="0"/>
                <a:cs typeface="Arial" panose="020B0604020202020204" pitchFamily="34" charset="0"/>
              </a:rPr>
              <a:t>(meta </a:t>
            </a:r>
            <a:r>
              <a:rPr lang="pt-BR" sz="2400" dirty="0" smtClean="0">
                <a:solidFill>
                  <a:schemeClr val="tx1"/>
                </a:solidFill>
                <a:latin typeface="Arial" panose="020B0604020202020204" pitchFamily="34" charset="0"/>
                <a:cs typeface="Arial" panose="020B0604020202020204" pitchFamily="34" charset="0"/>
              </a:rPr>
              <a:t>4.1): </a:t>
            </a:r>
            <a:r>
              <a:rPr lang="pt-BR" sz="2400" dirty="0">
                <a:solidFill>
                  <a:schemeClr val="tx1"/>
                </a:solidFill>
                <a:latin typeface="Arial" panose="020B0604020202020204" pitchFamily="34" charset="0"/>
                <a:cs typeface="Arial" panose="020B0604020202020204" pitchFamily="34" charset="0"/>
              </a:rPr>
              <a:t>Proporção de hipertensos com registro adequado na ficha de </a:t>
            </a:r>
            <a:r>
              <a:rPr lang="pt-BR" sz="2400" dirty="0" smtClean="0">
                <a:solidFill>
                  <a:schemeClr val="tx1"/>
                </a:solidFill>
                <a:latin typeface="Arial" panose="020B0604020202020204" pitchFamily="34" charset="0"/>
                <a:cs typeface="Arial" panose="020B0604020202020204" pitchFamily="34" charset="0"/>
              </a:rPr>
              <a:t>acompanhamento</a:t>
            </a:r>
            <a:r>
              <a:rPr lang="pt-BR" sz="2400" dirty="0">
                <a:solidFill>
                  <a:schemeClr val="tx1"/>
                </a:solidFill>
                <a:latin typeface="Arial" panose="020B0604020202020204" pitchFamily="34" charset="0"/>
                <a:cs typeface="Arial" panose="020B0604020202020204" pitchFamily="34" charset="0"/>
              </a:rPr>
              <a:t>, </a:t>
            </a:r>
            <a:r>
              <a:rPr lang="pt-BR" sz="2400" dirty="0" smtClean="0">
                <a:solidFill>
                  <a:schemeClr val="tx1"/>
                </a:solidFill>
                <a:latin typeface="Arial" panose="020B0604020202020204" pitchFamily="34" charset="0"/>
                <a:cs typeface="Arial" panose="020B0604020202020204" pitchFamily="34" charset="0"/>
              </a:rPr>
              <a:t>no </a:t>
            </a:r>
            <a:r>
              <a:rPr lang="pt-BR" sz="2400" dirty="0">
                <a:solidFill>
                  <a:schemeClr val="tx1"/>
                </a:solidFill>
                <a:latin typeface="Arial" panose="020B0604020202020204" pitchFamily="34" charset="0"/>
                <a:cs typeface="Arial" panose="020B0604020202020204" pitchFamily="34" charset="0"/>
              </a:rPr>
              <a:t>mês 1 obteve-se 61,6% (146), no mês 2 63,7% (177), no mês 3 65,2% (334) e no mês 4 66,8% (384</a:t>
            </a:r>
            <a:r>
              <a:rPr lang="pt-BR" sz="2400" dirty="0" smtClean="0">
                <a:solidFill>
                  <a:schemeClr val="tx1"/>
                </a:solidFill>
                <a:latin typeface="Arial" panose="020B0604020202020204" pitchFamily="34" charset="0"/>
                <a:cs typeface="Arial" panose="020B0604020202020204" pitchFamily="34" charset="0"/>
              </a:rPr>
              <a:t>).</a:t>
            </a:r>
            <a:endParaRPr lang="pt-BR" sz="2400" dirty="0">
              <a:solidFill>
                <a:schemeClr val="tx1"/>
              </a:solidFill>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8640"/>
            <a:ext cx="705678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66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0"/>
            <a:ext cx="9144000" cy="6858000"/>
          </a:xfrm>
        </p:spPr>
        <p:txBody>
          <a:bodyPr/>
          <a:lstStyle/>
          <a:p>
            <a:pPr algn="l"/>
            <a:r>
              <a:rPr lang="pt-BR" sz="2000" dirty="0" smtClean="0">
                <a:solidFill>
                  <a:schemeClr val="tx1"/>
                </a:solidFill>
                <a:latin typeface="Arial" panose="020B0604020202020204" pitchFamily="34" charset="0"/>
                <a:cs typeface="Arial" panose="020B0604020202020204" pitchFamily="34" charset="0"/>
              </a:rPr>
              <a:t>Figura 14</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just"/>
            <a:r>
              <a:rPr lang="pt-BR" sz="2400" dirty="0" smtClean="0">
                <a:solidFill>
                  <a:schemeClr val="tx1"/>
                </a:solidFill>
                <a:latin typeface="Arial" panose="020B0604020202020204" pitchFamily="34" charset="0"/>
                <a:cs typeface="Arial" panose="020B0604020202020204" pitchFamily="34" charset="0"/>
              </a:rPr>
              <a:t>Obj 4 ( meta 4.2): </a:t>
            </a:r>
            <a:r>
              <a:rPr lang="pt-BR" sz="2400" dirty="0">
                <a:solidFill>
                  <a:schemeClr val="tx1"/>
                </a:solidFill>
                <a:latin typeface="Arial" panose="020B0604020202020204" pitchFamily="34" charset="0"/>
                <a:cs typeface="Arial" panose="020B0604020202020204" pitchFamily="34" charset="0"/>
              </a:rPr>
              <a:t>Proporção de diabéticos com registro adequado na ficha de acompanhamento, no mês 1 70% (35), no mês 2 75,9% (41), no mês 3 66,7% (62) e no mês 4 69,3% (70).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7" y="188640"/>
            <a:ext cx="734481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799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44624"/>
            <a:ext cx="9144000" cy="6624736"/>
          </a:xfrm>
        </p:spPr>
        <p:txBody>
          <a:bodyPr/>
          <a:lstStyle/>
          <a:p>
            <a:pPr algn="l"/>
            <a:r>
              <a:rPr lang="pt-BR" sz="2000" dirty="0" smtClean="0">
                <a:solidFill>
                  <a:schemeClr val="tx1"/>
                </a:solidFill>
                <a:latin typeface="Arial" panose="020B0604020202020204" pitchFamily="34" charset="0"/>
                <a:cs typeface="Arial" panose="020B0604020202020204" pitchFamily="34" charset="0"/>
              </a:rPr>
              <a:t>Figura 15</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just"/>
            <a:r>
              <a:rPr lang="pt-BR" sz="2400" dirty="0" smtClean="0">
                <a:solidFill>
                  <a:schemeClr val="tx1"/>
                </a:solidFill>
                <a:latin typeface="Arial" panose="020B0604020202020204" pitchFamily="34" charset="0"/>
                <a:cs typeface="Arial" panose="020B0604020202020204" pitchFamily="34" charset="0"/>
              </a:rPr>
              <a:t>Obj 5 ( meta 5.1): Proporção </a:t>
            </a:r>
            <a:r>
              <a:rPr lang="pt-BR" sz="2400" dirty="0">
                <a:solidFill>
                  <a:schemeClr val="tx1"/>
                </a:solidFill>
                <a:latin typeface="Arial" panose="020B0604020202020204" pitchFamily="34" charset="0"/>
                <a:cs typeface="Arial" panose="020B0604020202020204" pitchFamily="34" charset="0"/>
              </a:rPr>
              <a:t>de hipertensos com estratificação de risco cardiovascular por exame clínico em dia, no mês 1 95,4% (226), no mês 2 93,5% (260), no mês 3 68,4% (350) e no mês 4 64,2% (369</a:t>
            </a:r>
            <a:r>
              <a:rPr lang="pt-BR" sz="2400" dirty="0" smtClean="0">
                <a:solidFill>
                  <a:schemeClr val="tx1"/>
                </a:solidFill>
                <a:latin typeface="Arial" panose="020B0604020202020204" pitchFamily="34" charset="0"/>
                <a:cs typeface="Arial" panose="020B0604020202020204" pitchFamily="34" charset="0"/>
              </a:rPr>
              <a:t>).</a:t>
            </a:r>
            <a:endParaRPr lang="pt-BR" sz="2400" dirty="0">
              <a:solidFill>
                <a:schemeClr val="tx1"/>
              </a:solidFill>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8641"/>
            <a:ext cx="648072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658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0"/>
            <a:ext cx="9144000" cy="6858000"/>
          </a:xfrm>
        </p:spPr>
        <p:txBody>
          <a:bodyPr/>
          <a:lstStyle/>
          <a:p>
            <a:pPr algn="l"/>
            <a:r>
              <a:rPr lang="pt-BR" sz="2000" dirty="0" smtClean="0">
                <a:solidFill>
                  <a:schemeClr val="tx1"/>
                </a:solidFill>
                <a:latin typeface="Arial" panose="020B0604020202020204" pitchFamily="34" charset="0"/>
                <a:cs typeface="Arial" panose="020B0604020202020204" pitchFamily="34" charset="0"/>
              </a:rPr>
              <a:t>Figura 16</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just"/>
            <a:r>
              <a:rPr lang="pt-BR" sz="2400" dirty="0" smtClean="0">
                <a:solidFill>
                  <a:schemeClr val="tx1"/>
                </a:solidFill>
                <a:latin typeface="Arial" panose="020B0604020202020204" pitchFamily="34" charset="0"/>
                <a:cs typeface="Arial" panose="020B0604020202020204" pitchFamily="34" charset="0"/>
              </a:rPr>
              <a:t>Obj 5 ( meta 5.2): Proporção </a:t>
            </a:r>
            <a:r>
              <a:rPr lang="pt-BR" sz="2400" dirty="0">
                <a:solidFill>
                  <a:schemeClr val="tx1"/>
                </a:solidFill>
                <a:latin typeface="Arial" panose="020B0604020202020204" pitchFamily="34" charset="0"/>
                <a:cs typeface="Arial" panose="020B0604020202020204" pitchFamily="34" charset="0"/>
              </a:rPr>
              <a:t>de diabéticos com estratificação de risco cardiovascular por exame clínico em dia, no mês 1 92% (46), no mês 2 92,6% (50), no mês 3 83,9% (78) e no mês 4 81,2% (82)</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691276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 y="6112451"/>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179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0"/>
            <a:ext cx="9144000" cy="6597352"/>
          </a:xfrm>
        </p:spPr>
        <p:txBody>
          <a:bodyPr/>
          <a:lstStyle/>
          <a:p>
            <a:pPr algn="l"/>
            <a:r>
              <a:rPr lang="pt-BR" sz="2000" dirty="0" smtClean="0">
                <a:solidFill>
                  <a:schemeClr val="tx1"/>
                </a:solidFill>
                <a:latin typeface="Arial" panose="020B0604020202020204" pitchFamily="34" charset="0"/>
                <a:cs typeface="Arial" panose="020B0604020202020204" pitchFamily="34" charset="0"/>
              </a:rPr>
              <a:t>Figura 17</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just"/>
            <a:r>
              <a:rPr lang="pt-BR" sz="2400" dirty="0" smtClean="0">
                <a:solidFill>
                  <a:schemeClr val="tx1"/>
                </a:solidFill>
                <a:latin typeface="Arial" panose="020B0604020202020204" pitchFamily="34" charset="0"/>
                <a:cs typeface="Arial" panose="020B0604020202020204" pitchFamily="34" charset="0"/>
              </a:rPr>
              <a:t>Obj 6 ( meta 6.1): </a:t>
            </a:r>
            <a:r>
              <a:rPr lang="pt-BR" sz="2400" dirty="0">
                <a:solidFill>
                  <a:schemeClr val="tx1"/>
                </a:solidFill>
                <a:latin typeface="Arial" panose="020B0604020202020204" pitchFamily="34" charset="0"/>
                <a:cs typeface="Arial" panose="020B0604020202020204" pitchFamily="34" charset="0"/>
              </a:rPr>
              <a:t>Proporção de hipertensos como orientação nutricional sobre alimentação saudável, no mês 1 89% (211), no mês 2 90,6% (252), no mês 3 94,7% (485) e no mês 4 95,1% (547</a:t>
            </a:r>
            <a:r>
              <a:rPr lang="pt-BR" sz="2400" dirty="0" smtClean="0">
                <a:solidFill>
                  <a:schemeClr val="tx1"/>
                </a:solidFill>
                <a:latin typeface="Arial" panose="020B0604020202020204" pitchFamily="34" charset="0"/>
                <a:cs typeface="Arial" panose="020B0604020202020204" pitchFamily="34" charset="0"/>
              </a:rPr>
              <a:t>). </a:t>
            </a:r>
            <a:endParaRPr lang="pt-BR" sz="2400" dirty="0">
              <a:solidFill>
                <a:schemeClr val="tx1"/>
              </a:solidFill>
              <a:latin typeface="Arial" panose="020B0604020202020204" pitchFamily="34" charset="0"/>
              <a:cs typeface="Arial" panose="020B0604020202020204" pitchFamily="34" charset="0"/>
            </a:endParaRPr>
          </a:p>
          <a:p>
            <a:pPr algn="l"/>
            <a:endParaRPr lang="pt-BR" dirty="0"/>
          </a:p>
          <a:p>
            <a:pPr algn="l"/>
            <a:endParaRPr lang="pt-B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6633"/>
            <a:ext cx="676875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668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0"/>
            <a:ext cx="9144000" cy="6858000"/>
          </a:xfrm>
        </p:spPr>
        <p:txBody>
          <a:bodyPr/>
          <a:lstStyle/>
          <a:p>
            <a:pPr algn="l"/>
            <a:r>
              <a:rPr lang="pt-BR" sz="2000" dirty="0" smtClean="0">
                <a:solidFill>
                  <a:schemeClr val="tx1"/>
                </a:solidFill>
                <a:latin typeface="Arial" panose="020B0604020202020204" pitchFamily="34" charset="0"/>
                <a:cs typeface="Arial" panose="020B0604020202020204" pitchFamily="34" charset="0"/>
              </a:rPr>
              <a:t>Figura 18</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l"/>
            <a:r>
              <a:rPr lang="pt-BR" sz="2400" dirty="0" smtClean="0">
                <a:solidFill>
                  <a:schemeClr val="tx1"/>
                </a:solidFill>
                <a:latin typeface="Arial" panose="020B0604020202020204" pitchFamily="34" charset="0"/>
                <a:cs typeface="Arial" panose="020B0604020202020204" pitchFamily="34" charset="0"/>
              </a:rPr>
              <a:t>Obj 6 ( meta 6.2): </a:t>
            </a:r>
            <a:r>
              <a:rPr lang="pt-BR" sz="2400" dirty="0">
                <a:solidFill>
                  <a:schemeClr val="tx1"/>
                </a:solidFill>
                <a:latin typeface="Arial" panose="020B0604020202020204" pitchFamily="34" charset="0"/>
                <a:cs typeface="Arial" panose="020B0604020202020204" pitchFamily="34" charset="0"/>
              </a:rPr>
              <a:t>Proporção de diabéticos como orientação nutricional sobre alimentação </a:t>
            </a:r>
            <a:r>
              <a:rPr lang="pt-BR" sz="2400" dirty="0" smtClean="0">
                <a:solidFill>
                  <a:schemeClr val="tx1"/>
                </a:solidFill>
                <a:latin typeface="Arial" panose="020B0604020202020204" pitchFamily="34" charset="0"/>
                <a:cs typeface="Arial" panose="020B0604020202020204" pitchFamily="34" charset="0"/>
              </a:rPr>
              <a:t>saudável</a:t>
            </a:r>
            <a:r>
              <a:rPr lang="pt-BR" sz="2400" dirty="0">
                <a:solidFill>
                  <a:schemeClr val="tx1"/>
                </a:solidFill>
                <a:latin typeface="Arial" panose="020B0604020202020204" pitchFamily="34" charset="0"/>
                <a:cs typeface="Arial" panose="020B0604020202020204" pitchFamily="34" charset="0"/>
              </a:rPr>
              <a:t>, conseguiu-se no mês 1 86% (43), no mês 2 87% (47), no mês 3 92,5% (86) e no mês 4 93,1% (94).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3"/>
            <a:ext cx="7272808"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83609"/>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866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7504" y="116632"/>
            <a:ext cx="8928992" cy="6624736"/>
          </a:xfrm>
        </p:spPr>
        <p:txBody>
          <a:bodyPr/>
          <a:lstStyle/>
          <a:p>
            <a:pPr algn="just">
              <a:lnSpc>
                <a:spcPct val="150000"/>
              </a:lnSpc>
            </a:pPr>
            <a:r>
              <a:rPr lang="pt-BR" sz="2400" dirty="0" smtClean="0">
                <a:latin typeface="Arial" panose="020B0604020202020204" pitchFamily="34" charset="0"/>
                <a:cs typeface="Arial" panose="020B0604020202020204" pitchFamily="34" charset="0"/>
              </a:rPr>
              <a:t> </a:t>
            </a:r>
          </a:p>
          <a:p>
            <a:pPr algn="just">
              <a:lnSpc>
                <a:spcPct val="150000"/>
              </a:lnSpc>
            </a:pPr>
            <a:r>
              <a:rPr lang="pt-BR" sz="2400" dirty="0" smtClean="0">
                <a:solidFill>
                  <a:schemeClr val="tx1"/>
                </a:solidFill>
                <a:latin typeface="Arial" panose="020B0604020202020204" pitchFamily="34" charset="0"/>
                <a:cs typeface="Arial" panose="020B0604020202020204" pitchFamily="34" charset="0"/>
              </a:rPr>
              <a:t>A </a:t>
            </a:r>
            <a:r>
              <a:rPr lang="pt-BR" sz="2400" dirty="0">
                <a:solidFill>
                  <a:schemeClr val="tx1"/>
                </a:solidFill>
                <a:latin typeface="Arial" panose="020B0604020202020204" pitchFamily="34" charset="0"/>
                <a:cs typeface="Arial" panose="020B0604020202020204" pitchFamily="34" charset="0"/>
              </a:rPr>
              <a:t>escolha da ação para o trabalho de intervenção por nossa equipe de Saúde na UBS do município de Cotiporã deu-se porque são doenças que tem alta incidência e prevalência com crescimento nos últimos meses das complicações cerebrovasculares, insuficiência renal aguda ou crônica e fica dentro das primeiras causas de morte.</a:t>
            </a:r>
          </a:p>
          <a:p>
            <a:endParaRPr lang="pt-BR" dirty="0"/>
          </a:p>
        </p:txBody>
      </p:sp>
      <p:pic>
        <p:nvPicPr>
          <p:cNvPr id="4" name="Picture 1"/>
          <p:cNvPicPr>
            <a:picLocks noChangeAspect="1" noChangeArrowheads="1"/>
          </p:cNvPicPr>
          <p:nvPr/>
        </p:nvPicPr>
        <p:blipFill>
          <a:blip r:embed="rId2"/>
          <a:srcRect/>
          <a:stretch>
            <a:fillRect/>
          </a:stretch>
        </p:blipFill>
        <p:spPr bwMode="auto">
          <a:xfrm>
            <a:off x="396967" y="5877272"/>
            <a:ext cx="8277225" cy="5905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293096"/>
            <a:ext cx="3493021" cy="133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021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44624"/>
            <a:ext cx="9144000" cy="6813376"/>
          </a:xfrm>
        </p:spPr>
        <p:txBody>
          <a:bodyPr/>
          <a:lstStyle/>
          <a:p>
            <a:pPr algn="l"/>
            <a:r>
              <a:rPr lang="pt-BR" sz="2000" dirty="0" smtClean="0">
                <a:solidFill>
                  <a:schemeClr val="tx1"/>
                </a:solidFill>
                <a:latin typeface="Arial" panose="020B0604020202020204" pitchFamily="34" charset="0"/>
                <a:cs typeface="Arial" panose="020B0604020202020204" pitchFamily="34" charset="0"/>
              </a:rPr>
              <a:t>Figura 19</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just"/>
            <a:r>
              <a:rPr lang="pt-BR" sz="2400" dirty="0" smtClean="0">
                <a:solidFill>
                  <a:schemeClr val="tx1"/>
                </a:solidFill>
                <a:latin typeface="Arial" panose="020B0604020202020204" pitchFamily="34" charset="0"/>
                <a:cs typeface="Arial" panose="020B0604020202020204" pitchFamily="34" charset="0"/>
              </a:rPr>
              <a:t>Obj 6 (meta 6.3): </a:t>
            </a:r>
            <a:r>
              <a:rPr lang="pt-BR" sz="2400" dirty="0">
                <a:solidFill>
                  <a:schemeClr val="tx1"/>
                </a:solidFill>
                <a:latin typeface="Arial" panose="020B0604020202020204" pitchFamily="34" charset="0"/>
                <a:cs typeface="Arial" panose="020B0604020202020204" pitchFamily="34" charset="0"/>
              </a:rPr>
              <a:t>Proporção de hipertensos que receberam orientação sobre a prática de atividade física </a:t>
            </a:r>
            <a:r>
              <a:rPr lang="pt-BR" sz="2400" dirty="0" smtClean="0">
                <a:solidFill>
                  <a:schemeClr val="tx1"/>
                </a:solidFill>
                <a:latin typeface="Arial" panose="020B0604020202020204" pitchFamily="34" charset="0"/>
                <a:cs typeface="Arial" panose="020B0604020202020204" pitchFamily="34" charset="0"/>
              </a:rPr>
              <a:t>regular</a:t>
            </a:r>
            <a:r>
              <a:rPr lang="pt-BR" sz="2400" dirty="0">
                <a:solidFill>
                  <a:schemeClr val="tx1"/>
                </a:solidFill>
                <a:latin typeface="Arial" panose="020B0604020202020204" pitchFamily="34" charset="0"/>
                <a:cs typeface="Arial" panose="020B0604020202020204" pitchFamily="34" charset="0"/>
              </a:rPr>
              <a:t>, no mês 1 87,8% (208), no mês 2 89,6% (249), no mês 3 94,1% (482) e no mês 4 94,6% (544).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3"/>
            <a:ext cx="705678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899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44624"/>
            <a:ext cx="9144000" cy="6813376"/>
          </a:xfrm>
        </p:spPr>
        <p:txBody>
          <a:bodyPr/>
          <a:lstStyle/>
          <a:p>
            <a:pPr algn="l"/>
            <a:r>
              <a:rPr lang="pt-BR" sz="2000" dirty="0" smtClean="0">
                <a:solidFill>
                  <a:schemeClr val="tx1"/>
                </a:solidFill>
                <a:latin typeface="Arial" panose="020B0604020202020204" pitchFamily="34" charset="0"/>
                <a:cs typeface="Arial" panose="020B0604020202020204" pitchFamily="34" charset="0"/>
              </a:rPr>
              <a:t>Figura 20</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l"/>
            <a:endParaRPr lang="pt-BR" dirty="0"/>
          </a:p>
          <a:p>
            <a:pPr algn="l"/>
            <a:r>
              <a:rPr lang="pt-BR" sz="2400" dirty="0" smtClean="0">
                <a:solidFill>
                  <a:schemeClr val="tx1"/>
                </a:solidFill>
                <a:latin typeface="Arial" panose="020B0604020202020204" pitchFamily="34" charset="0"/>
                <a:cs typeface="Arial" panose="020B0604020202020204" pitchFamily="34" charset="0"/>
              </a:rPr>
              <a:t>Obj 6 ( meta 6.4): Proporção </a:t>
            </a:r>
            <a:r>
              <a:rPr lang="pt-BR" sz="2400" dirty="0">
                <a:solidFill>
                  <a:schemeClr val="tx1"/>
                </a:solidFill>
                <a:latin typeface="Arial" panose="020B0604020202020204" pitchFamily="34" charset="0"/>
                <a:cs typeface="Arial" panose="020B0604020202020204" pitchFamily="34" charset="0"/>
              </a:rPr>
              <a:t>de diabéticos que receberam orientação sobre a prática de atividade física </a:t>
            </a:r>
            <a:r>
              <a:rPr lang="pt-BR" sz="2400" dirty="0" smtClean="0">
                <a:solidFill>
                  <a:schemeClr val="tx1"/>
                </a:solidFill>
                <a:latin typeface="Arial" panose="020B0604020202020204" pitchFamily="34" charset="0"/>
                <a:cs typeface="Arial" panose="020B0604020202020204" pitchFamily="34" charset="0"/>
              </a:rPr>
              <a:t>regular</a:t>
            </a:r>
            <a:r>
              <a:rPr lang="pt-BR" sz="2400" dirty="0">
                <a:solidFill>
                  <a:schemeClr val="tx1"/>
                </a:solidFill>
                <a:latin typeface="Arial" panose="020B0604020202020204" pitchFamily="34" charset="0"/>
                <a:cs typeface="Arial" panose="020B0604020202020204" pitchFamily="34" charset="0"/>
              </a:rPr>
              <a:t>, no mês 1 86% (43), no mês 2 87% (47), no mês 3 92,5% (86) e no mês 4 93,1% (94). </a:t>
            </a:r>
          </a:p>
          <a:p>
            <a:pPr algn="l"/>
            <a:endParaRPr lang="pt-BR" sz="2400" dirty="0">
              <a:solidFill>
                <a:schemeClr val="tx1"/>
              </a:solidFill>
              <a:latin typeface="Arial" panose="020B0604020202020204" pitchFamily="34" charset="0"/>
              <a:cs typeface="Arial" panose="020B0604020202020204"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676875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377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0"/>
            <a:ext cx="9144000" cy="6669360"/>
          </a:xfrm>
        </p:spPr>
        <p:txBody>
          <a:bodyPr/>
          <a:lstStyle/>
          <a:p>
            <a:pPr algn="l"/>
            <a:r>
              <a:rPr lang="pt-BR" sz="2000" dirty="0" smtClean="0">
                <a:solidFill>
                  <a:schemeClr val="tx1"/>
                </a:solidFill>
                <a:latin typeface="Arial" panose="020B0604020202020204" pitchFamily="34" charset="0"/>
                <a:cs typeface="Arial" panose="020B0604020202020204" pitchFamily="34" charset="0"/>
              </a:rPr>
              <a:t>Figura 21</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just"/>
            <a:r>
              <a:rPr lang="pt-BR" sz="2400" dirty="0" smtClean="0">
                <a:solidFill>
                  <a:schemeClr val="tx1"/>
                </a:solidFill>
                <a:latin typeface="Arial" panose="020B0604020202020204" pitchFamily="34" charset="0"/>
                <a:cs typeface="Arial" panose="020B0604020202020204" pitchFamily="34" charset="0"/>
              </a:rPr>
              <a:t>Obj 6 ( meta 6.5): </a:t>
            </a:r>
            <a:r>
              <a:rPr lang="pt-BR" sz="2400" dirty="0">
                <a:solidFill>
                  <a:schemeClr val="tx1"/>
                </a:solidFill>
                <a:latin typeface="Arial" panose="020B0604020202020204" pitchFamily="34" charset="0"/>
                <a:cs typeface="Arial" panose="020B0604020202020204" pitchFamily="34" charset="0"/>
              </a:rPr>
              <a:t>Proporção de hipertensos que receberam orientação sobre os riscos do </a:t>
            </a:r>
            <a:r>
              <a:rPr lang="pt-BR" sz="2400" dirty="0" smtClean="0">
                <a:solidFill>
                  <a:schemeClr val="tx1"/>
                </a:solidFill>
                <a:latin typeface="Arial" panose="020B0604020202020204" pitchFamily="34" charset="0"/>
                <a:cs typeface="Arial" panose="020B0604020202020204" pitchFamily="34" charset="0"/>
              </a:rPr>
              <a:t>tabagismo</a:t>
            </a:r>
            <a:r>
              <a:rPr lang="pt-BR" sz="2400" dirty="0">
                <a:solidFill>
                  <a:schemeClr val="tx1"/>
                </a:solidFill>
                <a:latin typeface="Arial" panose="020B0604020202020204" pitchFamily="34" charset="0"/>
                <a:cs typeface="Arial" panose="020B0604020202020204" pitchFamily="34" charset="0"/>
              </a:rPr>
              <a:t>, no mês 1 72,6% (172), no mês 2 76,6% (213), no mês 3 87,1% (446) e no mês 4 88,3% (508).</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3"/>
            <a:ext cx="7128792"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36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0"/>
            <a:ext cx="9144000" cy="6858000"/>
          </a:xfrm>
        </p:spPr>
        <p:txBody>
          <a:bodyPr/>
          <a:lstStyle/>
          <a:p>
            <a:pPr algn="l"/>
            <a:r>
              <a:rPr lang="pt-BR" sz="2000" dirty="0" smtClean="0">
                <a:solidFill>
                  <a:schemeClr val="tx1"/>
                </a:solidFill>
                <a:latin typeface="Arial" panose="020B0604020202020204" pitchFamily="34" charset="0"/>
                <a:cs typeface="Arial" panose="020B0604020202020204" pitchFamily="34" charset="0"/>
              </a:rPr>
              <a:t>Figura 22</a:t>
            </a: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just"/>
            <a:endParaRPr lang="pt-BR" sz="2400" dirty="0" smtClean="0">
              <a:solidFill>
                <a:schemeClr val="tx1"/>
              </a:solidFill>
              <a:latin typeface="Arial" panose="020B0604020202020204" pitchFamily="34" charset="0"/>
              <a:cs typeface="Arial" panose="020B0604020202020204" pitchFamily="34" charset="0"/>
            </a:endParaRPr>
          </a:p>
          <a:p>
            <a:pPr algn="just"/>
            <a:r>
              <a:rPr lang="pt-BR" sz="2400" dirty="0" smtClean="0">
                <a:solidFill>
                  <a:schemeClr val="tx1"/>
                </a:solidFill>
                <a:latin typeface="Arial" panose="020B0604020202020204" pitchFamily="34" charset="0"/>
                <a:cs typeface="Arial" panose="020B0604020202020204" pitchFamily="34" charset="0"/>
              </a:rPr>
              <a:t>Obj 6 </a:t>
            </a:r>
            <a:r>
              <a:rPr lang="pt-BR" sz="2400" dirty="0" smtClean="0">
                <a:solidFill>
                  <a:schemeClr val="tx1"/>
                </a:solidFill>
                <a:latin typeface="Arial" panose="020B0604020202020204" pitchFamily="34" charset="0"/>
                <a:cs typeface="Arial" panose="020B0604020202020204" pitchFamily="34" charset="0"/>
              </a:rPr>
              <a:t>(meta </a:t>
            </a:r>
            <a:r>
              <a:rPr lang="pt-BR" sz="2400" dirty="0" smtClean="0">
                <a:solidFill>
                  <a:schemeClr val="tx1"/>
                </a:solidFill>
                <a:latin typeface="Arial" panose="020B0604020202020204" pitchFamily="34" charset="0"/>
                <a:cs typeface="Arial" panose="020B0604020202020204" pitchFamily="34" charset="0"/>
              </a:rPr>
              <a:t>6.6): Proporção </a:t>
            </a:r>
            <a:r>
              <a:rPr lang="pt-BR" sz="2400" dirty="0">
                <a:solidFill>
                  <a:schemeClr val="tx1"/>
                </a:solidFill>
                <a:latin typeface="Arial" panose="020B0604020202020204" pitchFamily="34" charset="0"/>
                <a:cs typeface="Arial" panose="020B0604020202020204" pitchFamily="34" charset="0"/>
              </a:rPr>
              <a:t>de diabéticos que receberam orientação sobre os riscos do </a:t>
            </a:r>
            <a:r>
              <a:rPr lang="pt-BR" sz="2400" dirty="0" smtClean="0">
                <a:solidFill>
                  <a:schemeClr val="tx1"/>
                </a:solidFill>
                <a:latin typeface="Arial" panose="020B0604020202020204" pitchFamily="34" charset="0"/>
                <a:cs typeface="Arial" panose="020B0604020202020204" pitchFamily="34" charset="0"/>
              </a:rPr>
              <a:t>tabagismo</a:t>
            </a:r>
            <a:r>
              <a:rPr lang="pt-BR" sz="2400" dirty="0">
                <a:solidFill>
                  <a:schemeClr val="tx1"/>
                </a:solidFill>
                <a:latin typeface="Arial" panose="020B0604020202020204" pitchFamily="34" charset="0"/>
                <a:cs typeface="Arial" panose="020B0604020202020204" pitchFamily="34" charset="0"/>
              </a:rPr>
              <a:t>, no mês 1 64% (32), no mês 2 66,7% (36), no mês 3 80,6% (75) e no mês 4 82,2% (83</a:t>
            </a:r>
            <a:r>
              <a:rPr lang="pt-BR" sz="2400" dirty="0" smtClean="0">
                <a:solidFill>
                  <a:schemeClr val="tx1"/>
                </a:solidFill>
                <a:latin typeface="Arial" panose="020B0604020202020204" pitchFamily="34" charset="0"/>
                <a:cs typeface="Arial" panose="020B0604020202020204" pitchFamily="34" charset="0"/>
              </a:rPr>
              <a:t>).</a:t>
            </a:r>
            <a:endParaRPr lang="pt-BR" sz="2400" dirty="0">
              <a:solidFill>
                <a:schemeClr val="tx1"/>
              </a:solidFill>
              <a:latin typeface="Arial" panose="020B0604020202020204" pitchFamily="34" charset="0"/>
              <a:cs typeface="Arial" panose="020B0604020202020204" pitchFamily="34"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6632"/>
            <a:ext cx="669674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090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0"/>
            <a:ext cx="8892480" cy="6858000"/>
          </a:xfrm>
        </p:spPr>
        <p:txBody>
          <a:bodyPr/>
          <a:lstStyle/>
          <a:p>
            <a:pPr algn="l"/>
            <a:r>
              <a:rPr lang="pt-BR" sz="2000" dirty="0">
                <a:solidFill>
                  <a:schemeClr val="tx1"/>
                </a:solidFill>
                <a:latin typeface="Arial" panose="020B0604020202020204" pitchFamily="34" charset="0"/>
                <a:cs typeface="Arial" panose="020B0604020202020204" pitchFamily="34" charset="0"/>
              </a:rPr>
              <a:t>Figura 23 </a:t>
            </a:r>
            <a:endParaRPr lang="pt-BR" sz="2000" dirty="0" smtClean="0">
              <a:solidFill>
                <a:schemeClr val="tx1"/>
              </a:solidFill>
              <a:latin typeface="Arial" panose="020B0604020202020204" pitchFamily="34" charset="0"/>
              <a:cs typeface="Arial" panose="020B0604020202020204" pitchFamily="34" charset="0"/>
            </a:endParaRP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l"/>
            <a:endParaRPr lang="pt-BR" dirty="0"/>
          </a:p>
          <a:p>
            <a:pPr algn="just"/>
            <a:r>
              <a:rPr lang="pt-BR" sz="2400" dirty="0" smtClean="0">
                <a:solidFill>
                  <a:schemeClr val="tx1"/>
                </a:solidFill>
                <a:latin typeface="Arial" panose="020B0604020202020204" pitchFamily="34" charset="0"/>
                <a:cs typeface="Arial" panose="020B0604020202020204" pitchFamily="34" charset="0"/>
              </a:rPr>
              <a:t>Obj 6 ( meta 6.7): </a:t>
            </a:r>
            <a:r>
              <a:rPr lang="pt-BR" sz="2400" dirty="0">
                <a:solidFill>
                  <a:schemeClr val="tx1"/>
                </a:solidFill>
                <a:latin typeface="Arial" panose="020B0604020202020204" pitchFamily="34" charset="0"/>
                <a:cs typeface="Arial" panose="020B0604020202020204" pitchFamily="34" charset="0"/>
              </a:rPr>
              <a:t>Proporção de hipertensos que receberam orientação sobre higiene </a:t>
            </a:r>
            <a:r>
              <a:rPr lang="pt-BR" sz="2400" dirty="0" smtClean="0">
                <a:solidFill>
                  <a:schemeClr val="tx1"/>
                </a:solidFill>
                <a:latin typeface="Arial" panose="020B0604020202020204" pitchFamily="34" charset="0"/>
                <a:cs typeface="Arial" panose="020B0604020202020204" pitchFamily="34" charset="0"/>
              </a:rPr>
              <a:t>bucal</a:t>
            </a:r>
            <a:r>
              <a:rPr lang="pt-BR" sz="2400" dirty="0">
                <a:solidFill>
                  <a:schemeClr val="tx1"/>
                </a:solidFill>
                <a:latin typeface="Arial" panose="020B0604020202020204" pitchFamily="34" charset="0"/>
                <a:cs typeface="Arial" panose="020B0604020202020204" pitchFamily="34" charset="0"/>
              </a:rPr>
              <a:t>, obteve-se no mês 1 87,3% (207), no mês 2 89,2% (248), no mês 3 94,1% (482) e no mês 4 94,6% (544).</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3" y="116633"/>
            <a:ext cx="691276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111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0"/>
            <a:ext cx="9144000" cy="6669360"/>
          </a:xfrm>
        </p:spPr>
        <p:txBody>
          <a:bodyPr/>
          <a:lstStyle/>
          <a:p>
            <a:pPr algn="l"/>
            <a:r>
              <a:rPr lang="pt-BR" sz="2000" dirty="0">
                <a:solidFill>
                  <a:schemeClr val="tx1"/>
                </a:solidFill>
                <a:latin typeface="Arial" panose="020B0604020202020204" pitchFamily="34" charset="0"/>
                <a:cs typeface="Arial" panose="020B0604020202020204" pitchFamily="34" charset="0"/>
              </a:rPr>
              <a:t>Figura 24 </a:t>
            </a:r>
            <a:endParaRPr lang="pt-BR" sz="2000" dirty="0" smtClean="0">
              <a:solidFill>
                <a:schemeClr val="tx1"/>
              </a:solidFill>
              <a:latin typeface="Arial" panose="020B0604020202020204" pitchFamily="34" charset="0"/>
              <a:cs typeface="Arial" panose="020B0604020202020204" pitchFamily="34" charset="0"/>
            </a:endParaRPr>
          </a:p>
          <a:p>
            <a:pPr algn="l"/>
            <a:endParaRPr lang="pt-BR" dirty="0"/>
          </a:p>
          <a:p>
            <a:pPr algn="l"/>
            <a:endParaRPr lang="pt-BR" dirty="0" smtClean="0"/>
          </a:p>
          <a:p>
            <a:pPr algn="l"/>
            <a:endParaRPr lang="pt-BR" dirty="0"/>
          </a:p>
          <a:p>
            <a:pPr algn="l"/>
            <a:endParaRPr lang="pt-BR" dirty="0" smtClean="0"/>
          </a:p>
          <a:p>
            <a:pPr algn="l"/>
            <a:endParaRPr lang="pt-BR" dirty="0"/>
          </a:p>
          <a:p>
            <a:pPr algn="l"/>
            <a:endParaRPr lang="pt-BR" dirty="0" smtClean="0"/>
          </a:p>
          <a:p>
            <a:pPr algn="l"/>
            <a:endParaRPr lang="pt-BR" sz="2400" dirty="0" smtClean="0">
              <a:solidFill>
                <a:schemeClr val="tx1"/>
              </a:solidFill>
              <a:latin typeface="Arial" panose="020B0604020202020204" pitchFamily="34" charset="0"/>
              <a:cs typeface="Arial" panose="020B0604020202020204" pitchFamily="34" charset="0"/>
            </a:endParaRPr>
          </a:p>
          <a:p>
            <a:pPr algn="l"/>
            <a:r>
              <a:rPr lang="pt-BR" sz="2400" dirty="0" smtClean="0">
                <a:solidFill>
                  <a:schemeClr val="tx1"/>
                </a:solidFill>
                <a:latin typeface="Arial" panose="020B0604020202020204" pitchFamily="34" charset="0"/>
                <a:cs typeface="Arial" panose="020B0604020202020204" pitchFamily="34" charset="0"/>
              </a:rPr>
              <a:t>Obj 6 ( meta 6.8): Proporção </a:t>
            </a:r>
            <a:r>
              <a:rPr lang="pt-BR" sz="2400" dirty="0">
                <a:solidFill>
                  <a:schemeClr val="tx1"/>
                </a:solidFill>
                <a:latin typeface="Arial" panose="020B0604020202020204" pitchFamily="34" charset="0"/>
                <a:cs typeface="Arial" panose="020B0604020202020204" pitchFamily="34" charset="0"/>
              </a:rPr>
              <a:t>de diabéticos que receberam orientação sobre higiene </a:t>
            </a:r>
            <a:r>
              <a:rPr lang="pt-BR" sz="2400" dirty="0" smtClean="0">
                <a:solidFill>
                  <a:schemeClr val="tx1"/>
                </a:solidFill>
                <a:latin typeface="Arial" panose="020B0604020202020204" pitchFamily="34" charset="0"/>
                <a:cs typeface="Arial" panose="020B0604020202020204" pitchFamily="34" charset="0"/>
              </a:rPr>
              <a:t>bucal</a:t>
            </a:r>
            <a:r>
              <a:rPr lang="pt-BR" sz="2400" dirty="0">
                <a:solidFill>
                  <a:schemeClr val="tx1"/>
                </a:solidFill>
                <a:latin typeface="Arial" panose="020B0604020202020204" pitchFamily="34" charset="0"/>
                <a:cs typeface="Arial" panose="020B0604020202020204" pitchFamily="34" charset="0"/>
              </a:rPr>
              <a:t>, no mês 1 78% (39), no mês 2 79,6% (43), no mês 3 88,2% (82) e no mês 4 89,1% (90). </a:t>
            </a:r>
          </a:p>
          <a:p>
            <a:pPr algn="l"/>
            <a:endParaRPr lang="pt-BR" dirty="0"/>
          </a:p>
          <a:p>
            <a:pPr algn="l"/>
            <a:endParaRPr lang="pt-BR"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116632"/>
            <a:ext cx="698477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152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116633"/>
            <a:ext cx="8712968" cy="792087"/>
          </a:xfrm>
        </p:spPr>
        <p:txBody>
          <a:bodyPr>
            <a:normAutofit/>
          </a:bodyPr>
          <a:lstStyle/>
          <a:p>
            <a:r>
              <a:rPr lang="pt-BR" sz="2400" dirty="0">
                <a:latin typeface="Arial" panose="020B0604020202020204" pitchFamily="34" charset="0"/>
                <a:cs typeface="Arial" panose="020B0604020202020204" pitchFamily="34" charset="0"/>
              </a:rPr>
              <a:t>Discussão</a:t>
            </a:r>
          </a:p>
        </p:txBody>
      </p:sp>
      <p:sp>
        <p:nvSpPr>
          <p:cNvPr id="3" name="Subtítulo 2"/>
          <p:cNvSpPr>
            <a:spLocks noGrp="1"/>
          </p:cNvSpPr>
          <p:nvPr>
            <p:ph type="subTitle" idx="1"/>
          </p:nvPr>
        </p:nvSpPr>
        <p:spPr>
          <a:xfrm>
            <a:off x="0" y="764704"/>
            <a:ext cx="9144000" cy="6093296"/>
          </a:xfrm>
        </p:spPr>
        <p:txBody>
          <a:bodyPr>
            <a:normAutofit fontScale="85000" lnSpcReduction="20000"/>
          </a:bodyPr>
          <a:lstStyle/>
          <a:p>
            <a:pPr algn="just"/>
            <a:r>
              <a:rPr lang="pt-BR" sz="3100" dirty="0" smtClean="0">
                <a:solidFill>
                  <a:schemeClr val="tx1"/>
                </a:solidFill>
                <a:latin typeface="Arial" panose="020B0604020202020204" pitchFamily="34" charset="0"/>
                <a:cs typeface="Arial" panose="020B0604020202020204" pitchFamily="34" charset="0"/>
              </a:rPr>
              <a:t>Com </a:t>
            </a:r>
            <a:r>
              <a:rPr lang="pt-BR" sz="3100" dirty="0">
                <a:solidFill>
                  <a:schemeClr val="tx1"/>
                </a:solidFill>
                <a:latin typeface="Arial" panose="020B0604020202020204" pitchFamily="34" charset="0"/>
                <a:cs typeface="Arial" panose="020B0604020202020204" pitchFamily="34" charset="0"/>
              </a:rPr>
              <a:t>a intervenção no programa de hipertensão arterial e diabetes mellitus em nossa UBS </a:t>
            </a:r>
            <a:r>
              <a:rPr lang="pt-BR" sz="3100" dirty="0" smtClean="0">
                <a:solidFill>
                  <a:schemeClr val="tx1"/>
                </a:solidFill>
                <a:latin typeface="Arial" panose="020B0604020202020204" pitchFamily="34" charset="0"/>
                <a:cs typeface="Arial" panose="020B0604020202020204" pitchFamily="34" charset="0"/>
              </a:rPr>
              <a:t>conseguimos:</a:t>
            </a:r>
          </a:p>
          <a:p>
            <a:pPr marL="457200" indent="-457200" algn="just">
              <a:buFont typeface="Wingdings" panose="05000000000000000000" pitchFamily="2" charset="2"/>
              <a:buChar char="Ø"/>
            </a:pPr>
            <a:r>
              <a:rPr lang="pt-BR" sz="3100" dirty="0" smtClean="0">
                <a:solidFill>
                  <a:schemeClr val="tx1"/>
                </a:solidFill>
                <a:latin typeface="Arial" panose="020B0604020202020204" pitchFamily="34" charset="0"/>
                <a:cs typeface="Arial" panose="020B0604020202020204" pitchFamily="34" charset="0"/>
              </a:rPr>
              <a:t> Aumentar </a:t>
            </a:r>
            <a:r>
              <a:rPr lang="pt-BR" sz="3100" dirty="0">
                <a:solidFill>
                  <a:schemeClr val="tx1"/>
                </a:solidFill>
                <a:latin typeface="Arial" panose="020B0604020202020204" pitchFamily="34" charset="0"/>
                <a:cs typeface="Arial" panose="020B0604020202020204" pitchFamily="34" charset="0"/>
              </a:rPr>
              <a:t>a cobertura </a:t>
            </a:r>
            <a:r>
              <a:rPr lang="pt-BR" sz="3100" dirty="0" smtClean="0">
                <a:solidFill>
                  <a:schemeClr val="tx1"/>
                </a:solidFill>
                <a:latin typeface="Arial" panose="020B0604020202020204" pitchFamily="34" charset="0"/>
                <a:cs typeface="Arial" panose="020B0604020202020204" pitchFamily="34" charset="0"/>
              </a:rPr>
              <a:t>no Serviço.</a:t>
            </a:r>
          </a:p>
          <a:p>
            <a:pPr marL="457200" indent="-457200" algn="just">
              <a:buFont typeface="Wingdings" panose="05000000000000000000" pitchFamily="2" charset="2"/>
              <a:buChar char="Ø"/>
            </a:pPr>
            <a:r>
              <a:rPr lang="pt-BR" sz="3100" dirty="0" smtClean="0">
                <a:solidFill>
                  <a:schemeClr val="tx1"/>
                </a:solidFill>
                <a:latin typeface="Arial" panose="020B0604020202020204" pitchFamily="34" charset="0"/>
                <a:cs typeface="Arial" panose="020B0604020202020204" pitchFamily="34" charset="0"/>
              </a:rPr>
              <a:t> </a:t>
            </a:r>
            <a:r>
              <a:rPr lang="pt-BR" sz="3100" dirty="0">
                <a:solidFill>
                  <a:schemeClr val="tx1"/>
                </a:solidFill>
                <a:latin typeface="Arial" panose="020B0604020202020204" pitchFamily="34" charset="0"/>
                <a:cs typeface="Arial" panose="020B0604020202020204" pitchFamily="34" charset="0"/>
              </a:rPr>
              <a:t>F</a:t>
            </a:r>
            <a:r>
              <a:rPr lang="pt-BR" sz="3100" dirty="0" smtClean="0">
                <a:solidFill>
                  <a:schemeClr val="tx1"/>
                </a:solidFill>
                <a:latin typeface="Arial" panose="020B0604020202020204" pitchFamily="34" charset="0"/>
                <a:cs typeface="Arial" panose="020B0604020202020204" pitchFamily="34" charset="0"/>
              </a:rPr>
              <a:t>oi </a:t>
            </a:r>
            <a:r>
              <a:rPr lang="pt-BR" sz="3100" dirty="0">
                <a:solidFill>
                  <a:schemeClr val="tx1"/>
                </a:solidFill>
                <a:latin typeface="Arial" panose="020B0604020202020204" pitchFamily="34" charset="0"/>
                <a:cs typeface="Arial" panose="020B0604020202020204" pitchFamily="34" charset="0"/>
              </a:rPr>
              <a:t>cadastrado um número maior de </a:t>
            </a:r>
            <a:r>
              <a:rPr lang="pt-BR" sz="3100" dirty="0" smtClean="0">
                <a:solidFill>
                  <a:schemeClr val="tx1"/>
                </a:solidFill>
                <a:latin typeface="Arial" panose="020B0604020202020204" pitchFamily="34" charset="0"/>
                <a:cs typeface="Arial" panose="020B0604020202020204" pitchFamily="34" charset="0"/>
              </a:rPr>
              <a:t>usuários.</a:t>
            </a:r>
          </a:p>
          <a:p>
            <a:pPr marL="457200" indent="-457200" algn="just">
              <a:buFont typeface="Wingdings" panose="05000000000000000000" pitchFamily="2" charset="2"/>
              <a:buChar char="Ø"/>
            </a:pPr>
            <a:r>
              <a:rPr lang="pt-BR" sz="3100" dirty="0" smtClean="0">
                <a:solidFill>
                  <a:schemeClr val="tx1"/>
                </a:solidFill>
                <a:latin typeface="Arial" panose="020B0604020202020204" pitchFamily="34" charset="0"/>
                <a:cs typeface="Arial" panose="020B0604020202020204" pitchFamily="34" charset="0"/>
              </a:rPr>
              <a:t>Com </a:t>
            </a:r>
            <a:r>
              <a:rPr lang="pt-BR" sz="3100" dirty="0">
                <a:solidFill>
                  <a:schemeClr val="tx1"/>
                </a:solidFill>
                <a:latin typeface="Arial" panose="020B0604020202020204" pitchFamily="34" charset="0"/>
                <a:cs typeface="Arial" panose="020B0604020202020204" pitchFamily="34" charset="0"/>
              </a:rPr>
              <a:t>as buscas ativas das pessoas faltosas nas consultas </a:t>
            </a:r>
            <a:r>
              <a:rPr lang="pt-BR" sz="3100" dirty="0" smtClean="0">
                <a:solidFill>
                  <a:schemeClr val="tx1"/>
                </a:solidFill>
                <a:latin typeface="Arial" panose="020B0604020202020204" pitchFamily="34" charset="0"/>
                <a:cs typeface="Arial" panose="020B0604020202020204" pitchFamily="34" charset="0"/>
              </a:rPr>
              <a:t> foram realizada </a:t>
            </a:r>
            <a:r>
              <a:rPr lang="pt-BR" sz="3100" dirty="0">
                <a:solidFill>
                  <a:schemeClr val="tx1"/>
                </a:solidFill>
                <a:latin typeface="Arial" panose="020B0604020202020204" pitchFamily="34" charset="0"/>
                <a:cs typeface="Arial" panose="020B0604020202020204" pitchFamily="34" charset="0"/>
              </a:rPr>
              <a:t>pesquisa ativa na comunidade. </a:t>
            </a:r>
            <a:endParaRPr lang="pt-BR" sz="3100" dirty="0" smtClean="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pt-BR" sz="3100" dirty="0" smtClean="0">
                <a:solidFill>
                  <a:schemeClr val="tx1"/>
                </a:solidFill>
                <a:latin typeface="Arial" panose="020B0604020202020204" pitchFamily="34" charset="0"/>
                <a:cs typeface="Arial" panose="020B0604020202020204" pitchFamily="34" charset="0"/>
              </a:rPr>
              <a:t>Melhorou </a:t>
            </a:r>
            <a:r>
              <a:rPr lang="pt-BR" sz="3100" dirty="0">
                <a:solidFill>
                  <a:schemeClr val="tx1"/>
                </a:solidFill>
                <a:latin typeface="Arial" panose="020B0604020202020204" pitchFamily="34" charset="0"/>
                <a:cs typeface="Arial" panose="020B0604020202020204" pitchFamily="34" charset="0"/>
              </a:rPr>
              <a:t>a qualidade de atenção dos usuários </a:t>
            </a:r>
            <a:r>
              <a:rPr lang="pt-BR" sz="3100" dirty="0" smtClean="0">
                <a:solidFill>
                  <a:schemeClr val="tx1"/>
                </a:solidFill>
                <a:latin typeface="Arial" panose="020B0604020202020204" pitchFamily="34" charset="0"/>
                <a:cs typeface="Arial" panose="020B0604020202020204" pitchFamily="34" charset="0"/>
              </a:rPr>
              <a:t>.</a:t>
            </a:r>
          </a:p>
          <a:p>
            <a:pPr marL="457200" indent="-457200" algn="just">
              <a:buFont typeface="Wingdings" panose="05000000000000000000" pitchFamily="2" charset="2"/>
              <a:buChar char="Ø"/>
            </a:pPr>
            <a:r>
              <a:rPr lang="pt-BR" sz="3100" dirty="0">
                <a:solidFill>
                  <a:schemeClr val="tx1"/>
                </a:solidFill>
                <a:latin typeface="Arial" panose="020B0604020202020204" pitchFamily="34" charset="0"/>
                <a:cs typeface="Arial" panose="020B0604020202020204" pitchFamily="34" charset="0"/>
              </a:rPr>
              <a:t>F</a:t>
            </a:r>
            <a:r>
              <a:rPr lang="pt-BR" sz="3100" dirty="0" smtClean="0">
                <a:solidFill>
                  <a:schemeClr val="tx1"/>
                </a:solidFill>
                <a:latin typeface="Arial" panose="020B0604020202020204" pitchFamily="34" charset="0"/>
                <a:cs typeface="Arial" panose="020B0604020202020204" pitchFamily="34" charset="0"/>
              </a:rPr>
              <a:t>oi </a:t>
            </a:r>
            <a:r>
              <a:rPr lang="pt-BR" sz="3100" dirty="0">
                <a:solidFill>
                  <a:schemeClr val="tx1"/>
                </a:solidFill>
                <a:latin typeface="Arial" panose="020B0604020202020204" pitchFamily="34" charset="0"/>
                <a:cs typeface="Arial" panose="020B0604020202020204" pitchFamily="34" charset="0"/>
              </a:rPr>
              <a:t>garantido que a maioria dos usuários utilizassem os remédios da farmácia da UBS e da Farmácia Popular. </a:t>
            </a:r>
            <a:endParaRPr lang="pt-BR" sz="3100" dirty="0" smtClean="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pt-BR" sz="3100" dirty="0" smtClean="0">
                <a:solidFill>
                  <a:schemeClr val="tx1"/>
                </a:solidFill>
                <a:latin typeface="Arial" panose="020B0604020202020204" pitchFamily="34" charset="0"/>
                <a:cs typeface="Arial" panose="020B0604020202020204" pitchFamily="34" charset="0"/>
              </a:rPr>
              <a:t>Foram </a:t>
            </a:r>
            <a:r>
              <a:rPr lang="pt-BR" sz="3100" dirty="0">
                <a:solidFill>
                  <a:schemeClr val="tx1"/>
                </a:solidFill>
                <a:latin typeface="Arial" panose="020B0604020202020204" pitchFamily="34" charset="0"/>
                <a:cs typeface="Arial" panose="020B0604020202020204" pitchFamily="34" charset="0"/>
              </a:rPr>
              <a:t>garantidas as vagas para atendimento odontológico para todos os usuários que precisaram </a:t>
            </a:r>
            <a:r>
              <a:rPr lang="pt-BR" sz="3100" dirty="0" smtClean="0">
                <a:solidFill>
                  <a:schemeClr val="tx1"/>
                </a:solidFill>
                <a:latin typeface="Arial" panose="020B0604020202020204" pitchFamily="34" charset="0"/>
                <a:cs typeface="Arial" panose="020B0604020202020204" pitchFamily="34" charset="0"/>
              </a:rPr>
              <a:t>deles.</a:t>
            </a:r>
          </a:p>
          <a:p>
            <a:pPr marL="457200" indent="-457200" algn="just">
              <a:buFont typeface="Wingdings" panose="05000000000000000000" pitchFamily="2" charset="2"/>
              <a:buChar char="Ø"/>
            </a:pPr>
            <a:r>
              <a:rPr lang="pt-BR" sz="3100" dirty="0" smtClean="0">
                <a:solidFill>
                  <a:schemeClr val="tx1"/>
                </a:solidFill>
                <a:latin typeface="Arial" panose="020B0604020202020204" pitchFamily="34" charset="0"/>
                <a:cs typeface="Arial" panose="020B0604020202020204" pitchFamily="34" charset="0"/>
              </a:rPr>
              <a:t>Melhora da qualidade de saúde das pessoas com HTA E Diabetes milito.</a:t>
            </a:r>
            <a:endParaRPr lang="pt-BR" sz="3100" dirty="0">
              <a:solidFill>
                <a:schemeClr val="tx1"/>
              </a:solidFill>
              <a:latin typeface="Arial" panose="020B0604020202020204" pitchFamily="34" charset="0"/>
              <a:cs typeface="Arial" panose="020B0604020202020204" pitchFamily="34" charset="0"/>
            </a:endParaRPr>
          </a:p>
          <a:p>
            <a:pPr algn="l"/>
            <a:r>
              <a:rPr lang="pt-BR" dirty="0" smtClean="0"/>
              <a:t>.</a:t>
            </a:r>
          </a:p>
          <a:p>
            <a:pPr algn="l"/>
            <a:endParaRPr lang="pt-BR"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3"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909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7544" y="116632"/>
            <a:ext cx="8496944" cy="504056"/>
          </a:xfrm>
        </p:spPr>
        <p:txBody>
          <a:bodyPr>
            <a:normAutofit fontScale="90000"/>
          </a:bodyPr>
          <a:lstStyle/>
          <a:p>
            <a:r>
              <a:rPr lang="pt-BR" dirty="0" smtClean="0"/>
              <a:t>     </a:t>
            </a:r>
            <a:r>
              <a:rPr lang="pt-BR" sz="2200" dirty="0" smtClean="0">
                <a:latin typeface="Arial" panose="020B0604020202020204" pitchFamily="34" charset="0"/>
                <a:cs typeface="Arial" panose="020B0604020202020204" pitchFamily="34" charset="0"/>
              </a:rPr>
              <a:t>Reflexão crítica sobre meu processo</a:t>
            </a:r>
            <a:r>
              <a:rPr lang="pt-BR" sz="2200" dirty="0">
                <a:latin typeface="Arial" panose="020B0604020202020204" pitchFamily="34" charset="0"/>
                <a:cs typeface="Arial" panose="020B0604020202020204" pitchFamily="34" charset="0"/>
              </a:rPr>
              <a:t/>
            </a:r>
            <a:br>
              <a:rPr lang="pt-BR" sz="2200" dirty="0">
                <a:latin typeface="Arial" panose="020B0604020202020204" pitchFamily="34" charset="0"/>
                <a:cs typeface="Arial" panose="020B0604020202020204" pitchFamily="34" charset="0"/>
              </a:rPr>
            </a:br>
            <a:r>
              <a:rPr lang="pt-BR" sz="2200" dirty="0" smtClean="0">
                <a:latin typeface="Arial" panose="020B0604020202020204" pitchFamily="34" charset="0"/>
                <a:cs typeface="Arial" panose="020B0604020202020204" pitchFamily="34" charset="0"/>
              </a:rPr>
              <a:t>           pessoal de aprendizagem</a:t>
            </a:r>
            <a:endParaRPr lang="pt-BR" sz="22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251520" y="908720"/>
            <a:ext cx="8568952" cy="5949280"/>
          </a:xfrm>
        </p:spPr>
        <p:txBody>
          <a:bodyPr>
            <a:normAutofit/>
          </a:bodyPr>
          <a:lstStyle/>
          <a:p>
            <a:pPr algn="just"/>
            <a:endParaRPr lang="pt-BR" sz="2400" dirty="0" smtClean="0">
              <a:solidFill>
                <a:schemeClr val="tx1"/>
              </a:solidFill>
              <a:latin typeface="Arial" panose="020B0604020202020204" pitchFamily="34" charset="0"/>
              <a:cs typeface="Arial" panose="020B0604020202020204" pitchFamily="34" charset="0"/>
            </a:endParaRPr>
          </a:p>
          <a:p>
            <a:pPr algn="just"/>
            <a:r>
              <a:rPr lang="pt-BR" sz="2400" dirty="0" smtClean="0">
                <a:solidFill>
                  <a:schemeClr val="tx1"/>
                </a:solidFill>
                <a:latin typeface="Arial" panose="020B0604020202020204" pitchFamily="34" charset="0"/>
                <a:cs typeface="Arial" panose="020B0604020202020204" pitchFamily="34" charset="0"/>
              </a:rPr>
              <a:t>No </a:t>
            </a:r>
            <a:r>
              <a:rPr lang="pt-BR" sz="2400" dirty="0">
                <a:solidFill>
                  <a:schemeClr val="tx1"/>
                </a:solidFill>
                <a:latin typeface="Arial" panose="020B0604020202020204" pitchFamily="34" charset="0"/>
                <a:cs typeface="Arial" panose="020B0604020202020204" pitchFamily="34" charset="0"/>
              </a:rPr>
              <a:t>início do período de estudo foi muito difícil conseguir a compreensão do curso de especialização à distancia porque nunca tive uma forma assim de ensino e as dificuldades do idioma influenciaram </a:t>
            </a:r>
            <a:r>
              <a:rPr lang="pt-BR" sz="2400" dirty="0" smtClean="0">
                <a:solidFill>
                  <a:schemeClr val="tx1"/>
                </a:solidFill>
                <a:latin typeface="Arial" panose="020B0604020202020204" pitchFamily="34" charset="0"/>
                <a:cs typeface="Arial" panose="020B0604020202020204" pitchFamily="34" charset="0"/>
              </a:rPr>
              <a:t>muito, o problema </a:t>
            </a:r>
            <a:r>
              <a:rPr lang="pt-BR" sz="2400" dirty="0">
                <a:solidFill>
                  <a:schemeClr val="tx1"/>
                </a:solidFill>
                <a:latin typeface="Arial" panose="020B0604020202020204" pitchFamily="34" charset="0"/>
                <a:cs typeface="Arial" panose="020B0604020202020204" pitchFamily="34" charset="0"/>
              </a:rPr>
              <a:t>de conhecimento certo da comunidade da área de abrangência foi sendo um fator complicador, </a:t>
            </a:r>
            <a:r>
              <a:rPr lang="pt-BR" sz="2400" dirty="0" smtClean="0">
                <a:solidFill>
                  <a:schemeClr val="tx1"/>
                </a:solidFill>
                <a:latin typeface="Arial" panose="020B0604020202020204" pitchFamily="34" charset="0"/>
                <a:cs typeface="Arial" panose="020B0604020202020204" pitchFamily="34" charset="0"/>
              </a:rPr>
              <a:t>com </a:t>
            </a:r>
            <a:r>
              <a:rPr lang="pt-BR" sz="2400" dirty="0">
                <a:solidFill>
                  <a:schemeClr val="tx1"/>
                </a:solidFill>
                <a:latin typeface="Arial" panose="020B0604020202020204" pitchFamily="34" charset="0"/>
                <a:cs typeface="Arial" panose="020B0604020202020204" pitchFamily="34" charset="0"/>
              </a:rPr>
              <a:t>as atividades feitas, como: visitas </a:t>
            </a:r>
            <a:r>
              <a:rPr lang="pt-BR" sz="2400" dirty="0" smtClean="0">
                <a:solidFill>
                  <a:schemeClr val="tx1"/>
                </a:solidFill>
                <a:latin typeface="Arial" panose="020B0604020202020204" pitchFamily="34" charset="0"/>
                <a:cs typeface="Arial" panose="020B0604020202020204" pitchFamily="34" charset="0"/>
              </a:rPr>
              <a:t>domiciliares, visita  nas comunidade, a interação com </a:t>
            </a:r>
            <a:r>
              <a:rPr lang="pt-BR" sz="2400" dirty="0">
                <a:solidFill>
                  <a:schemeClr val="tx1"/>
                </a:solidFill>
                <a:latin typeface="Arial" panose="020B0604020202020204" pitchFamily="34" charset="0"/>
                <a:cs typeface="Arial" panose="020B0604020202020204" pitchFamily="34" charset="0"/>
              </a:rPr>
              <a:t>a Secretaria de Saúde, a coordenadora da UBS, ACS, os gestores e a equipe de </a:t>
            </a:r>
            <a:r>
              <a:rPr lang="pt-BR" sz="2400" dirty="0" smtClean="0">
                <a:solidFill>
                  <a:schemeClr val="tx1"/>
                </a:solidFill>
                <a:latin typeface="Arial" panose="020B0604020202020204" pitchFamily="34" charset="0"/>
                <a:cs typeface="Arial" panose="020B0604020202020204" pitchFamily="34" charset="0"/>
              </a:rPr>
              <a:t>saúde</a:t>
            </a:r>
            <a:r>
              <a:rPr lang="es-419" sz="2400" dirty="0">
                <a:solidFill>
                  <a:schemeClr val="tx1"/>
                </a:solidFill>
                <a:latin typeface="Arial" panose="020B0604020202020204" pitchFamily="34" charset="0"/>
                <a:cs typeface="Arial" panose="020B0604020202020204" pitchFamily="34" charset="0"/>
              </a:rPr>
              <a:t>.</a:t>
            </a:r>
            <a:endParaRPr lang="pt-BR" sz="24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4830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520" y="116632"/>
            <a:ext cx="8640960" cy="6741368"/>
          </a:xfrm>
        </p:spPr>
        <p:txBody>
          <a:bodyPr/>
          <a:lstStyle/>
          <a:p>
            <a:r>
              <a:rPr lang="es-419" dirty="0" smtClean="0">
                <a:solidFill>
                  <a:schemeClr val="tx1"/>
                </a:solidFill>
              </a:rPr>
              <a:t>CONTINUA</a:t>
            </a:r>
            <a:endParaRPr lang="es-419" dirty="0">
              <a:solidFill>
                <a:schemeClr val="tx1"/>
              </a:solidFill>
            </a:endParaRPr>
          </a:p>
          <a:p>
            <a:pPr algn="just"/>
            <a:endParaRPr lang="pt-BR" sz="2400" dirty="0" smtClean="0">
              <a:latin typeface="Arial" panose="020B0604020202020204" pitchFamily="34" charset="0"/>
              <a:cs typeface="Arial" panose="020B0604020202020204" pitchFamily="34" charset="0"/>
            </a:endParaRPr>
          </a:p>
          <a:p>
            <a:pPr algn="just"/>
            <a:r>
              <a:rPr lang="pt-BR" sz="2400" dirty="0" smtClean="0">
                <a:solidFill>
                  <a:schemeClr val="tx1"/>
                </a:solidFill>
                <a:latin typeface="Arial" panose="020B0604020202020204" pitchFamily="34" charset="0"/>
                <a:cs typeface="Arial" panose="020B0604020202020204" pitchFamily="34" charset="0"/>
              </a:rPr>
              <a:t>Foi </a:t>
            </a:r>
            <a:r>
              <a:rPr lang="pt-BR" sz="2400" dirty="0">
                <a:solidFill>
                  <a:schemeClr val="tx1"/>
                </a:solidFill>
                <a:latin typeface="Arial" panose="020B0604020202020204" pitchFamily="34" charset="0"/>
                <a:cs typeface="Arial" panose="020B0604020202020204" pitchFamily="34" charset="0"/>
              </a:rPr>
              <a:t>possível ir obtendo um maior conhecimento dos principais problemas de saúde da UBS, </a:t>
            </a:r>
            <a:r>
              <a:rPr lang="pt-BR" sz="2400" dirty="0" smtClean="0">
                <a:solidFill>
                  <a:schemeClr val="tx1"/>
                </a:solidFill>
                <a:latin typeface="Arial" panose="020B0604020202020204" pitchFamily="34" charset="0"/>
                <a:cs typeface="Arial" panose="020B0604020202020204" pitchFamily="34" charset="0"/>
              </a:rPr>
              <a:t>soubemos </a:t>
            </a:r>
            <a:r>
              <a:rPr lang="pt-BR" sz="2400" dirty="0">
                <a:solidFill>
                  <a:schemeClr val="tx1"/>
                </a:solidFill>
                <a:latin typeface="Arial" panose="020B0604020202020204" pitchFamily="34" charset="0"/>
                <a:cs typeface="Arial" panose="020B0604020202020204" pitchFamily="34" charset="0"/>
              </a:rPr>
              <a:t>quais são as atribuições dos profissionais da equipe de saúde segundo os protocolos do Ministério de Saúde em relação, foi fundamental aprender a organizar um processo de intervenção na comunidade, o que poderá ser utilizado nas futuras intervenções e em outros programas do Ministério de Saúde.</a:t>
            </a:r>
          </a:p>
          <a:p>
            <a:pPr algn="l"/>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13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7504" y="0"/>
            <a:ext cx="8928992" cy="6858000"/>
          </a:xfrm>
        </p:spPr>
        <p:txBody>
          <a:bodyPr/>
          <a:lstStyle/>
          <a:p>
            <a:endParaRPr lang="pt-BR" dirty="0" smtClean="0"/>
          </a:p>
          <a:p>
            <a:endParaRPr lang="pt-BR" dirty="0"/>
          </a:p>
          <a:p>
            <a:endParaRPr lang="pt-BR" sz="8000" dirty="0" smtClean="0">
              <a:latin typeface="Algerian" panose="04020705040A02060702" pitchFamily="82" charset="0"/>
            </a:endParaRPr>
          </a:p>
          <a:p>
            <a:r>
              <a:rPr lang="pt-BR" sz="8000" dirty="0" smtClean="0">
                <a:solidFill>
                  <a:schemeClr val="tx1"/>
                </a:solidFill>
                <a:latin typeface="Algerian" panose="04020705040A02060702" pitchFamily="82" charset="0"/>
              </a:rPr>
              <a:t>OBRIGADO</a:t>
            </a:r>
            <a:endParaRPr lang="pt-BR" sz="8000" dirty="0">
              <a:solidFill>
                <a:schemeClr val="tx1"/>
              </a:solidFill>
              <a:latin typeface="Algerian" panose="04020705040A02060702" pitchFamily="82"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08700"/>
            <a:ext cx="914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019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7504" y="116632"/>
            <a:ext cx="8856984" cy="6552728"/>
          </a:xfrm>
        </p:spPr>
        <p:txBody>
          <a:bodyPr>
            <a:normAutofit/>
          </a:bodyPr>
          <a:lstStyle/>
          <a:p>
            <a:endParaRPr lang="pt-BR" sz="1800" u="sng" dirty="0" smtClean="0">
              <a:latin typeface="Arial" panose="020B0604020202020204" pitchFamily="34" charset="0"/>
              <a:cs typeface="Arial" panose="020B0604020202020204" pitchFamily="34" charset="0"/>
            </a:endParaRPr>
          </a:p>
          <a:p>
            <a:r>
              <a:rPr lang="pt-BR" sz="2800" u="sng" dirty="0" smtClean="0">
                <a:solidFill>
                  <a:schemeClr val="tx1"/>
                </a:solidFill>
                <a:latin typeface="Arial" panose="020B0604020202020204" pitchFamily="34" charset="0"/>
                <a:cs typeface="Arial" panose="020B0604020202020204" pitchFamily="34" charset="0"/>
              </a:rPr>
              <a:t>Caracterização </a:t>
            </a:r>
            <a:r>
              <a:rPr lang="pt-BR" sz="2800" u="sng" dirty="0">
                <a:solidFill>
                  <a:schemeClr val="tx1"/>
                </a:solidFill>
                <a:latin typeface="Arial" panose="020B0604020202020204" pitchFamily="34" charset="0"/>
                <a:cs typeface="Arial" panose="020B0604020202020204" pitchFamily="34" charset="0"/>
              </a:rPr>
              <a:t>do </a:t>
            </a:r>
            <a:r>
              <a:rPr lang="pt-BR" sz="2800" u="sng" dirty="0" smtClean="0">
                <a:solidFill>
                  <a:schemeClr val="tx1"/>
                </a:solidFill>
                <a:latin typeface="Arial" panose="020B0604020202020204" pitchFamily="34" charset="0"/>
                <a:cs typeface="Arial" panose="020B0604020202020204" pitchFamily="34" charset="0"/>
              </a:rPr>
              <a:t>município</a:t>
            </a:r>
          </a:p>
          <a:p>
            <a:endParaRPr lang="pt-BR" sz="2800" u="sng" dirty="0">
              <a:solidFill>
                <a:schemeClr val="tx1"/>
              </a:solidFill>
              <a:latin typeface="Arial" panose="020B0604020202020204" pitchFamily="34" charset="0"/>
              <a:cs typeface="Arial" panose="020B0604020202020204" pitchFamily="34" charset="0"/>
            </a:endParaRPr>
          </a:p>
          <a:p>
            <a:pPr algn="just">
              <a:lnSpc>
                <a:spcPct val="150000"/>
              </a:lnSpc>
            </a:pPr>
            <a:r>
              <a:rPr lang="pt-BR" sz="2000" dirty="0" smtClean="0">
                <a:solidFill>
                  <a:schemeClr val="tx1"/>
                </a:solidFill>
                <a:latin typeface="Arial" panose="020B0604020202020204" pitchFamily="34" charset="0"/>
                <a:cs typeface="Arial" panose="020B0604020202020204" pitchFamily="34" charset="0"/>
              </a:rPr>
              <a:t>Cotiporã </a:t>
            </a:r>
            <a:r>
              <a:rPr lang="pt-BR" sz="2000" dirty="0">
                <a:solidFill>
                  <a:schemeClr val="tx1"/>
                </a:solidFill>
                <a:latin typeface="Arial" panose="020B0604020202020204" pitchFamily="34" charset="0"/>
                <a:cs typeface="Arial" panose="020B0604020202020204" pitchFamily="34" charset="0"/>
              </a:rPr>
              <a:t>é um município pequeno, com uma população de aproximadamente 3917 </a:t>
            </a:r>
            <a:r>
              <a:rPr lang="pt-BR" sz="2000" dirty="0" smtClean="0">
                <a:solidFill>
                  <a:schemeClr val="tx1"/>
                </a:solidFill>
                <a:latin typeface="Arial" panose="020B0604020202020204" pitchFamily="34" charset="0"/>
                <a:cs typeface="Arial" panose="020B0604020202020204" pitchFamily="34" charset="0"/>
              </a:rPr>
              <a:t>pessoas, é rural, a </a:t>
            </a:r>
            <a:r>
              <a:rPr lang="pt-BR" sz="2000" dirty="0">
                <a:solidFill>
                  <a:schemeClr val="tx1"/>
                </a:solidFill>
                <a:latin typeface="Arial" panose="020B0604020202020204" pitchFamily="34" charset="0"/>
                <a:cs typeface="Arial" panose="020B0604020202020204" pitchFamily="34" charset="0"/>
              </a:rPr>
              <a:t>maioria da população mora no </a:t>
            </a:r>
            <a:r>
              <a:rPr lang="pt-BR" sz="2000" dirty="0" smtClean="0">
                <a:solidFill>
                  <a:schemeClr val="tx1"/>
                </a:solidFill>
                <a:latin typeface="Arial" panose="020B0604020202020204" pitchFamily="34" charset="0"/>
                <a:cs typeface="Arial" panose="020B0604020202020204" pitchFamily="34" charset="0"/>
              </a:rPr>
              <a:t>interior, onde a </a:t>
            </a:r>
            <a:r>
              <a:rPr lang="pt-BR" sz="2000" dirty="0">
                <a:solidFill>
                  <a:schemeClr val="tx1"/>
                </a:solidFill>
                <a:latin typeface="Arial" panose="020B0604020202020204" pitchFamily="34" charset="0"/>
                <a:cs typeface="Arial" panose="020B0604020202020204" pitchFamily="34" charset="0"/>
              </a:rPr>
              <a:t>principal fonte de produção é o </a:t>
            </a:r>
            <a:r>
              <a:rPr lang="pt-BR" sz="2000" dirty="0" smtClean="0">
                <a:solidFill>
                  <a:schemeClr val="tx1"/>
                </a:solidFill>
                <a:latin typeface="Arial" panose="020B0604020202020204" pitchFamily="34" charset="0"/>
                <a:cs typeface="Arial" panose="020B0604020202020204" pitchFamily="34" charset="0"/>
              </a:rPr>
              <a:t>vinho e </a:t>
            </a:r>
            <a:r>
              <a:rPr lang="pt-BR" sz="2000" dirty="0">
                <a:solidFill>
                  <a:schemeClr val="tx1"/>
                </a:solidFill>
                <a:latin typeface="Arial" panose="020B0604020202020204" pitchFamily="34" charset="0"/>
                <a:cs typeface="Arial" panose="020B0604020202020204" pitchFamily="34" charset="0"/>
              </a:rPr>
              <a:t>suco de </a:t>
            </a:r>
            <a:r>
              <a:rPr lang="pt-BR" sz="2000" dirty="0" smtClean="0">
                <a:solidFill>
                  <a:schemeClr val="tx1"/>
                </a:solidFill>
                <a:latin typeface="Arial" panose="020B0604020202020204" pitchFamily="34" charset="0"/>
                <a:cs typeface="Arial" panose="020B0604020202020204" pitchFamily="34" charset="0"/>
              </a:rPr>
              <a:t>uva, tem </a:t>
            </a:r>
            <a:r>
              <a:rPr lang="pt-BR" sz="2000" dirty="0">
                <a:solidFill>
                  <a:schemeClr val="tx1"/>
                </a:solidFill>
                <a:latin typeface="Arial" panose="020B0604020202020204" pitchFamily="34" charset="0"/>
                <a:cs typeface="Arial" panose="020B0604020202020204" pitchFamily="34" charset="0"/>
              </a:rPr>
              <a:t>uma população envelhecida, descendentes de italianos, com baixa taxa de natalidade. A atenção de saúde é feita numa Unidade Básica de Saúde (UBS) </a:t>
            </a:r>
            <a:r>
              <a:rPr lang="pt-BR" sz="2000" dirty="0" smtClean="0">
                <a:solidFill>
                  <a:schemeClr val="tx1"/>
                </a:solidFill>
                <a:latin typeface="Arial" panose="020B0604020202020204" pitchFamily="34" charset="0"/>
                <a:cs typeface="Arial" panose="020B0604020202020204" pitchFamily="34" charset="0"/>
              </a:rPr>
              <a:t>.</a:t>
            </a:r>
            <a:endParaRPr lang="pt-BR" sz="2000" dirty="0">
              <a:solidFill>
                <a:schemeClr val="tx1"/>
              </a:solidFill>
              <a:latin typeface="Arial" panose="020B0604020202020204" pitchFamily="34" charset="0"/>
              <a:cs typeface="Arial" panose="020B0604020202020204" pitchFamily="34" charset="0"/>
            </a:endParaRPr>
          </a:p>
          <a:p>
            <a:endParaRPr lang="pt-BR" dirty="0"/>
          </a:p>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653136"/>
            <a:ext cx="2209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3" y="4679992"/>
            <a:ext cx="22193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958" y="4679992"/>
            <a:ext cx="21812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116632"/>
            <a:ext cx="1380309"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184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9512" y="116632"/>
            <a:ext cx="8784976" cy="6552728"/>
          </a:xfrm>
        </p:spPr>
        <p:txBody>
          <a:bodyPr>
            <a:normAutofit/>
          </a:bodyPr>
          <a:lstStyle/>
          <a:p>
            <a:pPr algn="just"/>
            <a:endParaRPr lang="pt-BR" sz="2800" u="sng" dirty="0" smtClean="0">
              <a:latin typeface="Arial" panose="020B0604020202020204" pitchFamily="34" charset="0"/>
              <a:cs typeface="Arial" panose="020B0604020202020204" pitchFamily="34" charset="0"/>
            </a:endParaRPr>
          </a:p>
          <a:p>
            <a:pPr algn="just"/>
            <a:r>
              <a:rPr lang="pt-BR" sz="2800" u="sng" dirty="0" smtClean="0">
                <a:solidFill>
                  <a:schemeClr val="tx1"/>
                </a:solidFill>
                <a:latin typeface="Arial" panose="020B0604020202020204" pitchFamily="34" charset="0"/>
                <a:cs typeface="Arial" panose="020B0604020202020204" pitchFamily="34" charset="0"/>
              </a:rPr>
              <a:t>Caracterização da Unidade </a:t>
            </a:r>
            <a:r>
              <a:rPr lang="pt-BR" sz="2800" u="sng" dirty="0">
                <a:solidFill>
                  <a:schemeClr val="tx1"/>
                </a:solidFill>
                <a:latin typeface="Arial" panose="020B0604020202020204" pitchFamily="34" charset="0"/>
                <a:cs typeface="Arial" panose="020B0604020202020204" pitchFamily="34" charset="0"/>
              </a:rPr>
              <a:t>Básica de </a:t>
            </a:r>
            <a:r>
              <a:rPr lang="pt-BR" sz="2800" u="sng" dirty="0" smtClean="0">
                <a:solidFill>
                  <a:schemeClr val="tx1"/>
                </a:solidFill>
                <a:latin typeface="Arial" panose="020B0604020202020204" pitchFamily="34" charset="0"/>
                <a:cs typeface="Arial" panose="020B0604020202020204" pitchFamily="34" charset="0"/>
              </a:rPr>
              <a:t>Saúde</a:t>
            </a:r>
          </a:p>
          <a:p>
            <a:pPr algn="just">
              <a:lnSpc>
                <a:spcPct val="150000"/>
              </a:lnSpc>
            </a:pPr>
            <a:r>
              <a:rPr lang="pt-BR" sz="2400" dirty="0" smtClean="0">
                <a:solidFill>
                  <a:schemeClr val="tx1"/>
                </a:solidFill>
                <a:latin typeface="Arial" panose="020B0604020202020204" pitchFamily="34" charset="0"/>
                <a:cs typeface="Arial" panose="020B0604020202020204" pitchFamily="34" charset="0"/>
              </a:rPr>
              <a:t>A </a:t>
            </a:r>
            <a:r>
              <a:rPr lang="pt-BR" sz="2400" dirty="0">
                <a:solidFill>
                  <a:schemeClr val="tx1"/>
                </a:solidFill>
                <a:latin typeface="Arial" panose="020B0604020202020204" pitchFamily="34" charset="0"/>
                <a:cs typeface="Arial" panose="020B0604020202020204" pitchFamily="34" charset="0"/>
              </a:rPr>
              <a:t>UBS N. Sra. de Saúde e N. Sra. Aparecida, </a:t>
            </a:r>
            <a:r>
              <a:rPr lang="pt-BR" sz="2400" dirty="0" smtClean="0">
                <a:solidFill>
                  <a:schemeClr val="tx1"/>
                </a:solidFill>
                <a:latin typeface="Arial" panose="020B0604020202020204" pitchFamily="34" charset="0"/>
                <a:cs typeface="Arial" panose="020B0604020202020204" pitchFamily="34" charset="0"/>
              </a:rPr>
              <a:t>é </a:t>
            </a:r>
            <a:r>
              <a:rPr lang="pt-BR" sz="2400" dirty="0">
                <a:solidFill>
                  <a:schemeClr val="tx1"/>
                </a:solidFill>
                <a:latin typeface="Arial" panose="020B0604020202020204" pitchFamily="34" charset="0"/>
                <a:cs typeface="Arial" panose="020B0604020202020204" pitchFamily="34" charset="0"/>
              </a:rPr>
              <a:t>rural e está estruturada sobre um antigo hospital, do município </a:t>
            </a:r>
            <a:r>
              <a:rPr lang="pt-BR" sz="2400" dirty="0" smtClean="0">
                <a:solidFill>
                  <a:schemeClr val="tx1"/>
                </a:solidFill>
                <a:latin typeface="Arial" panose="020B0604020202020204" pitchFamily="34" charset="0"/>
                <a:cs typeface="Arial" panose="020B0604020202020204" pitchFamily="34" charset="0"/>
              </a:rPr>
              <a:t>Cotiporã. Na </a:t>
            </a:r>
            <a:r>
              <a:rPr lang="pt-BR" sz="2400" dirty="0">
                <a:solidFill>
                  <a:schemeClr val="tx1"/>
                </a:solidFill>
                <a:latin typeface="Arial" panose="020B0604020202020204" pitchFamily="34" charset="0"/>
                <a:cs typeface="Arial" panose="020B0604020202020204" pitchFamily="34" charset="0"/>
              </a:rPr>
              <a:t>UBS tem três consultórios médicos, um consultório de enfermagem, uma sala de acolhimento, uma sala de vacinas, uma sala de espera, uma área de admissão, uma sala de emergências, uma sala de fisioterapia, um consultório odontológico, um consultório de fonoaudióloga, sala de NASF, uma farmácia e uma sala de reuniões. </a:t>
            </a:r>
            <a:endParaRPr lang="pt-BR" sz="2400" dirty="0" smtClean="0">
              <a:solidFill>
                <a:schemeClr val="tx1"/>
              </a:solidFill>
              <a:latin typeface="Arial" panose="020B0604020202020204" pitchFamily="34" charset="0"/>
              <a:cs typeface="Arial" panose="020B0604020202020204" pitchFamily="34" charset="0"/>
            </a:endParaRPr>
          </a:p>
          <a:p>
            <a:pPr algn="just">
              <a:lnSpc>
                <a:spcPct val="150000"/>
              </a:lnSpc>
            </a:pPr>
            <a:endParaRPr lang="pt-BR" sz="2400" dirty="0">
              <a:solidFill>
                <a:schemeClr val="tx1"/>
              </a:solidFill>
              <a:latin typeface="Arial" panose="020B0604020202020204" pitchFamily="34" charset="0"/>
              <a:cs typeface="Arial" panose="020B0604020202020204" pitchFamily="34" charset="0"/>
            </a:endParaRPr>
          </a:p>
          <a:p>
            <a:endParaRPr lang="pt-BR" dirty="0"/>
          </a:p>
          <a:p>
            <a:endParaRPr lang="pt-BR" dirty="0"/>
          </a:p>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116633"/>
            <a:ext cx="129896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165304"/>
            <a:ext cx="8568952"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802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7504" y="332656"/>
            <a:ext cx="8928992" cy="7128792"/>
          </a:xfrm>
        </p:spPr>
        <p:txBody>
          <a:bodyPr>
            <a:normAutofit/>
          </a:bodyPr>
          <a:lstStyle/>
          <a:p>
            <a:r>
              <a:rPr lang="pt-BR" dirty="0">
                <a:solidFill>
                  <a:schemeClr val="tx1"/>
                </a:solidFill>
              </a:rPr>
              <a:t>Situação da ação programática na </a:t>
            </a:r>
            <a:r>
              <a:rPr lang="pt-BR" dirty="0" smtClean="0">
                <a:solidFill>
                  <a:schemeClr val="tx1"/>
                </a:solidFill>
              </a:rPr>
              <a:t>UBS </a:t>
            </a:r>
            <a:r>
              <a:rPr lang="pt-BR" dirty="0">
                <a:solidFill>
                  <a:schemeClr val="tx1"/>
                </a:solidFill>
              </a:rPr>
              <a:t>antes da </a:t>
            </a:r>
            <a:r>
              <a:rPr lang="pt-BR" dirty="0" smtClean="0">
                <a:solidFill>
                  <a:schemeClr val="tx1"/>
                </a:solidFill>
              </a:rPr>
              <a:t>intervenção:</a:t>
            </a:r>
          </a:p>
          <a:p>
            <a:pPr algn="just"/>
            <a:endParaRPr lang="pt-BR" sz="2400" dirty="0" smtClean="0">
              <a:solidFill>
                <a:schemeClr val="tx1"/>
              </a:solidFill>
              <a:latin typeface="Arial" panose="020B0604020202020204" pitchFamily="34" charset="0"/>
              <a:cs typeface="Arial" panose="020B0604020202020204" pitchFamily="34" charset="0"/>
            </a:endParaRPr>
          </a:p>
          <a:p>
            <a:pPr algn="just"/>
            <a:r>
              <a:rPr lang="pt-BR" sz="2400" dirty="0" smtClean="0">
                <a:solidFill>
                  <a:schemeClr val="tx1"/>
                </a:solidFill>
                <a:latin typeface="Arial" panose="020B0604020202020204" pitchFamily="34" charset="0"/>
                <a:cs typeface="Arial" panose="020B0604020202020204" pitchFamily="34" charset="0"/>
              </a:rPr>
              <a:t>Na </a:t>
            </a:r>
            <a:r>
              <a:rPr lang="pt-BR" sz="2400" dirty="0">
                <a:solidFill>
                  <a:schemeClr val="tx1"/>
                </a:solidFill>
                <a:latin typeface="Arial" panose="020B0604020202020204" pitchFamily="34" charset="0"/>
                <a:cs typeface="Arial" panose="020B0604020202020204" pitchFamily="34" charset="0"/>
              </a:rPr>
              <a:t>área de abrangência </a:t>
            </a:r>
            <a:r>
              <a:rPr lang="pt-BR" sz="2400" dirty="0" smtClean="0">
                <a:solidFill>
                  <a:schemeClr val="tx1"/>
                </a:solidFill>
                <a:latin typeface="Arial" panose="020B0604020202020204" pitchFamily="34" charset="0"/>
                <a:cs typeface="Arial" panose="020B0604020202020204" pitchFamily="34" charset="0"/>
              </a:rPr>
              <a:t>tem </a:t>
            </a:r>
            <a:r>
              <a:rPr lang="pt-BR" sz="2400" dirty="0">
                <a:solidFill>
                  <a:schemeClr val="tx1"/>
                </a:solidFill>
                <a:latin typeface="Arial" panose="020B0604020202020204" pitchFamily="34" charset="0"/>
                <a:cs typeface="Arial" panose="020B0604020202020204" pitchFamily="34" charset="0"/>
              </a:rPr>
              <a:t>registrado 415 (67%) usuários com </a:t>
            </a:r>
            <a:r>
              <a:rPr lang="pt-BR" sz="2400" dirty="0" smtClean="0">
                <a:solidFill>
                  <a:schemeClr val="tx1"/>
                </a:solidFill>
                <a:latin typeface="Arial" panose="020B0604020202020204" pitchFamily="34" charset="0"/>
                <a:cs typeface="Arial" panose="020B0604020202020204" pitchFamily="34" charset="0"/>
              </a:rPr>
              <a:t>(</a:t>
            </a:r>
            <a:r>
              <a:rPr lang="pt-BR" sz="2400" dirty="0">
                <a:solidFill>
                  <a:schemeClr val="tx1"/>
                </a:solidFill>
                <a:latin typeface="Arial" panose="020B0604020202020204" pitchFamily="34" charset="0"/>
                <a:cs typeface="Arial" panose="020B0604020202020204" pitchFamily="34" charset="0"/>
              </a:rPr>
              <a:t>HAS) </a:t>
            </a:r>
            <a:r>
              <a:rPr lang="pt-BR" sz="2400" dirty="0" smtClean="0">
                <a:solidFill>
                  <a:schemeClr val="tx1"/>
                </a:solidFill>
                <a:latin typeface="Arial" panose="020B0604020202020204" pitchFamily="34" charset="0"/>
                <a:cs typeface="Arial" panose="020B0604020202020204" pitchFamily="34" charset="0"/>
              </a:rPr>
              <a:t>e </a:t>
            </a:r>
            <a:r>
              <a:rPr lang="pt-BR" sz="2400" dirty="0">
                <a:solidFill>
                  <a:schemeClr val="tx1"/>
                </a:solidFill>
                <a:latin typeface="Arial" panose="020B0604020202020204" pitchFamily="34" charset="0"/>
                <a:cs typeface="Arial" panose="020B0604020202020204" pitchFamily="34" charset="0"/>
              </a:rPr>
              <a:t>63 </a:t>
            </a:r>
            <a:r>
              <a:rPr lang="pt-BR" sz="2400" dirty="0" smtClean="0">
                <a:solidFill>
                  <a:schemeClr val="tx1"/>
                </a:solidFill>
                <a:latin typeface="Arial" panose="020B0604020202020204" pitchFamily="34" charset="0"/>
                <a:cs typeface="Arial" panose="020B0604020202020204" pitchFamily="34" charset="0"/>
              </a:rPr>
              <a:t>(36%) usuários </a:t>
            </a:r>
            <a:r>
              <a:rPr lang="pt-BR" sz="2400" dirty="0">
                <a:solidFill>
                  <a:schemeClr val="tx1"/>
                </a:solidFill>
                <a:latin typeface="Arial" panose="020B0604020202020204" pitchFamily="34" charset="0"/>
                <a:cs typeface="Arial" panose="020B0604020202020204" pitchFamily="34" charset="0"/>
              </a:rPr>
              <a:t>com </a:t>
            </a:r>
            <a:r>
              <a:rPr lang="pt-BR" sz="2400" dirty="0" smtClean="0">
                <a:solidFill>
                  <a:schemeClr val="tx1"/>
                </a:solidFill>
                <a:latin typeface="Arial" panose="020B0604020202020204" pitchFamily="34" charset="0"/>
                <a:cs typeface="Arial" panose="020B0604020202020204" pitchFamily="34" charset="0"/>
              </a:rPr>
              <a:t>(</a:t>
            </a:r>
            <a:r>
              <a:rPr lang="pt-BR" sz="2400" dirty="0">
                <a:solidFill>
                  <a:schemeClr val="tx1"/>
                </a:solidFill>
                <a:latin typeface="Arial" panose="020B0604020202020204" pitchFamily="34" charset="0"/>
                <a:cs typeface="Arial" panose="020B0604020202020204" pitchFamily="34" charset="0"/>
              </a:rPr>
              <a:t>DM</a:t>
            </a:r>
            <a:r>
              <a:rPr lang="pt-BR" sz="2400" dirty="0" smtClean="0">
                <a:solidFill>
                  <a:schemeClr val="tx1"/>
                </a:solidFill>
                <a:latin typeface="Arial" panose="020B0604020202020204" pitchFamily="34" charset="0"/>
                <a:cs typeface="Arial" panose="020B0604020202020204" pitchFamily="34" charset="0"/>
              </a:rPr>
              <a:t>), observa-se </a:t>
            </a:r>
            <a:r>
              <a:rPr lang="pt-BR" sz="2400" dirty="0">
                <a:solidFill>
                  <a:schemeClr val="tx1"/>
                </a:solidFill>
                <a:latin typeface="Arial" panose="020B0604020202020204" pitchFamily="34" charset="0"/>
                <a:cs typeface="Arial" panose="020B0604020202020204" pitchFamily="34" charset="0"/>
              </a:rPr>
              <a:t>um percentual muito baixo para os indicadores de cobertura deste grupo de usuários, </a:t>
            </a:r>
            <a:r>
              <a:rPr lang="pt-BR" sz="2400" dirty="0" smtClean="0">
                <a:solidFill>
                  <a:schemeClr val="tx1"/>
                </a:solidFill>
                <a:latin typeface="Arial" panose="020B0604020202020204" pitchFamily="34" charset="0"/>
                <a:cs typeface="Arial" panose="020B0604020202020204" pitchFamily="34" charset="0"/>
              </a:rPr>
              <a:t>a participação nas atividades </a:t>
            </a:r>
            <a:r>
              <a:rPr lang="pt-BR" sz="2400" dirty="0">
                <a:solidFill>
                  <a:schemeClr val="tx1"/>
                </a:solidFill>
                <a:latin typeface="Arial" panose="020B0604020202020204" pitchFamily="34" charset="0"/>
                <a:cs typeface="Arial" panose="020B0604020202020204" pitchFamily="34" charset="0"/>
              </a:rPr>
              <a:t>de educação em </a:t>
            </a:r>
            <a:r>
              <a:rPr lang="pt-BR" sz="2400" dirty="0" smtClean="0">
                <a:solidFill>
                  <a:schemeClr val="tx1"/>
                </a:solidFill>
                <a:latin typeface="Arial" panose="020B0604020202020204" pitchFamily="34" charset="0"/>
                <a:cs typeface="Arial" panose="020B0604020202020204" pitchFamily="34" charset="0"/>
              </a:rPr>
              <a:t>saúde é muito baixa, deixam </a:t>
            </a:r>
            <a:r>
              <a:rPr lang="pt-BR" sz="2400" dirty="0">
                <a:solidFill>
                  <a:schemeClr val="tx1"/>
                </a:solidFill>
                <a:latin typeface="Arial" panose="020B0604020202020204" pitchFamily="34" charset="0"/>
                <a:cs typeface="Arial" panose="020B0604020202020204" pitchFamily="34" charset="0"/>
              </a:rPr>
              <a:t>de tomar os medicamentos quando percebem alguma </a:t>
            </a:r>
            <a:r>
              <a:rPr lang="pt-BR" sz="2400" dirty="0" smtClean="0">
                <a:solidFill>
                  <a:schemeClr val="tx1"/>
                </a:solidFill>
                <a:latin typeface="Arial" panose="020B0604020202020204" pitchFamily="34" charset="0"/>
                <a:cs typeface="Arial" panose="020B0604020202020204" pitchFamily="34" charset="0"/>
              </a:rPr>
              <a:t>melhora, desconhecem as </a:t>
            </a:r>
            <a:r>
              <a:rPr lang="pt-BR" sz="2400" dirty="0">
                <a:solidFill>
                  <a:schemeClr val="tx1"/>
                </a:solidFill>
                <a:latin typeface="Arial" panose="020B0604020202020204" pitchFamily="34" charset="0"/>
                <a:cs typeface="Arial" panose="020B0604020202020204" pitchFamily="34" charset="0"/>
              </a:rPr>
              <a:t>complicações que podem acontecer, </a:t>
            </a:r>
            <a:r>
              <a:rPr lang="pt-BR" sz="2400" dirty="0" smtClean="0">
                <a:solidFill>
                  <a:schemeClr val="tx1"/>
                </a:solidFill>
                <a:latin typeface="Arial" panose="020B0604020202020204" pitchFamily="34" charset="0"/>
                <a:cs typeface="Arial" panose="020B0604020202020204" pitchFamily="34" charset="0"/>
              </a:rPr>
              <a:t>tem usuários </a:t>
            </a:r>
            <a:r>
              <a:rPr lang="pt-BR" sz="2400" dirty="0">
                <a:solidFill>
                  <a:schemeClr val="tx1"/>
                </a:solidFill>
                <a:latin typeface="Arial" panose="020B0604020202020204" pitchFamily="34" charset="0"/>
                <a:cs typeface="Arial" panose="020B0604020202020204" pitchFamily="34" charset="0"/>
              </a:rPr>
              <a:t>com incapacidades físicas motoras, antecedentes de infartos do </a:t>
            </a:r>
            <a:r>
              <a:rPr lang="pt-BR" sz="2400" dirty="0" smtClean="0">
                <a:solidFill>
                  <a:schemeClr val="tx1"/>
                </a:solidFill>
                <a:latin typeface="Arial" panose="020B0604020202020204" pitchFamily="34" charset="0"/>
                <a:cs typeface="Arial" panose="020B0604020202020204" pitchFamily="34" charset="0"/>
              </a:rPr>
              <a:t>miocárdio, e sequelas </a:t>
            </a:r>
            <a:r>
              <a:rPr lang="pt-BR" sz="2400" dirty="0">
                <a:solidFill>
                  <a:schemeClr val="tx1"/>
                </a:solidFill>
                <a:latin typeface="Arial" panose="020B0604020202020204" pitchFamily="34" charset="0"/>
                <a:cs typeface="Arial" panose="020B0604020202020204" pitchFamily="34" charset="0"/>
              </a:rPr>
              <a:t>de doenças cerebrais causadas </a:t>
            </a:r>
            <a:r>
              <a:rPr lang="pt-BR" sz="2400" dirty="0" smtClean="0">
                <a:solidFill>
                  <a:schemeClr val="tx1"/>
                </a:solidFill>
                <a:latin typeface="Arial" panose="020B0604020202020204" pitchFamily="34" charset="0"/>
                <a:cs typeface="Arial" panose="020B0604020202020204" pitchFamily="34" charset="0"/>
              </a:rPr>
              <a:t>pela </a:t>
            </a:r>
            <a:r>
              <a:rPr lang="pt-BR" sz="2400" dirty="0">
                <a:solidFill>
                  <a:schemeClr val="tx1"/>
                </a:solidFill>
                <a:latin typeface="Arial" panose="020B0604020202020204" pitchFamily="34" charset="0"/>
                <a:cs typeface="Arial" panose="020B0604020202020204" pitchFamily="34" charset="0"/>
              </a:rPr>
              <a:t>hipertensão arterial </a:t>
            </a:r>
            <a:r>
              <a:rPr lang="pt-BR" sz="2400" dirty="0" smtClean="0">
                <a:solidFill>
                  <a:schemeClr val="tx1"/>
                </a:solidFill>
                <a:latin typeface="Arial" panose="020B0604020202020204" pitchFamily="34" charset="0"/>
                <a:cs typeface="Arial" panose="020B0604020202020204" pitchFamily="34" charset="0"/>
              </a:rPr>
              <a:t>e diabetes mellitus descompensada</a:t>
            </a:r>
            <a:r>
              <a:rPr lang="pt-BR" sz="2400" dirty="0">
                <a:solidFill>
                  <a:schemeClr val="tx1"/>
                </a:solidFill>
                <a:latin typeface="Arial" panose="020B0604020202020204" pitchFamily="34" charset="0"/>
                <a:cs typeface="Arial" panose="020B0604020202020204" pitchFamily="34"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99" y="6093296"/>
            <a:ext cx="8278813"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092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88641"/>
            <a:ext cx="7772400" cy="1008111"/>
          </a:xfrm>
        </p:spPr>
        <p:txBody>
          <a:bodyPr/>
          <a:lstStyle/>
          <a:p>
            <a:r>
              <a:rPr lang="pt-BR" dirty="0"/>
              <a:t>Objetivo</a:t>
            </a:r>
          </a:p>
        </p:txBody>
      </p:sp>
      <p:sp>
        <p:nvSpPr>
          <p:cNvPr id="3" name="Subtítulo 2"/>
          <p:cNvSpPr>
            <a:spLocks noGrp="1"/>
          </p:cNvSpPr>
          <p:nvPr>
            <p:ph type="subTitle" idx="1"/>
          </p:nvPr>
        </p:nvSpPr>
        <p:spPr>
          <a:xfrm>
            <a:off x="107504" y="1196752"/>
            <a:ext cx="8928992" cy="5544616"/>
          </a:xfrm>
        </p:spPr>
        <p:txBody>
          <a:bodyPr/>
          <a:lstStyle/>
          <a:p>
            <a:pPr algn="l">
              <a:lnSpc>
                <a:spcPct val="150000"/>
              </a:lnSpc>
            </a:pPr>
            <a:r>
              <a:rPr lang="pt-BR" sz="2400" u="sng" dirty="0" smtClean="0">
                <a:solidFill>
                  <a:schemeClr val="tx1"/>
                </a:solidFill>
                <a:latin typeface="Arial" panose="020B0604020202020204" pitchFamily="34" charset="0"/>
                <a:cs typeface="Arial" panose="020B0604020202020204" pitchFamily="34" charset="0"/>
              </a:rPr>
              <a:t>Objetivo Geral</a:t>
            </a:r>
          </a:p>
          <a:p>
            <a:pPr marL="342900" indent="-342900" algn="l">
              <a:lnSpc>
                <a:spcPct val="150000"/>
              </a:lnSpc>
              <a:buFont typeface="Wingdings" panose="05000000000000000000" pitchFamily="2" charset="2"/>
              <a:buChar char="v"/>
            </a:pPr>
            <a:r>
              <a:rPr lang="pt-BR" sz="2400" dirty="0" smtClean="0">
                <a:solidFill>
                  <a:schemeClr val="tx1"/>
                </a:solidFill>
                <a:latin typeface="Arial" panose="020B0604020202020204" pitchFamily="34" charset="0"/>
                <a:cs typeface="Arial" panose="020B0604020202020204" pitchFamily="34" charset="0"/>
              </a:rPr>
              <a:t>Melhorar </a:t>
            </a:r>
            <a:r>
              <a:rPr lang="pt-BR" sz="2400" dirty="0">
                <a:solidFill>
                  <a:schemeClr val="tx1"/>
                </a:solidFill>
                <a:latin typeface="Arial" panose="020B0604020202020204" pitchFamily="34" charset="0"/>
                <a:cs typeface="Arial" panose="020B0604020202020204" pitchFamily="34" charset="0"/>
              </a:rPr>
              <a:t>a atenção à saúde dos hipertensos e dos diabéticos na UBS Nossa Senhora de Saúde, Cotiporã, RS, Brasil</a:t>
            </a:r>
            <a:r>
              <a:rPr lang="pt-BR" sz="2400" dirty="0" smtClean="0">
                <a:solidFill>
                  <a:schemeClr val="tx1"/>
                </a:solidFill>
                <a:latin typeface="Arial" panose="020B0604020202020204" pitchFamily="34" charset="0"/>
                <a:cs typeface="Arial" panose="020B0604020202020204" pitchFamily="34" charset="0"/>
              </a:rPr>
              <a:t>.</a:t>
            </a:r>
          </a:p>
          <a:p>
            <a:pPr algn="l">
              <a:lnSpc>
                <a:spcPct val="150000"/>
              </a:lnSpc>
            </a:pPr>
            <a:endParaRPr lang="pt-BR" sz="2400" dirty="0" smtClean="0">
              <a:solidFill>
                <a:schemeClr val="tx1"/>
              </a:solidFill>
              <a:latin typeface="Arial" panose="020B0604020202020204" pitchFamily="34" charset="0"/>
              <a:cs typeface="Arial" panose="020B0604020202020204" pitchFamily="34" charset="0"/>
            </a:endParaRPr>
          </a:p>
          <a:p>
            <a:pPr algn="l"/>
            <a:r>
              <a:rPr lang="pt-BR" u="sng" dirty="0" smtClean="0">
                <a:solidFill>
                  <a:schemeClr val="tx1"/>
                </a:solidFill>
              </a:rPr>
              <a:t>Objetivo Específicos</a:t>
            </a:r>
            <a:endParaRPr lang="pt-BR" dirty="0" smtClean="0">
              <a:solidFill>
                <a:schemeClr val="tx1"/>
              </a:solidFill>
            </a:endParaRPr>
          </a:p>
          <a:p>
            <a:pPr algn="l">
              <a:lnSpc>
                <a:spcPct val="150000"/>
              </a:lnSpc>
            </a:pPr>
            <a:r>
              <a:rPr lang="pt-BR" sz="2400" dirty="0">
                <a:solidFill>
                  <a:schemeClr val="tx1"/>
                </a:solidFill>
                <a:latin typeface="Arial" panose="020B0604020202020204" pitchFamily="34" charset="0"/>
                <a:cs typeface="Arial" panose="020B0604020202020204" pitchFamily="34" charset="0"/>
              </a:rPr>
              <a:t>1: Ampliar a cobertura a hipertensos e/ou </a:t>
            </a:r>
            <a:r>
              <a:rPr lang="pt-BR" sz="2400" dirty="0" smtClean="0">
                <a:solidFill>
                  <a:schemeClr val="tx1"/>
                </a:solidFill>
                <a:latin typeface="Arial" panose="020B0604020202020204" pitchFamily="34" charset="0"/>
                <a:cs typeface="Arial" panose="020B0604020202020204" pitchFamily="34" charset="0"/>
              </a:rPr>
              <a:t>diabéticos </a:t>
            </a:r>
            <a:r>
              <a:rPr lang="pt-BR" sz="1600" dirty="0" smtClean="0">
                <a:solidFill>
                  <a:schemeClr val="tx1"/>
                </a:solidFill>
                <a:latin typeface="Arial" panose="020B0604020202020204" pitchFamily="34" charset="0"/>
                <a:cs typeface="Arial" panose="020B0604020202020204" pitchFamily="34" charset="0"/>
              </a:rPr>
              <a:t>(metas: 1.1, 1. 2)</a:t>
            </a:r>
            <a:endParaRPr lang="pt-BR" sz="2400" dirty="0" smtClean="0">
              <a:solidFill>
                <a:schemeClr val="tx1"/>
              </a:solidFill>
              <a:latin typeface="Arial" panose="020B0604020202020204" pitchFamily="34" charset="0"/>
              <a:cs typeface="Arial" panose="020B0604020202020204" pitchFamily="34" charset="0"/>
            </a:endParaRPr>
          </a:p>
          <a:p>
            <a:pPr algn="l">
              <a:lnSpc>
                <a:spcPct val="150000"/>
              </a:lnSpc>
            </a:pPr>
            <a:r>
              <a:rPr lang="pt-BR" sz="2400" dirty="0">
                <a:solidFill>
                  <a:schemeClr val="tx1"/>
                </a:solidFill>
                <a:latin typeface="Arial" panose="020B0604020202020204" pitchFamily="34" charset="0"/>
                <a:cs typeface="Arial" panose="020B0604020202020204" pitchFamily="34" charset="0"/>
              </a:rPr>
              <a:t>2: Melhorar a qualidade de atenção a hipertensos e/ou </a:t>
            </a:r>
            <a:r>
              <a:rPr lang="pt-BR" sz="2400" dirty="0" smtClean="0">
                <a:solidFill>
                  <a:schemeClr val="tx1"/>
                </a:solidFill>
                <a:latin typeface="Arial" panose="020B0604020202020204" pitchFamily="34" charset="0"/>
                <a:cs typeface="Arial" panose="020B0604020202020204" pitchFamily="34" charset="0"/>
              </a:rPr>
              <a:t>diabéticos </a:t>
            </a:r>
            <a:r>
              <a:rPr lang="pt-BR" sz="1600" dirty="0" smtClean="0">
                <a:solidFill>
                  <a:schemeClr val="tx1"/>
                </a:solidFill>
                <a:latin typeface="Arial" panose="020B0604020202020204" pitchFamily="34" charset="0"/>
                <a:cs typeface="Arial" panose="020B0604020202020204" pitchFamily="34" charset="0"/>
              </a:rPr>
              <a:t>(metas: 2.1, 2.2, 2.3, 2.4, 2.5, 2.6, 2.7, 2.8 )</a:t>
            </a:r>
          </a:p>
          <a:p>
            <a:pPr algn="l">
              <a:lnSpc>
                <a:spcPct val="150000"/>
              </a:lnSpc>
            </a:pPr>
            <a:endParaRPr lang="pt-BR" sz="1600" dirty="0" smtClean="0">
              <a:solidFill>
                <a:schemeClr val="tx1"/>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6165304"/>
            <a:ext cx="885698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348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9512" y="188640"/>
            <a:ext cx="8784976" cy="6480720"/>
          </a:xfrm>
        </p:spPr>
        <p:txBody>
          <a:bodyPr>
            <a:normAutofit/>
          </a:bodyPr>
          <a:lstStyle/>
          <a:p>
            <a:pPr algn="l">
              <a:lnSpc>
                <a:spcPct val="150000"/>
              </a:lnSpc>
            </a:pPr>
            <a:endParaRPr lang="pt-BR" sz="2400" dirty="0" smtClean="0">
              <a:latin typeface="Arial" panose="020B0604020202020204" pitchFamily="34" charset="0"/>
              <a:cs typeface="Arial" panose="020B0604020202020204" pitchFamily="34" charset="0"/>
            </a:endParaRPr>
          </a:p>
          <a:p>
            <a:pPr algn="l">
              <a:lnSpc>
                <a:spcPct val="150000"/>
              </a:lnSpc>
            </a:pPr>
            <a:r>
              <a:rPr lang="pt-BR" sz="2400" dirty="0">
                <a:solidFill>
                  <a:schemeClr val="tx1"/>
                </a:solidFill>
                <a:latin typeface="Arial" panose="020B0604020202020204" pitchFamily="34" charset="0"/>
                <a:cs typeface="Arial" panose="020B0604020202020204" pitchFamily="34" charset="0"/>
              </a:rPr>
              <a:t>3: Melhorar a adesão de hipertensos e/ou diabéticos ao programa </a:t>
            </a:r>
            <a:r>
              <a:rPr lang="pt-BR" sz="2400" dirty="0" smtClean="0">
                <a:solidFill>
                  <a:schemeClr val="tx1"/>
                </a:solidFill>
                <a:latin typeface="Arial" panose="020B0604020202020204" pitchFamily="34" charset="0"/>
                <a:cs typeface="Arial" panose="020B0604020202020204" pitchFamily="34" charset="0"/>
              </a:rPr>
              <a:t>(metas</a:t>
            </a:r>
            <a:r>
              <a:rPr lang="pt-BR" sz="2400" dirty="0">
                <a:solidFill>
                  <a:schemeClr val="tx1"/>
                </a:solidFill>
                <a:latin typeface="Arial" panose="020B0604020202020204" pitchFamily="34" charset="0"/>
                <a:cs typeface="Arial" panose="020B0604020202020204" pitchFamily="34" charset="0"/>
              </a:rPr>
              <a:t>: 3.1, 3.2 )</a:t>
            </a:r>
          </a:p>
          <a:p>
            <a:pPr algn="l">
              <a:lnSpc>
                <a:spcPct val="150000"/>
              </a:lnSpc>
            </a:pPr>
            <a:r>
              <a:rPr lang="pt-BR" sz="2400" dirty="0" smtClean="0">
                <a:solidFill>
                  <a:schemeClr val="tx1"/>
                </a:solidFill>
                <a:latin typeface="Arial" panose="020B0604020202020204" pitchFamily="34" charset="0"/>
                <a:cs typeface="Arial" panose="020B0604020202020204" pitchFamily="34" charset="0"/>
              </a:rPr>
              <a:t>4</a:t>
            </a:r>
            <a:r>
              <a:rPr lang="pt-BR" sz="2400" dirty="0">
                <a:solidFill>
                  <a:schemeClr val="tx1"/>
                </a:solidFill>
                <a:latin typeface="Arial" panose="020B0604020202020204" pitchFamily="34" charset="0"/>
                <a:cs typeface="Arial" panose="020B0604020202020204" pitchFamily="34" charset="0"/>
              </a:rPr>
              <a:t>: Melhorar registros das </a:t>
            </a:r>
            <a:r>
              <a:rPr lang="pt-BR" sz="2400" dirty="0" smtClean="0">
                <a:solidFill>
                  <a:schemeClr val="tx1"/>
                </a:solidFill>
                <a:latin typeface="Arial" panose="020B0604020202020204" pitchFamily="34" charset="0"/>
                <a:cs typeface="Arial" panose="020B0604020202020204" pitchFamily="34" charset="0"/>
              </a:rPr>
              <a:t>informações (metas: 4.1 e 4.2)</a:t>
            </a:r>
          </a:p>
          <a:p>
            <a:pPr algn="l">
              <a:lnSpc>
                <a:spcPct val="150000"/>
              </a:lnSpc>
            </a:pPr>
            <a:r>
              <a:rPr lang="pt-BR" sz="2400" dirty="0">
                <a:solidFill>
                  <a:schemeClr val="tx1"/>
                </a:solidFill>
                <a:latin typeface="Arial" panose="020B0604020202020204" pitchFamily="34" charset="0"/>
                <a:cs typeface="Arial" panose="020B0604020202020204" pitchFamily="34" charset="0"/>
              </a:rPr>
              <a:t>5: Mapear hipertensos e diabéticos de risco para doença </a:t>
            </a:r>
            <a:r>
              <a:rPr lang="pt-BR" sz="2400" dirty="0" smtClean="0">
                <a:solidFill>
                  <a:schemeClr val="tx1"/>
                </a:solidFill>
                <a:latin typeface="Arial" panose="020B0604020202020204" pitchFamily="34" charset="0"/>
                <a:cs typeface="Arial" panose="020B0604020202020204" pitchFamily="34" charset="0"/>
              </a:rPr>
              <a:t>cardiovascular (metas: 5.1 e 5.2).</a:t>
            </a:r>
          </a:p>
          <a:p>
            <a:pPr algn="l">
              <a:lnSpc>
                <a:spcPct val="150000"/>
              </a:lnSpc>
            </a:pPr>
            <a:r>
              <a:rPr lang="pt-BR" sz="2400" dirty="0">
                <a:solidFill>
                  <a:schemeClr val="tx1"/>
                </a:solidFill>
                <a:latin typeface="Arial" panose="020B0604020202020204" pitchFamily="34" charset="0"/>
                <a:cs typeface="Arial" panose="020B0604020202020204" pitchFamily="34" charset="0"/>
              </a:rPr>
              <a:t>6: Promover a saúde de hipertensos e </a:t>
            </a:r>
            <a:r>
              <a:rPr lang="pt-BR" sz="2400" dirty="0" smtClean="0">
                <a:solidFill>
                  <a:schemeClr val="tx1"/>
                </a:solidFill>
                <a:latin typeface="Arial" panose="020B0604020202020204" pitchFamily="34" charset="0"/>
                <a:cs typeface="Arial" panose="020B0604020202020204" pitchFamily="34" charset="0"/>
              </a:rPr>
              <a:t>diabéticos (metas: 6.1,   6.2, 6.3, 6.4, 6.5, 6.6, 6.7 e 6.8).</a:t>
            </a:r>
          </a:p>
          <a:p>
            <a:pPr algn="l">
              <a:lnSpc>
                <a:spcPct val="150000"/>
              </a:lnSpc>
            </a:pPr>
            <a:endParaRPr lang="pt-BR" sz="2400" dirty="0">
              <a:solidFill>
                <a:schemeClr val="tx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278562"/>
            <a:ext cx="8858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34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7504" y="116632"/>
            <a:ext cx="8928992" cy="6480720"/>
          </a:xfrm>
        </p:spPr>
        <p:txBody>
          <a:bodyPr>
            <a:normAutofit/>
          </a:bodyPr>
          <a:lstStyle/>
          <a:p>
            <a:r>
              <a:rPr lang="pt-BR" u="sng" dirty="0" smtClean="0">
                <a:solidFill>
                  <a:schemeClr val="tx1"/>
                </a:solidFill>
              </a:rPr>
              <a:t>Ações</a:t>
            </a:r>
          </a:p>
          <a:p>
            <a:pPr marL="457200" indent="-457200" algn="just">
              <a:buFont typeface="Wingdings" panose="05000000000000000000" pitchFamily="2" charset="2"/>
              <a:buChar char="Ø"/>
            </a:pPr>
            <a:r>
              <a:rPr lang="pt-BR" sz="2400" dirty="0" smtClean="0">
                <a:solidFill>
                  <a:schemeClr val="tx1"/>
                </a:solidFill>
                <a:latin typeface="Arial" panose="020B0604020202020204" pitchFamily="34" charset="0"/>
                <a:cs typeface="Arial" panose="020B0604020202020204" pitchFamily="34" charset="0"/>
              </a:rPr>
              <a:t>Impressos os Caderno </a:t>
            </a:r>
            <a:r>
              <a:rPr lang="pt-BR" sz="2400" dirty="0">
                <a:solidFill>
                  <a:schemeClr val="tx1"/>
                </a:solidFill>
                <a:latin typeface="Arial" panose="020B0604020202020204" pitchFamily="34" charset="0"/>
                <a:cs typeface="Arial" panose="020B0604020202020204" pitchFamily="34" charset="0"/>
              </a:rPr>
              <a:t>de Atenção Básica do Ministério de Saúde número 37 de Hipertensão Arterial e número 36 de Diabetes Mellitus, ambos do ano 2013 (BRASIL, 2013a; </a:t>
            </a:r>
            <a:r>
              <a:rPr lang="pt-BR" sz="2400" dirty="0" smtClean="0">
                <a:solidFill>
                  <a:schemeClr val="tx1"/>
                </a:solidFill>
                <a:latin typeface="Arial" panose="020B0604020202020204" pitchFamily="34" charset="0"/>
                <a:cs typeface="Arial" panose="020B0604020202020204" pitchFamily="34" charset="0"/>
              </a:rPr>
              <a:t>2013b) e estudados pela equipe de saúde.</a:t>
            </a:r>
          </a:p>
          <a:p>
            <a:pPr marL="457200" indent="-457200" algn="just">
              <a:buFont typeface="Wingdings" panose="05000000000000000000" pitchFamily="2" charset="2"/>
              <a:buChar char="Ø"/>
            </a:pPr>
            <a:r>
              <a:rPr lang="pt-BR" sz="2400" dirty="0" smtClean="0">
                <a:solidFill>
                  <a:schemeClr val="tx1"/>
                </a:solidFill>
                <a:latin typeface="Arial" panose="020B0604020202020204" pitchFamily="34" charset="0"/>
                <a:cs typeface="Arial" panose="020B0604020202020204" pitchFamily="34" charset="0"/>
              </a:rPr>
              <a:t>Monitorada e avaliada a qualidade dos registros de hipertensos e diabéticos acompanhados na UBS.</a:t>
            </a:r>
          </a:p>
          <a:p>
            <a:pPr marL="457200" indent="-457200" algn="just">
              <a:buFont typeface="Wingdings" panose="05000000000000000000" pitchFamily="2" charset="2"/>
              <a:buChar char="Ø"/>
            </a:pPr>
            <a:r>
              <a:rPr lang="pt-BR" sz="2400" dirty="0" smtClean="0">
                <a:solidFill>
                  <a:schemeClr val="tx1"/>
                </a:solidFill>
                <a:latin typeface="Arial" panose="020B0604020202020204" pitchFamily="34" charset="0"/>
                <a:cs typeface="Arial" panose="020B0604020202020204" pitchFamily="34" charset="0"/>
              </a:rPr>
              <a:t>Organizado </a:t>
            </a:r>
            <a:r>
              <a:rPr lang="pt-BR" sz="2400" dirty="0">
                <a:solidFill>
                  <a:schemeClr val="tx1"/>
                </a:solidFill>
                <a:latin typeface="Arial" panose="020B0604020202020204" pitchFamily="34" charset="0"/>
                <a:cs typeface="Arial" panose="020B0604020202020204" pitchFamily="34" charset="0"/>
              </a:rPr>
              <a:t>e </a:t>
            </a:r>
            <a:r>
              <a:rPr lang="pt-BR" sz="2400" dirty="0" smtClean="0">
                <a:solidFill>
                  <a:schemeClr val="tx1"/>
                </a:solidFill>
                <a:latin typeface="Arial" panose="020B0604020202020204" pitchFamily="34" charset="0"/>
                <a:cs typeface="Arial" panose="020B0604020202020204" pitchFamily="34" charset="0"/>
              </a:rPr>
              <a:t>gestionado os serviço para manter </a:t>
            </a:r>
            <a:r>
              <a:rPr lang="pt-BR" sz="2400" dirty="0">
                <a:solidFill>
                  <a:schemeClr val="tx1"/>
                </a:solidFill>
                <a:latin typeface="Arial" panose="020B0604020202020204" pitchFamily="34" charset="0"/>
                <a:cs typeface="Arial" panose="020B0604020202020204" pitchFamily="34" charset="0"/>
              </a:rPr>
              <a:t>as informações do SIAB </a:t>
            </a:r>
            <a:r>
              <a:rPr lang="pt-BR" sz="2400" dirty="0" smtClean="0">
                <a:solidFill>
                  <a:schemeClr val="tx1"/>
                </a:solidFill>
                <a:latin typeface="Arial" panose="020B0604020202020204" pitchFamily="34" charset="0"/>
                <a:cs typeface="Arial" panose="020B0604020202020204" pitchFamily="34" charset="0"/>
              </a:rPr>
              <a:t>atualizadas.</a:t>
            </a:r>
          </a:p>
          <a:p>
            <a:pPr marL="457200" indent="-457200" algn="just">
              <a:buFont typeface="Wingdings" panose="05000000000000000000" pitchFamily="2" charset="2"/>
              <a:buChar char="Ø"/>
            </a:pPr>
            <a:r>
              <a:rPr lang="pt-BR" sz="2400" dirty="0" smtClean="0">
                <a:solidFill>
                  <a:schemeClr val="tx1"/>
                </a:solidFill>
                <a:latin typeface="Arial" panose="020B0604020202020204" pitchFamily="34" charset="0"/>
                <a:cs typeface="Arial" panose="020B0604020202020204" pitchFamily="34" charset="0"/>
              </a:rPr>
              <a:t>Criado </a:t>
            </a:r>
            <a:r>
              <a:rPr lang="pt-BR" sz="2400" dirty="0">
                <a:solidFill>
                  <a:schemeClr val="tx1"/>
                </a:solidFill>
                <a:latin typeface="Arial" panose="020B0604020202020204" pitchFamily="34" charset="0"/>
                <a:cs typeface="Arial" panose="020B0604020202020204" pitchFamily="34" charset="0"/>
              </a:rPr>
              <a:t>um sistema de registro que viabilizou situações quanto ao atraso na realização de consulta de acompanhamento, na </a:t>
            </a:r>
            <a:r>
              <a:rPr lang="pt-BR" sz="2400" dirty="0" smtClean="0">
                <a:solidFill>
                  <a:schemeClr val="tx1"/>
                </a:solidFill>
                <a:latin typeface="Arial" panose="020B0604020202020204" pitchFamily="34" charset="0"/>
                <a:cs typeface="Arial" panose="020B0604020202020204" pitchFamily="34" charset="0"/>
              </a:rPr>
              <a:t>realização de </a:t>
            </a:r>
            <a:r>
              <a:rPr lang="pt-BR" sz="2400" dirty="0">
                <a:solidFill>
                  <a:schemeClr val="tx1"/>
                </a:solidFill>
                <a:latin typeface="Arial" panose="020B0604020202020204" pitchFamily="34" charset="0"/>
                <a:cs typeface="Arial" panose="020B0604020202020204" pitchFamily="34" charset="0"/>
              </a:rPr>
              <a:t>exames complementares e na realização de estratificação de risco cardiovascular.</a:t>
            </a:r>
          </a:p>
          <a:p>
            <a:pPr algn="l"/>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6021288"/>
            <a:ext cx="8864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106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TotalTime>
  <Words>2389</Words>
  <Application>Microsoft Office PowerPoint</Application>
  <PresentationFormat>Apresentação na tela (4:3)</PresentationFormat>
  <Paragraphs>273</Paragraphs>
  <Slides>39</Slides>
  <Notes>1</Notes>
  <HiddenSlides>0</HiddenSlides>
  <MMClips>0</MMClips>
  <ScaleCrop>false</ScaleCrop>
  <HeadingPairs>
    <vt:vector size="4" baseType="variant">
      <vt:variant>
        <vt:lpstr>Tema</vt:lpstr>
      </vt:variant>
      <vt:variant>
        <vt:i4>1</vt:i4>
      </vt:variant>
      <vt:variant>
        <vt:lpstr>Títulos de slides</vt:lpstr>
      </vt:variant>
      <vt:variant>
        <vt:i4>39</vt:i4>
      </vt:variant>
    </vt:vector>
  </HeadingPairs>
  <TitlesOfParts>
    <vt:vector size="40"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Objetivo</vt:lpstr>
      <vt:lpstr>Apresentação do PowerPoint</vt:lpstr>
      <vt:lpstr>Apresentação do PowerPoint</vt:lpstr>
      <vt:lpstr>Apresentação do PowerPoint</vt:lpstr>
      <vt:lpstr>Logística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Discussão</vt:lpstr>
      <vt:lpstr>     Reflexão crítica sobre meu processo            pessoal de aprendizagem</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rodolfo reyes cruz</dc:creator>
  <cp:lastModifiedBy>rodolfo reyes cruz</cp:lastModifiedBy>
  <cp:revision>96</cp:revision>
  <dcterms:created xsi:type="dcterms:W3CDTF">2015-07-25T14:25:04Z</dcterms:created>
  <dcterms:modified xsi:type="dcterms:W3CDTF">2015-08-11T13:47:59Z</dcterms:modified>
</cp:coreProperties>
</file>